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handoutMasterIdLst>
    <p:handoutMasterId r:id="rId36"/>
  </p:handoutMasterIdLst>
  <p:sldIdLst>
    <p:sldId id="265" r:id="rId2"/>
    <p:sldId id="299" r:id="rId3"/>
    <p:sldId id="301" r:id="rId4"/>
    <p:sldId id="266" r:id="rId5"/>
    <p:sldId id="276" r:id="rId6"/>
    <p:sldId id="279" r:id="rId7"/>
    <p:sldId id="280" r:id="rId8"/>
    <p:sldId id="268" r:id="rId9"/>
    <p:sldId id="269" r:id="rId10"/>
    <p:sldId id="270" r:id="rId11"/>
    <p:sldId id="272" r:id="rId12"/>
    <p:sldId id="273" r:id="rId13"/>
    <p:sldId id="274" r:id="rId14"/>
    <p:sldId id="275" r:id="rId15"/>
    <p:sldId id="283" r:id="rId16"/>
    <p:sldId id="284" r:id="rId17"/>
    <p:sldId id="282" r:id="rId18"/>
    <p:sldId id="285" r:id="rId19"/>
    <p:sldId id="286" r:id="rId20"/>
    <p:sldId id="287" r:id="rId21"/>
    <p:sldId id="288" r:id="rId22"/>
    <p:sldId id="291" r:id="rId23"/>
    <p:sldId id="292" r:id="rId24"/>
    <p:sldId id="293" r:id="rId25"/>
    <p:sldId id="294" r:id="rId26"/>
    <p:sldId id="295" r:id="rId27"/>
    <p:sldId id="296" r:id="rId28"/>
    <p:sldId id="289" r:id="rId29"/>
    <p:sldId id="297" r:id="rId30"/>
    <p:sldId id="298" r:id="rId31"/>
    <p:sldId id="271" r:id="rId32"/>
    <p:sldId id="300" r:id="rId33"/>
    <p:sldId id="267"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98B5"/>
    <a:srgbClr val="F0AD00"/>
    <a:srgbClr val="E35205"/>
    <a:srgbClr val="64A70B"/>
    <a:srgbClr val="4D4D4D"/>
    <a:srgbClr val="434343"/>
    <a:srgbClr val="00357D"/>
    <a:srgbClr val="003596"/>
    <a:srgbClr val="005AB4"/>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54" autoAdjust="0"/>
    <p:restoredTop sz="94660"/>
  </p:normalViewPr>
  <p:slideViewPr>
    <p:cSldViewPr snapToGrid="0" snapToObjects="1">
      <p:cViewPr varScale="1">
        <p:scale>
          <a:sx n="81" d="100"/>
          <a:sy n="81" d="100"/>
        </p:scale>
        <p:origin x="1493" y="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0727EA2-0484-3146-B4D0-40DC8FE1A681}" type="datetimeFigureOut">
              <a:rPr lang="en-US" smtClean="0"/>
              <a:t>9/29/2020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0870BFA-E382-9F4D-9A35-62D51C8632E7}" type="slidenum">
              <a:rPr lang="en-US" smtClean="0"/>
              <a:t>‹#›</a:t>
            </a:fld>
            <a:endParaRPr lang="en-US"/>
          </a:p>
        </p:txBody>
      </p:sp>
    </p:spTree>
    <p:extLst>
      <p:ext uri="{BB962C8B-B14F-4D97-AF65-F5344CB8AC3E}">
        <p14:creationId xmlns:p14="http://schemas.microsoft.com/office/powerpoint/2010/main" val="20082490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D5FC13-5035-D54C-88D3-B5FD8BD03CEF}" type="datetimeFigureOut">
              <a:rPr lang="en-US" smtClean="0"/>
              <a:t>9/29/2020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73D2A7-E2D7-FE40-8503-712A6D0D647D}" type="slidenum">
              <a:rPr lang="en-US" smtClean="0"/>
              <a:t>‹#›</a:t>
            </a:fld>
            <a:endParaRPr lang="en-US"/>
          </a:p>
        </p:txBody>
      </p:sp>
    </p:spTree>
    <p:extLst>
      <p:ext uri="{BB962C8B-B14F-4D97-AF65-F5344CB8AC3E}">
        <p14:creationId xmlns:p14="http://schemas.microsoft.com/office/powerpoint/2010/main" val="343222321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73D2A7-E2D7-FE40-8503-712A6D0D647D}" type="slidenum">
              <a:rPr lang="en-US" smtClean="0"/>
              <a:t>1</a:t>
            </a:fld>
            <a:endParaRPr lang="en-US"/>
          </a:p>
        </p:txBody>
      </p:sp>
    </p:spTree>
    <p:extLst>
      <p:ext uri="{BB962C8B-B14F-4D97-AF65-F5344CB8AC3E}">
        <p14:creationId xmlns:p14="http://schemas.microsoft.com/office/powerpoint/2010/main" val="870641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73D2A7-E2D7-FE40-8503-712A6D0D647D}" type="slidenum">
              <a:rPr lang="en-US" smtClean="0"/>
              <a:t>8</a:t>
            </a:fld>
            <a:endParaRPr lang="en-US"/>
          </a:p>
        </p:txBody>
      </p:sp>
    </p:spTree>
    <p:extLst>
      <p:ext uri="{BB962C8B-B14F-4D97-AF65-F5344CB8AC3E}">
        <p14:creationId xmlns:p14="http://schemas.microsoft.com/office/powerpoint/2010/main" val="2940086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73D2A7-E2D7-FE40-8503-712A6D0D647D}" type="slidenum">
              <a:rPr lang="en-US" smtClean="0"/>
              <a:t>9</a:t>
            </a:fld>
            <a:endParaRPr lang="en-US"/>
          </a:p>
        </p:txBody>
      </p:sp>
    </p:spTree>
    <p:extLst>
      <p:ext uri="{BB962C8B-B14F-4D97-AF65-F5344CB8AC3E}">
        <p14:creationId xmlns:p14="http://schemas.microsoft.com/office/powerpoint/2010/main" val="20518930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DCED-ppt-slides_blu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6856207"/>
          </a:xfrm>
          <a:prstGeom prst="rect">
            <a:avLst/>
          </a:prstGeom>
        </p:spPr>
      </p:pic>
      <p:pic>
        <p:nvPicPr>
          <p:cNvPr id="8" name="Picture 7" descr="DCED_Vert_2C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70300" y="1561475"/>
            <a:ext cx="1643348" cy="1079916"/>
          </a:xfrm>
          <a:prstGeom prst="rect">
            <a:avLst/>
          </a:prstGeom>
        </p:spPr>
      </p:pic>
      <p:sp>
        <p:nvSpPr>
          <p:cNvPr id="5" name="TextBox 4"/>
          <p:cNvSpPr txBox="1"/>
          <p:nvPr userDrawn="1"/>
        </p:nvSpPr>
        <p:spPr>
          <a:xfrm>
            <a:off x="762000" y="802640"/>
            <a:ext cx="2346960" cy="369332"/>
          </a:xfrm>
          <a:prstGeom prst="rect">
            <a:avLst/>
          </a:prstGeom>
          <a:noFill/>
        </p:spPr>
        <p:txBody>
          <a:bodyPr wrap="square" rtlCol="0">
            <a:spAutoFit/>
          </a:bodyPr>
          <a:lstStyle/>
          <a:p>
            <a:endParaRPr lang="en-US" dirty="0"/>
          </a:p>
        </p:txBody>
      </p:sp>
      <p:sp>
        <p:nvSpPr>
          <p:cNvPr id="9" name="Title 1"/>
          <p:cNvSpPr>
            <a:spLocks noGrp="1"/>
          </p:cNvSpPr>
          <p:nvPr>
            <p:ph type="ctrTitle" hasCustomPrompt="1"/>
          </p:nvPr>
        </p:nvSpPr>
        <p:spPr>
          <a:xfrm>
            <a:off x="685800" y="2868930"/>
            <a:ext cx="7772400" cy="2030095"/>
          </a:xfrm>
        </p:spPr>
        <p:txBody>
          <a:bodyPr anchor="t" anchorCtr="0">
            <a:noAutofit/>
          </a:bodyPr>
          <a:lstStyle>
            <a:lvl1pPr algn="ctr">
              <a:defRPr sz="2800" b="0" i="0" cap="all" baseline="0">
                <a:solidFill>
                  <a:schemeClr val="bg1"/>
                </a:solidFill>
                <a:latin typeface="Arial" panose="020B0604020202020204" pitchFamily="34" charset="0"/>
                <a:cs typeface="Arial" panose="020B0604020202020204" pitchFamily="34" charset="0"/>
              </a:defRPr>
            </a:lvl1pPr>
          </a:lstStyle>
          <a:p>
            <a:r>
              <a:rPr lang="en-US" sz="3200" dirty="0">
                <a:solidFill>
                  <a:srgbClr val="FFFFFF"/>
                </a:solidFill>
              </a:rPr>
              <a:t>TITLE OF PRESENTATION HERE</a:t>
            </a:r>
          </a:p>
        </p:txBody>
      </p:sp>
      <p:sp>
        <p:nvSpPr>
          <p:cNvPr id="10" name="Text Placeholder 24"/>
          <p:cNvSpPr>
            <a:spLocks noGrp="1"/>
          </p:cNvSpPr>
          <p:nvPr>
            <p:ph type="body" sz="quarter" idx="11" hasCustomPrompt="1"/>
          </p:nvPr>
        </p:nvSpPr>
        <p:spPr>
          <a:xfrm>
            <a:off x="5539104" y="6022649"/>
            <a:ext cx="3371851" cy="675332"/>
          </a:xfrm>
        </p:spPr>
        <p:txBody>
          <a:bodyPr>
            <a:normAutofit/>
          </a:bodyPr>
          <a:lstStyle>
            <a:lvl1pPr marL="0" indent="0" algn="r">
              <a:buNone/>
              <a:defRPr sz="1600" baseline="0">
                <a:solidFill>
                  <a:schemeClr val="bg1"/>
                </a:solidFill>
                <a:latin typeface="Arial" panose="020B0604020202020204" pitchFamily="34" charset="0"/>
                <a:cs typeface="Arial" panose="020B0604020202020204" pitchFamily="34" charset="0"/>
              </a:defRPr>
            </a:lvl1pPr>
          </a:lstStyle>
          <a:p>
            <a:pPr lvl="0"/>
            <a:r>
              <a:rPr lang="en-US" dirty="0"/>
              <a:t>Name, Title</a:t>
            </a:r>
            <a:br>
              <a:rPr lang="en-US" dirty="0"/>
            </a:br>
            <a:r>
              <a:rPr lang="en-US" dirty="0"/>
              <a:t>Office</a:t>
            </a:r>
          </a:p>
        </p:txBody>
      </p:sp>
      <p:sp>
        <p:nvSpPr>
          <p:cNvPr id="11" name="Text Placeholder 26"/>
          <p:cNvSpPr>
            <a:spLocks noGrp="1"/>
          </p:cNvSpPr>
          <p:nvPr>
            <p:ph type="body" sz="quarter" idx="12" hasCustomPrompt="1"/>
          </p:nvPr>
        </p:nvSpPr>
        <p:spPr>
          <a:xfrm>
            <a:off x="228601" y="6022649"/>
            <a:ext cx="2423159" cy="661987"/>
          </a:xfrm>
        </p:spPr>
        <p:txBody>
          <a:bodyPr>
            <a:normAutofit/>
          </a:bodyPr>
          <a:lstStyle>
            <a:lvl1pPr marL="0" indent="0">
              <a:buNone/>
              <a:defRPr sz="1600">
                <a:solidFill>
                  <a:schemeClr val="bg1"/>
                </a:solidFill>
                <a:latin typeface="Arial" panose="020B0604020202020204" pitchFamily="34" charset="0"/>
                <a:cs typeface="Arial" panose="020B0604020202020204" pitchFamily="34" charset="0"/>
              </a:defRPr>
            </a:lvl1pPr>
          </a:lstStyle>
          <a:p>
            <a:r>
              <a:rPr lang="en-US" dirty="0">
                <a:latin typeface="Arial" panose="020B0604020202020204" pitchFamily="34" charset="0"/>
                <a:cs typeface="Arial" panose="020B0604020202020204" pitchFamily="34" charset="0"/>
              </a:rPr>
              <a:t>Month 22, 2016</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Location Here</a:t>
            </a:r>
          </a:p>
        </p:txBody>
      </p:sp>
    </p:spTree>
    <p:extLst>
      <p:ext uri="{BB962C8B-B14F-4D97-AF65-F5344CB8AC3E}">
        <p14:creationId xmlns:p14="http://schemas.microsoft.com/office/powerpoint/2010/main" val="2650863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ergy Divider Slide">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F0AD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88445" y="2616200"/>
            <a:ext cx="7772400" cy="1371599"/>
          </a:xfrm>
        </p:spPr>
        <p:txBody>
          <a:bodyPr anchor="t">
            <a:normAutofit/>
          </a:bodyPr>
          <a:lstStyle>
            <a:lvl1pPr algn="ctr">
              <a:defRPr sz="2400" b="0" i="0" cap="all" baseline="0">
                <a:solidFill>
                  <a:schemeClr val="bg1"/>
                </a:solidFill>
                <a:latin typeface="Arial" panose="020B0604020202020204" pitchFamily="34" charset="0"/>
                <a:cs typeface="Century Gothic"/>
              </a:defRPr>
            </a:lvl1pPr>
          </a:lstStyle>
          <a:p>
            <a:r>
              <a:rPr lang="en-US" dirty="0"/>
              <a:t>Divider Slide</a:t>
            </a:r>
            <a:br>
              <a:rPr lang="en-US" dirty="0"/>
            </a:br>
            <a:r>
              <a:rPr lang="en-US" dirty="0"/>
              <a:t>insert title</a:t>
            </a:r>
          </a:p>
        </p:txBody>
      </p:sp>
    </p:spTree>
    <p:extLst>
      <p:ext uri="{BB962C8B-B14F-4D97-AF65-F5344CB8AC3E}">
        <p14:creationId xmlns:p14="http://schemas.microsoft.com/office/powerpoint/2010/main" val="870430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feSciences Divider Slide">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4298B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88445" y="2616200"/>
            <a:ext cx="7772400" cy="1371599"/>
          </a:xfrm>
        </p:spPr>
        <p:txBody>
          <a:bodyPr anchor="t">
            <a:normAutofit/>
          </a:bodyPr>
          <a:lstStyle>
            <a:lvl1pPr algn="ctr">
              <a:defRPr sz="2400" b="0" i="0" cap="all" baseline="0">
                <a:solidFill>
                  <a:schemeClr val="bg1"/>
                </a:solidFill>
                <a:latin typeface="Arial" panose="020B0604020202020204" pitchFamily="34" charset="0"/>
                <a:cs typeface="Century Gothic"/>
              </a:defRPr>
            </a:lvl1pPr>
          </a:lstStyle>
          <a:p>
            <a:r>
              <a:rPr lang="en-US" dirty="0"/>
              <a:t>Divider Slide</a:t>
            </a:r>
            <a:br>
              <a:rPr lang="en-US" dirty="0"/>
            </a:br>
            <a:r>
              <a:rPr lang="en-US" dirty="0"/>
              <a:t>insert title</a:t>
            </a:r>
          </a:p>
        </p:txBody>
      </p:sp>
    </p:spTree>
    <p:extLst>
      <p:ext uri="{BB962C8B-B14F-4D97-AF65-F5344CB8AC3E}">
        <p14:creationId xmlns:p14="http://schemas.microsoft.com/office/powerpoint/2010/main" val="4234163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Photographic Divider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210925" y="401320"/>
            <a:ext cx="7772400" cy="1371599"/>
          </a:xfrm>
        </p:spPr>
        <p:txBody>
          <a:bodyPr anchor="t">
            <a:normAutofit/>
          </a:bodyPr>
          <a:lstStyle>
            <a:lvl1pPr algn="l">
              <a:defRPr sz="2400" b="0" i="0" cap="all" baseline="0">
                <a:solidFill>
                  <a:schemeClr val="bg1"/>
                </a:solidFill>
                <a:latin typeface="Arial" panose="020B0604020202020204" pitchFamily="34" charset="0"/>
                <a:cs typeface="Century Gothic"/>
              </a:defRPr>
            </a:lvl1pPr>
          </a:lstStyle>
          <a:p>
            <a:r>
              <a:rPr lang="en-US" dirty="0"/>
              <a:t>PHOTOGRAPHIC Divider Slide</a:t>
            </a:r>
            <a:br>
              <a:rPr lang="en-US" dirty="0"/>
            </a:br>
            <a:r>
              <a:rPr lang="en-US" dirty="0"/>
              <a:t>insert title OR STATISTIC</a:t>
            </a:r>
          </a:p>
        </p:txBody>
      </p:sp>
    </p:spTree>
    <p:extLst>
      <p:ext uri="{BB962C8B-B14F-4D97-AF65-F5344CB8AC3E}">
        <p14:creationId xmlns:p14="http://schemas.microsoft.com/office/powerpoint/2010/main" val="22745437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Photographic Divider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210925" y="401320"/>
            <a:ext cx="7772400" cy="1371599"/>
          </a:xfrm>
        </p:spPr>
        <p:txBody>
          <a:bodyPr anchor="t">
            <a:normAutofit/>
          </a:bodyPr>
          <a:lstStyle>
            <a:lvl1pPr algn="l">
              <a:defRPr sz="2400" b="0" i="0" cap="all" baseline="0">
                <a:solidFill>
                  <a:schemeClr val="bg1"/>
                </a:solidFill>
                <a:latin typeface="Arial" panose="020B0604020202020204" pitchFamily="34" charset="0"/>
                <a:cs typeface="Century Gothic"/>
              </a:defRPr>
            </a:lvl1pPr>
          </a:lstStyle>
          <a:p>
            <a:r>
              <a:rPr lang="en-US" dirty="0"/>
              <a:t>PHOTOGRAPHIC Divider Slide</a:t>
            </a:r>
            <a:br>
              <a:rPr lang="en-US" dirty="0"/>
            </a:br>
            <a:r>
              <a:rPr lang="en-US" dirty="0"/>
              <a:t>insert title OR STATISTIC</a:t>
            </a:r>
          </a:p>
        </p:txBody>
      </p:sp>
    </p:spTree>
    <p:extLst>
      <p:ext uri="{BB962C8B-B14F-4D97-AF65-F5344CB8AC3E}">
        <p14:creationId xmlns:p14="http://schemas.microsoft.com/office/powerpoint/2010/main" val="1437561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Photographic Divider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0925" y="401320"/>
            <a:ext cx="7772400" cy="1371599"/>
          </a:xfrm>
        </p:spPr>
        <p:txBody>
          <a:bodyPr anchor="t">
            <a:normAutofit/>
          </a:bodyPr>
          <a:lstStyle>
            <a:lvl1pPr algn="l">
              <a:defRPr sz="2400" b="0" i="0" cap="all" baseline="0">
                <a:solidFill>
                  <a:schemeClr val="bg1"/>
                </a:solidFill>
                <a:latin typeface="Arial" panose="020B0604020202020204" pitchFamily="34" charset="0"/>
                <a:cs typeface="Century Gothic"/>
              </a:defRPr>
            </a:lvl1pPr>
          </a:lstStyle>
          <a:p>
            <a:r>
              <a:rPr lang="en-US" dirty="0"/>
              <a:t>PHOTOGRAPHIC Divider Slide</a:t>
            </a:r>
            <a:br>
              <a:rPr lang="en-US" dirty="0"/>
            </a:br>
            <a:r>
              <a:rPr lang="en-US" dirty="0"/>
              <a:t>insert title OR STATISTIC</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160"/>
            <a:ext cx="9144000" cy="6847840"/>
          </a:xfrm>
          <a:prstGeom prst="rect">
            <a:avLst/>
          </a:prstGeom>
        </p:spPr>
      </p:pic>
    </p:spTree>
    <p:extLst>
      <p:ext uri="{BB962C8B-B14F-4D97-AF65-F5344CB8AC3E}">
        <p14:creationId xmlns:p14="http://schemas.microsoft.com/office/powerpoint/2010/main" val="23031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Photographic Divider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210925" y="401320"/>
            <a:ext cx="7772400" cy="1371599"/>
          </a:xfrm>
        </p:spPr>
        <p:txBody>
          <a:bodyPr anchor="t">
            <a:normAutofit/>
          </a:bodyPr>
          <a:lstStyle>
            <a:lvl1pPr algn="l">
              <a:defRPr sz="2400" b="0" i="0" cap="all" baseline="0">
                <a:solidFill>
                  <a:schemeClr val="bg1"/>
                </a:solidFill>
                <a:latin typeface="Arial" panose="020B0604020202020204" pitchFamily="34" charset="0"/>
                <a:cs typeface="Century Gothic"/>
              </a:defRPr>
            </a:lvl1pPr>
          </a:lstStyle>
          <a:p>
            <a:r>
              <a:rPr lang="en-US" dirty="0"/>
              <a:t>PHOTOGRAPHIC Divider Slide</a:t>
            </a:r>
            <a:br>
              <a:rPr lang="en-US" dirty="0"/>
            </a:br>
            <a:r>
              <a:rPr lang="en-US" dirty="0"/>
              <a:t>insert title OR STATISTIC</a:t>
            </a:r>
          </a:p>
        </p:txBody>
      </p:sp>
    </p:spTree>
    <p:extLst>
      <p:ext uri="{BB962C8B-B14F-4D97-AF65-F5344CB8AC3E}">
        <p14:creationId xmlns:p14="http://schemas.microsoft.com/office/powerpoint/2010/main" val="28927020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 Photographic Divider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210925" y="401320"/>
            <a:ext cx="7772400" cy="1371599"/>
          </a:xfrm>
        </p:spPr>
        <p:txBody>
          <a:bodyPr anchor="t">
            <a:normAutofit/>
          </a:bodyPr>
          <a:lstStyle>
            <a:lvl1pPr algn="l">
              <a:defRPr sz="2400" b="0" i="0" cap="all" baseline="0">
                <a:solidFill>
                  <a:schemeClr val="bg1"/>
                </a:solidFill>
                <a:latin typeface="Arial" panose="020B0604020202020204" pitchFamily="34" charset="0"/>
                <a:cs typeface="Century Gothic"/>
              </a:defRPr>
            </a:lvl1pPr>
          </a:lstStyle>
          <a:p>
            <a:r>
              <a:rPr lang="en-US" dirty="0"/>
              <a:t>PHOTOGRAPHIC Divider Slide</a:t>
            </a:r>
            <a:br>
              <a:rPr lang="en-US" dirty="0"/>
            </a:br>
            <a:r>
              <a:rPr lang="en-US" dirty="0"/>
              <a:t>insert title OR STATISTIC</a:t>
            </a:r>
          </a:p>
        </p:txBody>
      </p:sp>
    </p:spTree>
    <p:extLst>
      <p:ext uri="{BB962C8B-B14F-4D97-AF65-F5344CB8AC3E}">
        <p14:creationId xmlns:p14="http://schemas.microsoft.com/office/powerpoint/2010/main" val="2430564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eneric Content Page">
    <p:spTree>
      <p:nvGrpSpPr>
        <p:cNvPr id="1" name=""/>
        <p:cNvGrpSpPr/>
        <p:nvPr/>
      </p:nvGrpSpPr>
      <p:grpSpPr>
        <a:xfrm>
          <a:off x="0" y="0"/>
          <a:ext cx="0" cy="0"/>
          <a:chOff x="0" y="0"/>
          <a:chExt cx="0" cy="0"/>
        </a:xfrm>
      </p:grpSpPr>
      <p:pic>
        <p:nvPicPr>
          <p:cNvPr id="8" name="Picture 7" descr="new slide_2.jpg"/>
          <p:cNvPicPr>
            <a:picLocks noChangeAspect="1"/>
          </p:cNvPicPr>
          <p:nvPr userDrawn="1"/>
        </p:nvPicPr>
        <p:blipFill rotWithShape="1">
          <a:blip r:embed="rId2">
            <a:extLst>
              <a:ext uri="{28A0092B-C50C-407E-A947-70E740481C1C}">
                <a14:useLocalDpi xmlns:a14="http://schemas.microsoft.com/office/drawing/2010/main" val="0"/>
              </a:ext>
            </a:extLst>
          </a:blip>
          <a:srcRect b="7667"/>
          <a:stretch/>
        </p:blipFill>
        <p:spPr>
          <a:xfrm>
            <a:off x="0" y="0"/>
            <a:ext cx="9144000" cy="6332220"/>
          </a:xfrm>
          <a:prstGeom prst="rect">
            <a:avLst/>
          </a:prstGeom>
        </p:spPr>
      </p:pic>
      <p:sp>
        <p:nvSpPr>
          <p:cNvPr id="2" name="Title 1"/>
          <p:cNvSpPr>
            <a:spLocks noGrp="1"/>
          </p:cNvSpPr>
          <p:nvPr>
            <p:ph type="title" hasCustomPrompt="1"/>
          </p:nvPr>
        </p:nvSpPr>
        <p:spPr>
          <a:xfrm>
            <a:off x="347132" y="894080"/>
            <a:ext cx="6747935" cy="460588"/>
          </a:xfrm>
        </p:spPr>
        <p:txBody>
          <a:bodyPr>
            <a:normAutofit/>
          </a:bodyPr>
          <a:lstStyle>
            <a:lvl1pPr algn="l">
              <a:defRPr sz="2400" b="0" i="0" cap="all">
                <a:solidFill>
                  <a:srgbClr val="FFFFFF"/>
                </a:solidFill>
                <a:latin typeface="Arial" panose="020B0604020202020204" pitchFamily="34" charset="0"/>
                <a:cs typeface="Arial" panose="020B0604020202020204" pitchFamily="34" charset="0"/>
              </a:defRPr>
            </a:lvl1pPr>
          </a:lstStyle>
          <a:p>
            <a:r>
              <a:rPr lang="en-US" dirty="0"/>
              <a:t>Slide Title Here</a:t>
            </a:r>
          </a:p>
        </p:txBody>
      </p:sp>
      <p:sp>
        <p:nvSpPr>
          <p:cNvPr id="6" name="Slide Number Placeholder 5"/>
          <p:cNvSpPr>
            <a:spLocks noGrp="1"/>
          </p:cNvSpPr>
          <p:nvPr>
            <p:ph type="sldNum" sz="quarter" idx="12"/>
          </p:nvPr>
        </p:nvSpPr>
        <p:spPr>
          <a:xfrm>
            <a:off x="8373533" y="6110807"/>
            <a:ext cx="457206" cy="365125"/>
          </a:xfrm>
        </p:spPr>
        <p:txBody>
          <a:bodyPr/>
          <a:lstStyle>
            <a:lvl1pPr>
              <a:defRPr sz="1000">
                <a:solidFill>
                  <a:schemeClr val="tx1"/>
                </a:solidFill>
                <a:latin typeface="Arial" panose="020B0604020202020204" pitchFamily="34" charset="0"/>
                <a:cs typeface="Arial" panose="020B0604020202020204" pitchFamily="34" charset="0"/>
              </a:defRPr>
            </a:lvl1pPr>
          </a:lstStyle>
          <a:p>
            <a:fld id="{365B981D-4030-6842-946E-1F7B39BFC8BB}" type="slidenum">
              <a:rPr lang="en-US" smtClean="0"/>
              <a:pPr/>
              <a:t>‹#›</a:t>
            </a:fld>
            <a:endParaRPr lang="en-US" dirty="0"/>
          </a:p>
        </p:txBody>
      </p:sp>
      <p:sp>
        <p:nvSpPr>
          <p:cNvPr id="4" name="Text Placeholder 3"/>
          <p:cNvSpPr>
            <a:spLocks noGrp="1"/>
          </p:cNvSpPr>
          <p:nvPr>
            <p:ph type="body" sz="quarter" idx="15"/>
          </p:nvPr>
        </p:nvSpPr>
        <p:spPr>
          <a:xfrm>
            <a:off x="347663" y="1534161"/>
            <a:ext cx="8483600" cy="4576128"/>
          </a:xfrm>
        </p:spPr>
        <p:txBody>
          <a:bodyPr>
            <a:noAutofit/>
          </a:bodyPr>
          <a:lstStyle>
            <a:lvl1pPr>
              <a:defRPr sz="2800" baseline="0">
                <a:latin typeface="Arial" panose="020B0604020202020204" pitchFamily="34" charset="0"/>
              </a:defRPr>
            </a:lvl1pPr>
            <a:lvl2pPr>
              <a:defRPr sz="2400" baseline="0">
                <a:latin typeface="Arial" panose="020B0604020202020204" pitchFamily="34" charset="0"/>
              </a:defRPr>
            </a:lvl2pPr>
            <a:lvl3pPr>
              <a:defRPr baseline="0">
                <a:latin typeface="Arial" panose="020B0604020202020204" pitchFamily="34" charset="0"/>
              </a:defRPr>
            </a:lvl3pPr>
            <a:lvl4pPr>
              <a:defRPr baseline="0">
                <a:latin typeface="Arial" panose="020B0604020202020204" pitchFamily="34" charset="0"/>
              </a:defRPr>
            </a:lvl4pPr>
            <a:lvl5pPr>
              <a:defRPr baseline="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682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lain">
    <p:spTree>
      <p:nvGrpSpPr>
        <p:cNvPr id="1" name=""/>
        <p:cNvGrpSpPr/>
        <p:nvPr/>
      </p:nvGrpSpPr>
      <p:grpSpPr>
        <a:xfrm>
          <a:off x="0" y="0"/>
          <a:ext cx="0" cy="0"/>
          <a:chOff x="0" y="0"/>
          <a:chExt cx="0" cy="0"/>
        </a:xfrm>
      </p:grpSpPr>
      <p:pic>
        <p:nvPicPr>
          <p:cNvPr id="9" name="Picture 8" descr="new slide_2.jpg"/>
          <p:cNvPicPr>
            <a:picLocks noChangeAspect="1"/>
          </p:cNvPicPr>
          <p:nvPr userDrawn="1"/>
        </p:nvPicPr>
        <p:blipFill rotWithShape="1">
          <a:blip r:embed="rId2">
            <a:extLst>
              <a:ext uri="{28A0092B-C50C-407E-A947-70E740481C1C}">
                <a14:useLocalDpi xmlns:a14="http://schemas.microsoft.com/office/drawing/2010/main" val="0"/>
              </a:ext>
            </a:extLst>
          </a:blip>
          <a:srcRect b="7667"/>
          <a:stretch/>
        </p:blipFill>
        <p:spPr>
          <a:xfrm>
            <a:off x="0" y="0"/>
            <a:ext cx="9144000" cy="6332220"/>
          </a:xfrm>
          <a:prstGeom prst="rect">
            <a:avLst/>
          </a:prstGeom>
        </p:spPr>
      </p:pic>
      <p:sp>
        <p:nvSpPr>
          <p:cNvPr id="11" name="Title 1"/>
          <p:cNvSpPr>
            <a:spLocks noGrp="1"/>
          </p:cNvSpPr>
          <p:nvPr>
            <p:ph type="title" hasCustomPrompt="1"/>
          </p:nvPr>
        </p:nvSpPr>
        <p:spPr>
          <a:xfrm>
            <a:off x="347132" y="894080"/>
            <a:ext cx="6747935" cy="460588"/>
          </a:xfrm>
        </p:spPr>
        <p:txBody>
          <a:bodyPr>
            <a:normAutofit/>
          </a:bodyPr>
          <a:lstStyle>
            <a:lvl1pPr algn="l">
              <a:defRPr sz="2400" b="0" i="0" cap="all">
                <a:solidFill>
                  <a:srgbClr val="FFFFFF"/>
                </a:solidFill>
                <a:latin typeface="Arial" panose="020B0604020202020204" pitchFamily="34" charset="0"/>
                <a:cs typeface="Arial" panose="020B0604020202020204" pitchFamily="34" charset="0"/>
              </a:defRPr>
            </a:lvl1pPr>
          </a:lstStyle>
          <a:p>
            <a:r>
              <a:rPr lang="en-US" dirty="0"/>
              <a:t>Slide Title Here</a:t>
            </a:r>
          </a:p>
        </p:txBody>
      </p:sp>
      <p:sp>
        <p:nvSpPr>
          <p:cNvPr id="12" name="Slide Number Placeholder 5"/>
          <p:cNvSpPr>
            <a:spLocks noGrp="1"/>
          </p:cNvSpPr>
          <p:nvPr>
            <p:ph type="sldNum" sz="quarter" idx="12"/>
          </p:nvPr>
        </p:nvSpPr>
        <p:spPr>
          <a:xfrm>
            <a:off x="8373533" y="6110807"/>
            <a:ext cx="457206" cy="365125"/>
          </a:xfrm>
        </p:spPr>
        <p:txBody>
          <a:bodyPr/>
          <a:lstStyle>
            <a:lvl1pPr>
              <a:defRPr sz="1000">
                <a:solidFill>
                  <a:schemeClr val="tx1"/>
                </a:solidFill>
                <a:latin typeface="Arial" panose="020B0604020202020204" pitchFamily="34" charset="0"/>
                <a:cs typeface="Arial" panose="020B0604020202020204" pitchFamily="34" charset="0"/>
              </a:defRPr>
            </a:lvl1pPr>
          </a:lstStyle>
          <a:p>
            <a:fld id="{365B981D-4030-6842-946E-1F7B39BFC8BB}" type="slidenum">
              <a:rPr lang="en-US" smtClean="0"/>
              <a:pPr/>
              <a:t>‹#›</a:t>
            </a:fld>
            <a:endParaRPr lang="en-US" dirty="0"/>
          </a:p>
        </p:txBody>
      </p:sp>
      <p:sp>
        <p:nvSpPr>
          <p:cNvPr id="13" name="Text Placeholder 3"/>
          <p:cNvSpPr>
            <a:spLocks noGrp="1"/>
          </p:cNvSpPr>
          <p:nvPr>
            <p:ph type="body" sz="quarter" idx="15"/>
          </p:nvPr>
        </p:nvSpPr>
        <p:spPr>
          <a:xfrm>
            <a:off x="347663" y="1534161"/>
            <a:ext cx="8483600" cy="4576128"/>
          </a:xfrm>
        </p:spPr>
        <p:txBody>
          <a:bodyPr>
            <a:noAutofit/>
          </a:bodyPr>
          <a:lstStyle>
            <a:lvl1pPr marL="0" indent="0">
              <a:buNone/>
              <a:defRPr sz="2800" baseline="0">
                <a:latin typeface="Arial" panose="020B0604020202020204" pitchFamily="34" charset="0"/>
              </a:defRPr>
            </a:lvl1pPr>
            <a:lvl2pPr>
              <a:defRPr sz="2400" baseline="0">
                <a:latin typeface="Arial" panose="020B0604020202020204" pitchFamily="34" charset="0"/>
              </a:defRPr>
            </a:lvl2pPr>
            <a:lvl3pPr>
              <a:defRPr baseline="0">
                <a:latin typeface="Arial" panose="020B0604020202020204" pitchFamily="34" charset="0"/>
              </a:defRPr>
            </a:lvl3pPr>
            <a:lvl4pPr>
              <a:defRPr baseline="0">
                <a:latin typeface="Arial" panose="020B0604020202020204" pitchFamily="34" charset="0"/>
              </a:defRPr>
            </a:lvl4pPr>
            <a:lvl5pPr>
              <a:defRPr baseline="0">
                <a:latin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29024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descr="DCED-ppt-slides_blu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6856207"/>
          </a:xfrm>
          <a:prstGeom prst="rect">
            <a:avLst/>
          </a:prstGeom>
        </p:spPr>
      </p:pic>
      <p:sp>
        <p:nvSpPr>
          <p:cNvPr id="5" name="TextBox 4"/>
          <p:cNvSpPr txBox="1"/>
          <p:nvPr userDrawn="1"/>
        </p:nvSpPr>
        <p:spPr>
          <a:xfrm>
            <a:off x="762000" y="802640"/>
            <a:ext cx="2346960" cy="369332"/>
          </a:xfrm>
          <a:prstGeom prst="rect">
            <a:avLst/>
          </a:prstGeom>
          <a:noFill/>
        </p:spPr>
        <p:txBody>
          <a:bodyPr wrap="square" rtlCol="0">
            <a:spAutoFit/>
          </a:bodyPr>
          <a:lstStyle/>
          <a:p>
            <a:endParaRPr lang="en-US" dirty="0"/>
          </a:p>
        </p:txBody>
      </p:sp>
      <p:sp>
        <p:nvSpPr>
          <p:cNvPr id="9" name="Title 1"/>
          <p:cNvSpPr>
            <a:spLocks noGrp="1"/>
          </p:cNvSpPr>
          <p:nvPr>
            <p:ph type="ctrTitle" hasCustomPrompt="1"/>
          </p:nvPr>
        </p:nvSpPr>
        <p:spPr>
          <a:xfrm>
            <a:off x="685800" y="2868930"/>
            <a:ext cx="7772400" cy="2030095"/>
          </a:xfrm>
        </p:spPr>
        <p:txBody>
          <a:bodyPr anchor="t" anchorCtr="0">
            <a:noAutofit/>
          </a:bodyPr>
          <a:lstStyle>
            <a:lvl1pPr algn="ctr">
              <a:defRPr sz="2500" b="0" i="0" cap="none" baseline="0">
                <a:solidFill>
                  <a:schemeClr val="bg1"/>
                </a:solidFill>
                <a:latin typeface="Arial" panose="020B0604020202020204" pitchFamily="34" charset="0"/>
                <a:cs typeface="Arial" panose="020B0604020202020204" pitchFamily="34" charset="0"/>
              </a:defRPr>
            </a:lvl1pPr>
          </a:lstStyle>
          <a:p>
            <a:r>
              <a:rPr lang="en-US" sz="3200" dirty="0">
                <a:solidFill>
                  <a:srgbClr val="FFFFFF"/>
                </a:solidFill>
              </a:rPr>
              <a:t>Presenter Name, Title</a:t>
            </a:r>
            <a:br>
              <a:rPr lang="en-US" sz="3200" dirty="0">
                <a:solidFill>
                  <a:srgbClr val="FFFFFF"/>
                </a:solidFill>
              </a:rPr>
            </a:br>
            <a:r>
              <a:rPr lang="en-US" sz="3200" dirty="0">
                <a:solidFill>
                  <a:srgbClr val="FFFFFF"/>
                </a:solidFill>
              </a:rPr>
              <a:t>Office Name</a:t>
            </a:r>
          </a:p>
        </p:txBody>
      </p:sp>
      <p:sp>
        <p:nvSpPr>
          <p:cNvPr id="11" name="Text Placeholder 26"/>
          <p:cNvSpPr>
            <a:spLocks noGrp="1"/>
          </p:cNvSpPr>
          <p:nvPr>
            <p:ph type="body" sz="quarter" idx="12" hasCustomPrompt="1"/>
          </p:nvPr>
        </p:nvSpPr>
        <p:spPr>
          <a:xfrm>
            <a:off x="96521" y="5882641"/>
            <a:ext cx="2423159" cy="360677"/>
          </a:xfrm>
        </p:spPr>
        <p:txBody>
          <a:bodyPr>
            <a:normAutofit/>
          </a:bodyPr>
          <a:lstStyle>
            <a:lvl1pPr marL="0" indent="0">
              <a:buNone/>
              <a:defRPr sz="1400" b="0">
                <a:solidFill>
                  <a:schemeClr val="bg1"/>
                </a:solidFill>
                <a:latin typeface="Arial" panose="020B0604020202020204" pitchFamily="34" charset="0"/>
                <a:cs typeface="Arial" panose="020B0604020202020204" pitchFamily="34" charset="0"/>
              </a:defRPr>
            </a:lvl1pPr>
          </a:lstStyle>
          <a:p>
            <a:r>
              <a:rPr lang="en-US" dirty="0">
                <a:latin typeface="Arial" panose="020B0604020202020204" pitchFamily="34" charset="0"/>
                <a:cs typeface="Arial" panose="020B0604020202020204" pitchFamily="34" charset="0"/>
              </a:rPr>
              <a:t>Phone Number</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5200" y="146255"/>
            <a:ext cx="1666240" cy="281343"/>
          </a:xfrm>
          <a:prstGeom prst="rect">
            <a:avLst/>
          </a:prstGeom>
        </p:spPr>
      </p:pic>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913367" y="6192518"/>
            <a:ext cx="2098553" cy="531877"/>
          </a:xfrm>
          <a:prstGeom prst="rect">
            <a:avLst/>
          </a:prstGeom>
        </p:spPr>
      </p:pic>
      <p:sp>
        <p:nvSpPr>
          <p:cNvPr id="12" name="Text Placeholder 26"/>
          <p:cNvSpPr>
            <a:spLocks noGrp="1"/>
          </p:cNvSpPr>
          <p:nvPr>
            <p:ph type="body" sz="quarter" idx="13" hasCustomPrompt="1"/>
          </p:nvPr>
        </p:nvSpPr>
        <p:spPr>
          <a:xfrm>
            <a:off x="106681" y="6187441"/>
            <a:ext cx="2423159" cy="360677"/>
          </a:xfrm>
        </p:spPr>
        <p:txBody>
          <a:bodyPr>
            <a:normAutofit/>
          </a:bodyPr>
          <a:lstStyle>
            <a:lvl1pPr marL="0" indent="0">
              <a:buNone/>
              <a:defRPr sz="1400" b="0">
                <a:solidFill>
                  <a:schemeClr val="bg1"/>
                </a:solidFill>
                <a:latin typeface="Arial" panose="020B0604020202020204" pitchFamily="34" charset="0"/>
                <a:cs typeface="Arial" panose="020B0604020202020204" pitchFamily="34" charset="0"/>
              </a:defRPr>
            </a:lvl1pPr>
          </a:lstStyle>
          <a:p>
            <a:r>
              <a:rPr lang="en-US" dirty="0">
                <a:latin typeface="Arial" panose="020B0604020202020204" pitchFamily="34" charset="0"/>
                <a:cs typeface="Arial" panose="020B0604020202020204" pitchFamily="34" charset="0"/>
              </a:rPr>
              <a:t>email@pa.gov</a:t>
            </a:r>
          </a:p>
        </p:txBody>
      </p:sp>
      <p:sp>
        <p:nvSpPr>
          <p:cNvPr id="13" name="Text Placeholder 26"/>
          <p:cNvSpPr>
            <a:spLocks noGrp="1"/>
          </p:cNvSpPr>
          <p:nvPr>
            <p:ph type="body" sz="quarter" idx="14" hasCustomPrompt="1"/>
          </p:nvPr>
        </p:nvSpPr>
        <p:spPr>
          <a:xfrm>
            <a:off x="106681" y="6502401"/>
            <a:ext cx="2423159" cy="360677"/>
          </a:xfrm>
        </p:spPr>
        <p:txBody>
          <a:bodyPr>
            <a:normAutofit/>
          </a:bodyPr>
          <a:lstStyle>
            <a:lvl1pPr marL="0" indent="0">
              <a:buNone/>
              <a:defRPr sz="1400" b="1">
                <a:solidFill>
                  <a:schemeClr val="bg1"/>
                </a:solidFill>
                <a:latin typeface="Arial" panose="020B0604020202020204" pitchFamily="34" charset="0"/>
                <a:cs typeface="Arial" panose="020B0604020202020204" pitchFamily="34" charset="0"/>
              </a:defRPr>
            </a:lvl1pPr>
          </a:lstStyle>
          <a:p>
            <a:r>
              <a:rPr lang="en-US" dirty="0">
                <a:latin typeface="Arial" panose="020B0604020202020204" pitchFamily="34" charset="0"/>
                <a:cs typeface="Arial" panose="020B0604020202020204" pitchFamily="34" charset="0"/>
              </a:rPr>
              <a:t>dced.pa.gov</a:t>
            </a:r>
          </a:p>
        </p:txBody>
      </p:sp>
    </p:spTree>
    <p:extLst>
      <p:ext uri="{BB962C8B-B14F-4D97-AF65-F5344CB8AC3E}">
        <p14:creationId xmlns:p14="http://schemas.microsoft.com/office/powerpoint/2010/main" val="3820919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4" name="Picture 13" descr="new slide_2.jpg"/>
          <p:cNvPicPr>
            <a:picLocks noChangeAspect="1"/>
          </p:cNvPicPr>
          <p:nvPr userDrawn="1"/>
        </p:nvPicPr>
        <p:blipFill rotWithShape="1">
          <a:blip r:embed="rId2">
            <a:extLst>
              <a:ext uri="{28A0092B-C50C-407E-A947-70E740481C1C}">
                <a14:useLocalDpi xmlns:a14="http://schemas.microsoft.com/office/drawing/2010/main" val="0"/>
              </a:ext>
            </a:extLst>
          </a:blip>
          <a:srcRect b="7667"/>
          <a:stretch/>
        </p:blipFill>
        <p:spPr>
          <a:xfrm>
            <a:off x="0" y="0"/>
            <a:ext cx="9144000" cy="6332220"/>
          </a:xfrm>
          <a:prstGeom prst="rect">
            <a:avLst/>
          </a:prstGeom>
        </p:spPr>
      </p:pic>
      <p:sp>
        <p:nvSpPr>
          <p:cNvPr id="19" name="Title 1"/>
          <p:cNvSpPr>
            <a:spLocks noGrp="1"/>
          </p:cNvSpPr>
          <p:nvPr>
            <p:ph type="title" hasCustomPrompt="1"/>
          </p:nvPr>
        </p:nvSpPr>
        <p:spPr>
          <a:xfrm>
            <a:off x="347132" y="894080"/>
            <a:ext cx="6747935" cy="460588"/>
          </a:xfrm>
        </p:spPr>
        <p:txBody>
          <a:bodyPr>
            <a:normAutofit/>
          </a:bodyPr>
          <a:lstStyle>
            <a:lvl1pPr algn="l">
              <a:defRPr sz="2400" b="0" i="0" cap="all">
                <a:solidFill>
                  <a:srgbClr val="FFFFFF"/>
                </a:solidFill>
                <a:latin typeface="Arial" panose="020B0604020202020204" pitchFamily="34" charset="0"/>
                <a:cs typeface="Arial" panose="020B0604020202020204" pitchFamily="34" charset="0"/>
              </a:defRPr>
            </a:lvl1pPr>
          </a:lstStyle>
          <a:p>
            <a:r>
              <a:rPr lang="en-US" dirty="0"/>
              <a:t>Slide Title Here</a:t>
            </a:r>
          </a:p>
        </p:txBody>
      </p:sp>
      <p:sp>
        <p:nvSpPr>
          <p:cNvPr id="20" name="Slide Number Placeholder 5"/>
          <p:cNvSpPr>
            <a:spLocks noGrp="1"/>
          </p:cNvSpPr>
          <p:nvPr>
            <p:ph type="sldNum" sz="quarter" idx="12"/>
          </p:nvPr>
        </p:nvSpPr>
        <p:spPr>
          <a:xfrm>
            <a:off x="8373533" y="6110807"/>
            <a:ext cx="457206" cy="365125"/>
          </a:xfrm>
        </p:spPr>
        <p:txBody>
          <a:bodyPr/>
          <a:lstStyle>
            <a:lvl1pPr>
              <a:defRPr sz="1000">
                <a:solidFill>
                  <a:schemeClr val="tx1"/>
                </a:solidFill>
                <a:latin typeface="Arial" panose="020B0604020202020204" pitchFamily="34" charset="0"/>
                <a:cs typeface="Arial" panose="020B0604020202020204" pitchFamily="34" charset="0"/>
              </a:defRPr>
            </a:lvl1pPr>
          </a:lstStyle>
          <a:p>
            <a:fld id="{365B981D-4030-6842-946E-1F7B39BFC8BB}" type="slidenum">
              <a:rPr lang="en-US" smtClean="0"/>
              <a:pPr/>
              <a:t>‹#›</a:t>
            </a:fld>
            <a:endParaRPr lang="en-US" dirty="0"/>
          </a:p>
        </p:txBody>
      </p:sp>
      <p:sp>
        <p:nvSpPr>
          <p:cNvPr id="23" name="Text Placeholder 3"/>
          <p:cNvSpPr>
            <a:spLocks noGrp="1"/>
          </p:cNvSpPr>
          <p:nvPr>
            <p:ph type="body" sz="quarter" idx="15"/>
          </p:nvPr>
        </p:nvSpPr>
        <p:spPr>
          <a:xfrm>
            <a:off x="347663" y="1534161"/>
            <a:ext cx="3838257" cy="4576128"/>
          </a:xfrm>
        </p:spPr>
        <p:txBody>
          <a:bodyPr>
            <a:noAutofit/>
          </a:bodyPr>
          <a:lstStyle>
            <a:lvl1pPr>
              <a:defRPr sz="2800" baseline="0">
                <a:latin typeface="Arial" panose="020B0604020202020204" pitchFamily="34" charset="0"/>
              </a:defRPr>
            </a:lvl1pPr>
            <a:lvl2pPr>
              <a:defRPr sz="2400" baseline="0">
                <a:latin typeface="Arial" panose="020B0604020202020204" pitchFamily="34" charset="0"/>
              </a:defRPr>
            </a:lvl2pPr>
            <a:lvl3pPr>
              <a:defRPr baseline="0">
                <a:latin typeface="Arial" panose="020B0604020202020204" pitchFamily="34" charset="0"/>
              </a:defRPr>
            </a:lvl3pPr>
            <a:lvl4pPr>
              <a:defRPr baseline="0">
                <a:latin typeface="Arial" panose="020B0604020202020204" pitchFamily="34" charset="0"/>
              </a:defRPr>
            </a:lvl4pPr>
            <a:lvl5pPr>
              <a:defRPr baseline="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3"/>
          <p:cNvSpPr>
            <a:spLocks noGrp="1"/>
          </p:cNvSpPr>
          <p:nvPr>
            <p:ph type="body" sz="quarter" idx="16"/>
          </p:nvPr>
        </p:nvSpPr>
        <p:spPr>
          <a:xfrm>
            <a:off x="4632960" y="1544322"/>
            <a:ext cx="3838257" cy="4576128"/>
          </a:xfrm>
        </p:spPr>
        <p:txBody>
          <a:bodyPr>
            <a:noAutofit/>
          </a:bodyPr>
          <a:lstStyle>
            <a:lvl1pPr>
              <a:defRPr sz="2800" baseline="0">
                <a:latin typeface="Arial" panose="020B0604020202020204" pitchFamily="34" charset="0"/>
              </a:defRPr>
            </a:lvl1pPr>
            <a:lvl2pPr>
              <a:defRPr sz="2400" baseline="0">
                <a:latin typeface="Arial" panose="020B0604020202020204" pitchFamily="34" charset="0"/>
              </a:defRPr>
            </a:lvl2pPr>
            <a:lvl3pPr>
              <a:defRPr baseline="0">
                <a:latin typeface="Arial" panose="020B0604020202020204" pitchFamily="34" charset="0"/>
              </a:defRPr>
            </a:lvl3pPr>
            <a:lvl4pPr>
              <a:defRPr baseline="0">
                <a:latin typeface="Arial" panose="020B0604020202020204" pitchFamily="34" charset="0"/>
              </a:defRPr>
            </a:lvl4pPr>
            <a:lvl5pPr>
              <a:defRPr baseline="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827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pic>
        <p:nvPicPr>
          <p:cNvPr id="10" name="Picture 9" descr="new slide_2.jpg"/>
          <p:cNvPicPr>
            <a:picLocks noChangeAspect="1"/>
          </p:cNvPicPr>
          <p:nvPr userDrawn="1"/>
        </p:nvPicPr>
        <p:blipFill rotWithShape="1">
          <a:blip r:embed="rId2">
            <a:extLst>
              <a:ext uri="{28A0092B-C50C-407E-A947-70E740481C1C}">
                <a14:useLocalDpi xmlns:a14="http://schemas.microsoft.com/office/drawing/2010/main" val="0"/>
              </a:ext>
            </a:extLst>
          </a:blip>
          <a:srcRect b="7667"/>
          <a:stretch/>
        </p:blipFill>
        <p:spPr>
          <a:xfrm>
            <a:off x="0" y="0"/>
            <a:ext cx="9144000" cy="6332220"/>
          </a:xfrm>
          <a:prstGeom prst="rect">
            <a:avLst/>
          </a:prstGeom>
        </p:spPr>
      </p:pic>
      <p:sp>
        <p:nvSpPr>
          <p:cNvPr id="12" name="Title 1"/>
          <p:cNvSpPr>
            <a:spLocks noGrp="1"/>
          </p:cNvSpPr>
          <p:nvPr>
            <p:ph type="title" hasCustomPrompt="1"/>
          </p:nvPr>
        </p:nvSpPr>
        <p:spPr>
          <a:xfrm>
            <a:off x="347132" y="894080"/>
            <a:ext cx="6747935" cy="460588"/>
          </a:xfrm>
        </p:spPr>
        <p:txBody>
          <a:bodyPr>
            <a:normAutofit/>
          </a:bodyPr>
          <a:lstStyle>
            <a:lvl1pPr algn="l">
              <a:defRPr sz="2400" b="0" i="0" cap="all">
                <a:solidFill>
                  <a:srgbClr val="FFFFFF"/>
                </a:solidFill>
                <a:latin typeface="Arial" panose="020B0604020202020204" pitchFamily="34" charset="0"/>
                <a:cs typeface="Arial" panose="020B0604020202020204" pitchFamily="34" charset="0"/>
              </a:defRPr>
            </a:lvl1pPr>
          </a:lstStyle>
          <a:p>
            <a:r>
              <a:rPr lang="en-US" dirty="0"/>
              <a:t>Slide Title Here</a:t>
            </a:r>
          </a:p>
        </p:txBody>
      </p:sp>
      <p:sp>
        <p:nvSpPr>
          <p:cNvPr id="13" name="Slide Number Placeholder 5"/>
          <p:cNvSpPr>
            <a:spLocks noGrp="1"/>
          </p:cNvSpPr>
          <p:nvPr>
            <p:ph type="sldNum" sz="quarter" idx="12"/>
          </p:nvPr>
        </p:nvSpPr>
        <p:spPr>
          <a:xfrm>
            <a:off x="8373533" y="6110807"/>
            <a:ext cx="457206" cy="365125"/>
          </a:xfrm>
        </p:spPr>
        <p:txBody>
          <a:bodyPr/>
          <a:lstStyle>
            <a:lvl1pPr>
              <a:defRPr sz="1000">
                <a:solidFill>
                  <a:schemeClr val="tx1"/>
                </a:solidFill>
                <a:latin typeface="Arial" panose="020B0604020202020204" pitchFamily="34" charset="0"/>
                <a:cs typeface="Arial" panose="020B0604020202020204" pitchFamily="34" charset="0"/>
              </a:defRPr>
            </a:lvl1pPr>
          </a:lstStyle>
          <a:p>
            <a:fld id="{365B981D-4030-6842-946E-1F7B39BFC8BB}" type="slidenum">
              <a:rPr lang="en-US" smtClean="0"/>
              <a:pPr/>
              <a:t>‹#›</a:t>
            </a:fld>
            <a:endParaRPr lang="en-US" dirty="0"/>
          </a:p>
        </p:txBody>
      </p:sp>
      <p:sp>
        <p:nvSpPr>
          <p:cNvPr id="14" name="Text Placeholder 3"/>
          <p:cNvSpPr>
            <a:spLocks noGrp="1"/>
          </p:cNvSpPr>
          <p:nvPr>
            <p:ph type="body" sz="quarter" idx="15"/>
          </p:nvPr>
        </p:nvSpPr>
        <p:spPr>
          <a:xfrm>
            <a:off x="1158239" y="1534161"/>
            <a:ext cx="7358063" cy="1026159"/>
          </a:xfrm>
        </p:spPr>
        <p:txBody>
          <a:bodyPr>
            <a:noAutofit/>
          </a:bodyPr>
          <a:lstStyle>
            <a:lvl1pPr marL="0" indent="0">
              <a:buNone/>
              <a:defRPr sz="2800" baseline="0">
                <a:latin typeface="Arial" panose="020B0604020202020204" pitchFamily="34" charset="0"/>
              </a:defRPr>
            </a:lvl1pPr>
            <a:lvl2pPr>
              <a:defRPr sz="2400" baseline="0">
                <a:latin typeface="Arial" panose="020B0604020202020204" pitchFamily="34" charset="0"/>
              </a:defRPr>
            </a:lvl2pPr>
            <a:lvl3pPr>
              <a:defRPr baseline="0">
                <a:latin typeface="Arial" panose="020B0604020202020204" pitchFamily="34" charset="0"/>
              </a:defRPr>
            </a:lvl3pPr>
            <a:lvl4pPr>
              <a:defRPr baseline="0">
                <a:latin typeface="Arial" panose="020B0604020202020204" pitchFamily="34" charset="0"/>
              </a:defRPr>
            </a:lvl4pPr>
            <a:lvl5pPr>
              <a:defRPr baseline="0">
                <a:latin typeface="Arial" panose="020B0604020202020204" pitchFamily="34" charset="0"/>
              </a:defRPr>
            </a:lvl5pPr>
          </a:lstStyle>
          <a:p>
            <a:pPr lvl="0"/>
            <a:r>
              <a:rPr lang="en-US" dirty="0"/>
              <a:t>Click to edit Master text styles</a:t>
            </a:r>
          </a:p>
        </p:txBody>
      </p:sp>
      <p:grpSp>
        <p:nvGrpSpPr>
          <p:cNvPr id="17" name="Group 16"/>
          <p:cNvGrpSpPr/>
          <p:nvPr userDrawn="1"/>
        </p:nvGrpSpPr>
        <p:grpSpPr>
          <a:xfrm>
            <a:off x="373428" y="1600200"/>
            <a:ext cx="685800" cy="457200"/>
            <a:chOff x="688388" y="1828800"/>
            <a:chExt cx="685800" cy="457200"/>
          </a:xfrm>
        </p:grpSpPr>
        <p:sp>
          <p:nvSpPr>
            <p:cNvPr id="18" name="Oval 17"/>
            <p:cNvSpPr/>
            <p:nvPr userDrawn="1"/>
          </p:nvSpPr>
          <p:spPr>
            <a:xfrm>
              <a:off x="802688" y="1828800"/>
              <a:ext cx="457200" cy="457200"/>
            </a:xfrm>
            <a:prstGeom prst="ellipse">
              <a:avLst/>
            </a:prstGeom>
            <a:solidFill>
              <a:srgbClr val="E35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userDrawn="1"/>
          </p:nvSpPr>
          <p:spPr>
            <a:xfrm>
              <a:off x="688388" y="1872734"/>
              <a:ext cx="685800" cy="369332"/>
            </a:xfrm>
            <a:prstGeom prst="rect">
              <a:avLst/>
            </a:prstGeom>
            <a:noFill/>
          </p:spPr>
          <p:txBody>
            <a:bodyPr wrap="square" rtlCol="0">
              <a:spAutoFit/>
            </a:bodyPr>
            <a:lstStyle/>
            <a:p>
              <a:pPr algn="ctr"/>
              <a:r>
                <a:rPr lang="en-US" b="1" dirty="0">
                  <a:solidFill>
                    <a:schemeClr val="bg1"/>
                  </a:solidFill>
                  <a:latin typeface="Euphemia" panose="020B0503040102020104" pitchFamily="34" charset="0"/>
                </a:rPr>
                <a:t>1</a:t>
              </a:r>
            </a:p>
          </p:txBody>
        </p:sp>
      </p:grpSp>
      <p:grpSp>
        <p:nvGrpSpPr>
          <p:cNvPr id="20" name="Group 19"/>
          <p:cNvGrpSpPr/>
          <p:nvPr userDrawn="1"/>
        </p:nvGrpSpPr>
        <p:grpSpPr>
          <a:xfrm>
            <a:off x="376016" y="2895600"/>
            <a:ext cx="685800" cy="457200"/>
            <a:chOff x="690976" y="2971800"/>
            <a:chExt cx="685800" cy="457200"/>
          </a:xfrm>
        </p:grpSpPr>
        <p:sp>
          <p:nvSpPr>
            <p:cNvPr id="21" name="Oval 20"/>
            <p:cNvSpPr/>
            <p:nvPr userDrawn="1"/>
          </p:nvSpPr>
          <p:spPr>
            <a:xfrm>
              <a:off x="805276" y="2971800"/>
              <a:ext cx="457200" cy="457200"/>
            </a:xfrm>
            <a:prstGeom prst="ellipse">
              <a:avLst/>
            </a:prstGeom>
            <a:solidFill>
              <a:srgbClr val="E35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userDrawn="1"/>
          </p:nvSpPr>
          <p:spPr>
            <a:xfrm>
              <a:off x="690976" y="3015734"/>
              <a:ext cx="685800" cy="369332"/>
            </a:xfrm>
            <a:prstGeom prst="rect">
              <a:avLst/>
            </a:prstGeom>
            <a:noFill/>
          </p:spPr>
          <p:txBody>
            <a:bodyPr wrap="square" rtlCol="0">
              <a:spAutoFit/>
            </a:bodyPr>
            <a:lstStyle/>
            <a:p>
              <a:pPr algn="ctr"/>
              <a:r>
                <a:rPr lang="en-US" b="1" dirty="0">
                  <a:solidFill>
                    <a:schemeClr val="bg1"/>
                  </a:solidFill>
                  <a:latin typeface="Euphemia" panose="020B0503040102020104" pitchFamily="34" charset="0"/>
                </a:rPr>
                <a:t>2</a:t>
              </a:r>
            </a:p>
          </p:txBody>
        </p:sp>
      </p:grpSp>
      <p:grpSp>
        <p:nvGrpSpPr>
          <p:cNvPr id="23" name="Group 22"/>
          <p:cNvGrpSpPr/>
          <p:nvPr userDrawn="1"/>
        </p:nvGrpSpPr>
        <p:grpSpPr>
          <a:xfrm>
            <a:off x="370840" y="4114800"/>
            <a:ext cx="685800" cy="457200"/>
            <a:chOff x="685800" y="4191000"/>
            <a:chExt cx="685800" cy="457200"/>
          </a:xfrm>
        </p:grpSpPr>
        <p:sp>
          <p:nvSpPr>
            <p:cNvPr id="24" name="Oval 23"/>
            <p:cNvSpPr/>
            <p:nvPr userDrawn="1"/>
          </p:nvSpPr>
          <p:spPr>
            <a:xfrm>
              <a:off x="800100" y="4191000"/>
              <a:ext cx="457200" cy="457200"/>
            </a:xfrm>
            <a:prstGeom prst="ellipse">
              <a:avLst/>
            </a:prstGeom>
            <a:solidFill>
              <a:srgbClr val="E35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userDrawn="1"/>
          </p:nvSpPr>
          <p:spPr>
            <a:xfrm>
              <a:off x="685800" y="4234934"/>
              <a:ext cx="685800" cy="369332"/>
            </a:xfrm>
            <a:prstGeom prst="rect">
              <a:avLst/>
            </a:prstGeom>
            <a:noFill/>
          </p:spPr>
          <p:txBody>
            <a:bodyPr wrap="square" rtlCol="0">
              <a:spAutoFit/>
            </a:bodyPr>
            <a:lstStyle/>
            <a:p>
              <a:pPr algn="ctr"/>
              <a:r>
                <a:rPr lang="en-US" b="1" dirty="0">
                  <a:solidFill>
                    <a:schemeClr val="bg1"/>
                  </a:solidFill>
                  <a:latin typeface="Euphemia" panose="020B0503040102020104" pitchFamily="34" charset="0"/>
                </a:rPr>
                <a:t>3</a:t>
              </a:r>
            </a:p>
          </p:txBody>
        </p:sp>
      </p:grpSp>
      <p:grpSp>
        <p:nvGrpSpPr>
          <p:cNvPr id="26" name="Group 25"/>
          <p:cNvGrpSpPr/>
          <p:nvPr userDrawn="1"/>
        </p:nvGrpSpPr>
        <p:grpSpPr>
          <a:xfrm>
            <a:off x="370840" y="5410200"/>
            <a:ext cx="685800" cy="457200"/>
            <a:chOff x="685800" y="5410200"/>
            <a:chExt cx="685800" cy="457200"/>
          </a:xfrm>
        </p:grpSpPr>
        <p:sp>
          <p:nvSpPr>
            <p:cNvPr id="27" name="Oval 26"/>
            <p:cNvSpPr/>
            <p:nvPr userDrawn="1"/>
          </p:nvSpPr>
          <p:spPr>
            <a:xfrm>
              <a:off x="800100" y="5410200"/>
              <a:ext cx="457200" cy="457200"/>
            </a:xfrm>
            <a:prstGeom prst="ellipse">
              <a:avLst/>
            </a:prstGeom>
            <a:solidFill>
              <a:srgbClr val="E35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userDrawn="1"/>
          </p:nvSpPr>
          <p:spPr>
            <a:xfrm>
              <a:off x="685800" y="5454134"/>
              <a:ext cx="685800" cy="369332"/>
            </a:xfrm>
            <a:prstGeom prst="rect">
              <a:avLst/>
            </a:prstGeom>
            <a:noFill/>
          </p:spPr>
          <p:txBody>
            <a:bodyPr wrap="square" rtlCol="0">
              <a:spAutoFit/>
            </a:bodyPr>
            <a:lstStyle/>
            <a:p>
              <a:pPr algn="ctr"/>
              <a:r>
                <a:rPr lang="en-US" b="1" dirty="0">
                  <a:solidFill>
                    <a:schemeClr val="bg1"/>
                  </a:solidFill>
                  <a:latin typeface="Euphemia" panose="020B0503040102020104" pitchFamily="34" charset="0"/>
                </a:rPr>
                <a:t>4</a:t>
              </a:r>
            </a:p>
          </p:txBody>
        </p:sp>
      </p:grpSp>
      <p:sp>
        <p:nvSpPr>
          <p:cNvPr id="29" name="Text Placeholder 3"/>
          <p:cNvSpPr>
            <a:spLocks noGrp="1"/>
          </p:cNvSpPr>
          <p:nvPr>
            <p:ph type="body" sz="quarter" idx="16"/>
          </p:nvPr>
        </p:nvSpPr>
        <p:spPr>
          <a:xfrm>
            <a:off x="1158239" y="2895601"/>
            <a:ext cx="7358063" cy="1026159"/>
          </a:xfrm>
        </p:spPr>
        <p:txBody>
          <a:bodyPr>
            <a:noAutofit/>
          </a:bodyPr>
          <a:lstStyle>
            <a:lvl1pPr marL="0" indent="0">
              <a:buNone/>
              <a:defRPr sz="2800" baseline="0">
                <a:latin typeface="Arial" panose="020B0604020202020204" pitchFamily="34" charset="0"/>
              </a:defRPr>
            </a:lvl1pPr>
            <a:lvl2pPr>
              <a:defRPr sz="2400" baseline="0">
                <a:latin typeface="Arial" panose="020B0604020202020204" pitchFamily="34" charset="0"/>
              </a:defRPr>
            </a:lvl2pPr>
            <a:lvl3pPr>
              <a:defRPr baseline="0">
                <a:latin typeface="Arial" panose="020B0604020202020204" pitchFamily="34" charset="0"/>
              </a:defRPr>
            </a:lvl3pPr>
            <a:lvl4pPr>
              <a:defRPr baseline="0">
                <a:latin typeface="Arial" panose="020B0604020202020204" pitchFamily="34" charset="0"/>
              </a:defRPr>
            </a:lvl4pPr>
            <a:lvl5pPr>
              <a:defRPr baseline="0">
                <a:latin typeface="Arial" panose="020B0604020202020204" pitchFamily="34" charset="0"/>
              </a:defRPr>
            </a:lvl5pPr>
          </a:lstStyle>
          <a:p>
            <a:pPr lvl="0"/>
            <a:r>
              <a:rPr lang="en-US" dirty="0"/>
              <a:t>Click to edit Master text styles</a:t>
            </a:r>
          </a:p>
        </p:txBody>
      </p:sp>
      <p:sp>
        <p:nvSpPr>
          <p:cNvPr id="30" name="Text Placeholder 3"/>
          <p:cNvSpPr>
            <a:spLocks noGrp="1"/>
          </p:cNvSpPr>
          <p:nvPr>
            <p:ph type="body" sz="quarter" idx="17"/>
          </p:nvPr>
        </p:nvSpPr>
        <p:spPr>
          <a:xfrm>
            <a:off x="1158239" y="4058920"/>
            <a:ext cx="7358063" cy="1026159"/>
          </a:xfrm>
        </p:spPr>
        <p:txBody>
          <a:bodyPr>
            <a:noAutofit/>
          </a:bodyPr>
          <a:lstStyle>
            <a:lvl1pPr marL="0" indent="0">
              <a:buNone/>
              <a:defRPr sz="2800" baseline="0">
                <a:latin typeface="Arial" panose="020B0604020202020204" pitchFamily="34" charset="0"/>
              </a:defRPr>
            </a:lvl1pPr>
            <a:lvl2pPr>
              <a:defRPr sz="2400" baseline="0">
                <a:latin typeface="Arial" panose="020B0604020202020204" pitchFamily="34" charset="0"/>
              </a:defRPr>
            </a:lvl2pPr>
            <a:lvl3pPr>
              <a:defRPr baseline="0">
                <a:latin typeface="Arial" panose="020B0604020202020204" pitchFamily="34" charset="0"/>
              </a:defRPr>
            </a:lvl3pPr>
            <a:lvl4pPr>
              <a:defRPr baseline="0">
                <a:latin typeface="Arial" panose="020B0604020202020204" pitchFamily="34" charset="0"/>
              </a:defRPr>
            </a:lvl4pPr>
            <a:lvl5pPr>
              <a:defRPr baseline="0">
                <a:latin typeface="Arial" panose="020B0604020202020204" pitchFamily="34" charset="0"/>
              </a:defRPr>
            </a:lvl5pPr>
          </a:lstStyle>
          <a:p>
            <a:pPr lvl="0"/>
            <a:r>
              <a:rPr lang="en-US" dirty="0"/>
              <a:t>Click to edit Master text styles</a:t>
            </a:r>
          </a:p>
        </p:txBody>
      </p:sp>
      <p:sp>
        <p:nvSpPr>
          <p:cNvPr id="31" name="Text Placeholder 3"/>
          <p:cNvSpPr>
            <a:spLocks noGrp="1"/>
          </p:cNvSpPr>
          <p:nvPr>
            <p:ph type="body" sz="quarter" idx="18"/>
          </p:nvPr>
        </p:nvSpPr>
        <p:spPr>
          <a:xfrm>
            <a:off x="1157716" y="5410200"/>
            <a:ext cx="7358063" cy="1026159"/>
          </a:xfrm>
        </p:spPr>
        <p:txBody>
          <a:bodyPr>
            <a:noAutofit/>
          </a:bodyPr>
          <a:lstStyle>
            <a:lvl1pPr marL="0" indent="0">
              <a:buNone/>
              <a:defRPr sz="2800" baseline="0">
                <a:latin typeface="Arial" panose="020B0604020202020204" pitchFamily="34" charset="0"/>
              </a:defRPr>
            </a:lvl1pPr>
            <a:lvl2pPr>
              <a:defRPr sz="2400" baseline="0">
                <a:latin typeface="Arial" panose="020B0604020202020204" pitchFamily="34" charset="0"/>
              </a:defRPr>
            </a:lvl2pPr>
            <a:lvl3pPr>
              <a:defRPr baseline="0">
                <a:latin typeface="Arial" panose="020B0604020202020204" pitchFamily="34" charset="0"/>
              </a:defRPr>
            </a:lvl3pPr>
            <a:lvl4pPr>
              <a:defRPr baseline="0">
                <a:latin typeface="Arial" panose="020B0604020202020204" pitchFamily="34" charset="0"/>
              </a:defRPr>
            </a:lvl4pPr>
            <a:lvl5pPr>
              <a:defRPr baseline="0">
                <a:latin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4169596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CED Blue Divider Slide">
    <p:spTree>
      <p:nvGrpSpPr>
        <p:cNvPr id="1" name=""/>
        <p:cNvGrpSpPr/>
        <p:nvPr/>
      </p:nvGrpSpPr>
      <p:grpSpPr>
        <a:xfrm>
          <a:off x="0" y="0"/>
          <a:ext cx="0" cy="0"/>
          <a:chOff x="0" y="0"/>
          <a:chExt cx="0" cy="0"/>
        </a:xfrm>
      </p:grpSpPr>
      <p:pic>
        <p:nvPicPr>
          <p:cNvPr id="5" name="Picture 4" descr="DCED-ppt-slides_blu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6856207"/>
          </a:xfrm>
          <a:prstGeom prst="rect">
            <a:avLst/>
          </a:prstGeom>
        </p:spPr>
      </p:pic>
      <p:sp>
        <p:nvSpPr>
          <p:cNvPr id="2" name="Title 1"/>
          <p:cNvSpPr>
            <a:spLocks noGrp="1"/>
          </p:cNvSpPr>
          <p:nvPr>
            <p:ph type="title" hasCustomPrompt="1"/>
          </p:nvPr>
        </p:nvSpPr>
        <p:spPr>
          <a:xfrm>
            <a:off x="688445" y="2616200"/>
            <a:ext cx="7772400" cy="1371599"/>
          </a:xfrm>
        </p:spPr>
        <p:txBody>
          <a:bodyPr anchor="t">
            <a:normAutofit/>
          </a:bodyPr>
          <a:lstStyle>
            <a:lvl1pPr algn="ctr">
              <a:defRPr sz="2400" b="0" i="0" cap="all" baseline="0">
                <a:solidFill>
                  <a:schemeClr val="bg1"/>
                </a:solidFill>
                <a:latin typeface="Arial" panose="020B0604020202020204" pitchFamily="34" charset="0"/>
                <a:cs typeface="Century Gothic"/>
              </a:defRPr>
            </a:lvl1pPr>
          </a:lstStyle>
          <a:p>
            <a:r>
              <a:rPr lang="en-US" dirty="0"/>
              <a:t>Divider Slide</a:t>
            </a:r>
            <a:br>
              <a:rPr lang="en-US" dirty="0"/>
            </a:br>
            <a:r>
              <a:rPr lang="en-US" dirty="0"/>
              <a:t>insert title</a:t>
            </a:r>
          </a:p>
        </p:txBody>
      </p:sp>
    </p:spTree>
    <p:extLst>
      <p:ext uri="{BB962C8B-B14F-4D97-AF65-F5344CB8AC3E}">
        <p14:creationId xmlns:p14="http://schemas.microsoft.com/office/powerpoint/2010/main" val="1866679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ribiz Divider Slide">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64A70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88445" y="2616200"/>
            <a:ext cx="7772400" cy="1371599"/>
          </a:xfrm>
        </p:spPr>
        <p:txBody>
          <a:bodyPr anchor="t">
            <a:normAutofit/>
          </a:bodyPr>
          <a:lstStyle>
            <a:lvl1pPr algn="ctr">
              <a:defRPr sz="2400" b="0" i="0" cap="all" baseline="0">
                <a:solidFill>
                  <a:schemeClr val="bg1"/>
                </a:solidFill>
                <a:latin typeface="Arial" panose="020B0604020202020204" pitchFamily="34" charset="0"/>
                <a:cs typeface="Century Gothic"/>
              </a:defRPr>
            </a:lvl1pPr>
          </a:lstStyle>
          <a:p>
            <a:r>
              <a:rPr lang="en-US" dirty="0"/>
              <a:t>Divider Slide</a:t>
            </a:r>
            <a:br>
              <a:rPr lang="en-US" dirty="0"/>
            </a:br>
            <a:r>
              <a:rPr lang="en-US" dirty="0"/>
              <a:t>insert title</a:t>
            </a:r>
          </a:p>
        </p:txBody>
      </p:sp>
    </p:spTree>
    <p:extLst>
      <p:ext uri="{BB962C8B-B14F-4D97-AF65-F5344CB8AC3E}">
        <p14:creationId xmlns:p14="http://schemas.microsoft.com/office/powerpoint/2010/main" val="957588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nufacturing Divider Slide">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E3520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88445" y="2616200"/>
            <a:ext cx="7772400" cy="1371599"/>
          </a:xfrm>
        </p:spPr>
        <p:txBody>
          <a:bodyPr anchor="t">
            <a:normAutofit/>
          </a:bodyPr>
          <a:lstStyle>
            <a:lvl1pPr algn="ctr">
              <a:defRPr sz="2400" b="0" i="0" cap="all" baseline="0">
                <a:solidFill>
                  <a:schemeClr val="bg1"/>
                </a:solidFill>
                <a:latin typeface="Arial" panose="020B0604020202020204" pitchFamily="34" charset="0"/>
                <a:cs typeface="Century Gothic"/>
              </a:defRPr>
            </a:lvl1pPr>
          </a:lstStyle>
          <a:p>
            <a:r>
              <a:rPr lang="en-US" dirty="0"/>
              <a:t>Divider Slide</a:t>
            </a:r>
            <a:br>
              <a:rPr lang="en-US" dirty="0"/>
            </a:br>
            <a:r>
              <a:rPr lang="en-US" dirty="0"/>
              <a:t>insert title</a:t>
            </a:r>
          </a:p>
        </p:txBody>
      </p:sp>
    </p:spTree>
    <p:extLst>
      <p:ext uri="{BB962C8B-B14F-4D97-AF65-F5344CB8AC3E}">
        <p14:creationId xmlns:p14="http://schemas.microsoft.com/office/powerpoint/2010/main" val="2584525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i="0">
                <a:solidFill>
                  <a:schemeClr val="tx1"/>
                </a:solidFill>
                <a:latin typeface="Arial" panose="020B0604020202020204" pitchFamily="34" charset="0"/>
                <a:cs typeface="Arial" panose="020B0604020202020204" pitchFamily="34" charset="0"/>
              </a:defRPr>
            </a:lvl1pPr>
          </a:lstStyle>
          <a:p>
            <a:fld id="{365B981D-4030-6842-946E-1F7B39BFC8BB}" type="slidenum">
              <a:rPr lang="en-US" smtClean="0"/>
              <a:pPr/>
              <a:t>‹#›</a:t>
            </a:fld>
            <a:endParaRPr lang="en-US" dirty="0"/>
          </a:p>
        </p:txBody>
      </p:sp>
    </p:spTree>
    <p:extLst>
      <p:ext uri="{BB962C8B-B14F-4D97-AF65-F5344CB8AC3E}">
        <p14:creationId xmlns:p14="http://schemas.microsoft.com/office/powerpoint/2010/main" val="22976230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66" r:id="rId4"/>
    <p:sldLayoutId id="2147483653" r:id="rId5"/>
    <p:sldLayoutId id="2147483654" r:id="rId6"/>
    <p:sldLayoutId id="2147483651"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Lst>
  <p:hf hdr="0" ftr="0"/>
  <p:txStyles>
    <p:titleStyle>
      <a:lvl1pPr algn="ctr" defTabSz="4572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ogsinneedofspace.com/2013/04/19/our-rights-and-responsibilities-dog-law-qa-with-attorney-heidi-meinzer/" TargetMode="External"/><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soccer24.co.zw/2017/01/25/17349/breaking-news/" TargetMode="External"/><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flickr.com/photos/quilldancer/4535533884/" TargetMode="External"/><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commons.wikimedia.org/wiki/File:Ibis_Hotels_Dresden_Single_Room_Standard_Queen_Size_Bed.png"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dced.pa.goc/library" TargetMode="External"/><Relationship Id="rId2" Type="http://schemas.openxmlformats.org/officeDocument/2006/relationships/hyperlink" Target="http://www.pennsylvaniacoc.org/"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outheretoo.blogspot.com/2012_05_01_archive.html" TargetMode="External"/><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gcc01.safelinks.protection.outlook.com/?url=https%3A%2F%2Fpennsylvaniacoc.us19.list-manage.com%2Ftrack%2Fclick%3Fu%3D691833f4d20a0417787b47dbe%26id%3D0faee0b90e%26e%3Dbbd2f4a6b8&amp;data=02%7C01%7Cshawthorne%40pa.gov%7C8a1ac46faa0247ec041a08d85b379ed9%7C418e284101284dd59b6c47fc5a9a1bde%7C0%7C0%7C637359642191435257&amp;sdata=1%2BzWcyLAhNIhuEdd3JOo9Wznun3KISj1gbz45Mtaf%2FU%3D&amp;reserved=0"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mailto:shawthorne@pa.gov" TargetMode="External"/><Relationship Id="rId7" Type="http://schemas.openxmlformats.org/officeDocument/2006/relationships/hyperlink" Target="mailto:c-mvaidya@pa.gov" TargetMode="External"/><Relationship Id="rId2" Type="http://schemas.openxmlformats.org/officeDocument/2006/relationships/hyperlink" Target="mailto:asusten@pa.gov" TargetMode="External"/><Relationship Id="rId1" Type="http://schemas.openxmlformats.org/officeDocument/2006/relationships/slideLayout" Target="../slideLayouts/slideLayout4.xml"/><Relationship Id="rId6" Type="http://schemas.openxmlformats.org/officeDocument/2006/relationships/hyperlink" Target="mailto:c-riparmar@pa.gov" TargetMode="External"/><Relationship Id="rId5" Type="http://schemas.openxmlformats.org/officeDocument/2006/relationships/hyperlink" Target="mailto:antdiaz@pa.gov" TargetMode="External"/><Relationship Id="rId4" Type="http://schemas.openxmlformats.org/officeDocument/2006/relationships/hyperlink" Target="mailto:breauman@pa.gov"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duurzaamnieuws.nl/de-laatste-ontwikkelingen-rond-het-wuhan-coronavirus-en-covid-19/"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flickr.com/photos/tracy_olson/61056391"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chaidir.web.id/2013/04/trik-menebak-tanggal-lahir.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CARES Act</a:t>
            </a:r>
            <a:br>
              <a:rPr lang="en-US" dirty="0"/>
            </a:br>
            <a:r>
              <a:rPr lang="en-US" dirty="0"/>
              <a:t>Emergency solutions Grant </a:t>
            </a:r>
            <a:br>
              <a:rPr lang="en-US" dirty="0"/>
            </a:br>
            <a:r>
              <a:rPr lang="en-US" dirty="0"/>
              <a:t>(ESG CV)</a:t>
            </a:r>
            <a:br>
              <a:rPr lang="en-US" dirty="0"/>
            </a:br>
            <a:r>
              <a:rPr lang="en-US" dirty="0"/>
              <a:t>Overview</a:t>
            </a:r>
          </a:p>
        </p:txBody>
      </p:sp>
      <p:sp>
        <p:nvSpPr>
          <p:cNvPr id="3" name="Text Placeholder 2"/>
          <p:cNvSpPr>
            <a:spLocks noGrp="1"/>
          </p:cNvSpPr>
          <p:nvPr>
            <p:ph type="body" sz="quarter" idx="11"/>
          </p:nvPr>
        </p:nvSpPr>
        <p:spPr/>
        <p:txBody>
          <a:bodyPr>
            <a:normAutofit fontScale="70000" lnSpcReduction="20000"/>
          </a:bodyPr>
          <a:lstStyle/>
          <a:p>
            <a:r>
              <a:rPr lang="en-US" dirty="0"/>
              <a:t>Angela Susten,</a:t>
            </a:r>
          </a:p>
          <a:p>
            <a:r>
              <a:rPr lang="en-US" dirty="0"/>
              <a:t>Homeless Program Manager</a:t>
            </a:r>
          </a:p>
          <a:p>
            <a:r>
              <a:rPr lang="en-US" dirty="0"/>
              <a:t>Center for Community &amp; Economic Development</a:t>
            </a:r>
          </a:p>
        </p:txBody>
      </p:sp>
      <p:sp>
        <p:nvSpPr>
          <p:cNvPr id="4" name="Text Placeholder 3"/>
          <p:cNvSpPr>
            <a:spLocks noGrp="1"/>
          </p:cNvSpPr>
          <p:nvPr>
            <p:ph type="body" sz="quarter" idx="12"/>
          </p:nvPr>
        </p:nvSpPr>
        <p:spPr/>
        <p:txBody>
          <a:bodyPr/>
          <a:lstStyle/>
          <a:p>
            <a:r>
              <a:rPr lang="en-US" dirty="0"/>
              <a:t>September 2020</a:t>
            </a:r>
          </a:p>
        </p:txBody>
      </p:sp>
    </p:spTree>
    <p:extLst>
      <p:ext uri="{BB962C8B-B14F-4D97-AF65-F5344CB8AC3E}">
        <p14:creationId xmlns:p14="http://schemas.microsoft.com/office/powerpoint/2010/main" val="27833247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Hud </a:t>
            </a:r>
            <a:r>
              <a:rPr lang="en-US" dirty="0" err="1"/>
              <a:t>esg</a:t>
            </a:r>
            <a:r>
              <a:rPr lang="en-US" dirty="0"/>
              <a:t> cv Notice</a:t>
            </a:r>
          </a:p>
        </p:txBody>
      </p:sp>
      <p:sp>
        <p:nvSpPr>
          <p:cNvPr id="3" name="Slide Number Placeholder 2"/>
          <p:cNvSpPr>
            <a:spLocks noGrp="1"/>
          </p:cNvSpPr>
          <p:nvPr>
            <p:ph type="sldNum" sz="quarter" idx="12"/>
          </p:nvPr>
        </p:nvSpPr>
        <p:spPr/>
        <p:txBody>
          <a:bodyPr/>
          <a:lstStyle/>
          <a:p>
            <a:fld id="{365B981D-4030-6842-946E-1F7B39BFC8BB}" type="slidenum">
              <a:rPr lang="en-US" smtClean="0"/>
              <a:pPr/>
              <a:t>10</a:t>
            </a:fld>
            <a:endParaRPr lang="en-US" dirty="0"/>
          </a:p>
        </p:txBody>
      </p:sp>
      <p:sp>
        <p:nvSpPr>
          <p:cNvPr id="4" name="Text Placeholder 3"/>
          <p:cNvSpPr>
            <a:spLocks noGrp="1"/>
          </p:cNvSpPr>
          <p:nvPr>
            <p:ph type="body" sz="quarter" idx="15"/>
          </p:nvPr>
        </p:nvSpPr>
        <p:spPr/>
        <p:txBody>
          <a:bodyPr/>
          <a:lstStyle/>
          <a:p>
            <a:pPr marL="0" indent="0">
              <a:buNone/>
            </a:pPr>
            <a:endParaRPr lang="en-US" dirty="0"/>
          </a:p>
        </p:txBody>
      </p:sp>
      <p:pic>
        <p:nvPicPr>
          <p:cNvPr id="5" name="Picture 4">
            <a:extLst>
              <a:ext uri="{FF2B5EF4-FFF2-40B4-BE49-F238E27FC236}">
                <a16:creationId xmlns:a16="http://schemas.microsoft.com/office/drawing/2014/main" id="{85EAD337-A833-4865-88A4-7F3346A8B8E1}"/>
              </a:ext>
            </a:extLst>
          </p:cNvPr>
          <p:cNvPicPr/>
          <p:nvPr/>
        </p:nvPicPr>
        <p:blipFill>
          <a:blip r:embed="rId2"/>
          <a:stretch>
            <a:fillRect/>
          </a:stretch>
        </p:blipFill>
        <p:spPr>
          <a:xfrm>
            <a:off x="346609" y="1354669"/>
            <a:ext cx="8316944" cy="4914395"/>
          </a:xfrm>
          <a:prstGeom prst="rect">
            <a:avLst/>
          </a:prstGeom>
        </p:spPr>
      </p:pic>
    </p:spTree>
    <p:extLst>
      <p:ext uri="{BB962C8B-B14F-4D97-AF65-F5344CB8AC3E}">
        <p14:creationId xmlns:p14="http://schemas.microsoft.com/office/powerpoint/2010/main" val="4184450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HUD ESG CV Notice</a:t>
            </a:r>
          </a:p>
        </p:txBody>
      </p:sp>
      <p:sp>
        <p:nvSpPr>
          <p:cNvPr id="3" name="Slide Number Placeholder 2"/>
          <p:cNvSpPr>
            <a:spLocks noGrp="1"/>
          </p:cNvSpPr>
          <p:nvPr>
            <p:ph type="sldNum" sz="quarter" idx="12"/>
          </p:nvPr>
        </p:nvSpPr>
        <p:spPr/>
        <p:txBody>
          <a:bodyPr/>
          <a:lstStyle/>
          <a:p>
            <a:fld id="{365B981D-4030-6842-946E-1F7B39BFC8BB}" type="slidenum">
              <a:rPr lang="en-US" smtClean="0"/>
              <a:pPr/>
              <a:t>11</a:t>
            </a:fld>
            <a:endParaRPr lang="en-US" dirty="0"/>
          </a:p>
        </p:txBody>
      </p:sp>
      <p:sp>
        <p:nvSpPr>
          <p:cNvPr id="4" name="Text Placeholder 3"/>
          <p:cNvSpPr>
            <a:spLocks noGrp="1"/>
          </p:cNvSpPr>
          <p:nvPr>
            <p:ph type="body" sz="quarter" idx="15"/>
          </p:nvPr>
        </p:nvSpPr>
        <p:spPr/>
        <p:txBody>
          <a:bodyPr/>
          <a:lstStyle/>
          <a:p>
            <a:r>
              <a:rPr lang="en-US" dirty="0"/>
              <a:t>Substantial Amendment submitted for ESG CV 1 before September 1, 2020 (Yellow Wedge)</a:t>
            </a:r>
          </a:p>
          <a:p>
            <a:pPr lvl="2"/>
            <a:r>
              <a:rPr lang="en-US" dirty="0"/>
              <a:t>Waivers and flexibilities are applicable, limitations are not applicable</a:t>
            </a:r>
          </a:p>
          <a:p>
            <a:r>
              <a:rPr lang="en-US" dirty="0"/>
              <a:t>Substantial Amendment submitted for ESG CV 2 after September 1, 2020 (Green Wedge)</a:t>
            </a:r>
          </a:p>
          <a:p>
            <a:pPr lvl="2"/>
            <a:r>
              <a:rPr lang="en-US" dirty="0"/>
              <a:t>Waivers, flexibilities and limitations are all applicable</a:t>
            </a:r>
          </a:p>
          <a:p>
            <a:endParaRPr lang="en-US" dirty="0"/>
          </a:p>
        </p:txBody>
      </p:sp>
    </p:spTree>
    <p:extLst>
      <p:ext uri="{BB962C8B-B14F-4D97-AF65-F5344CB8AC3E}">
        <p14:creationId xmlns:p14="http://schemas.microsoft.com/office/powerpoint/2010/main" val="1794992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HUD ESG CV Notice </a:t>
            </a:r>
          </a:p>
        </p:txBody>
      </p:sp>
      <p:sp>
        <p:nvSpPr>
          <p:cNvPr id="3" name="Slide Number Placeholder 2"/>
          <p:cNvSpPr>
            <a:spLocks noGrp="1"/>
          </p:cNvSpPr>
          <p:nvPr>
            <p:ph type="sldNum" sz="quarter" idx="12"/>
          </p:nvPr>
        </p:nvSpPr>
        <p:spPr/>
        <p:txBody>
          <a:bodyPr/>
          <a:lstStyle/>
          <a:p>
            <a:fld id="{365B981D-4030-6842-946E-1F7B39BFC8BB}" type="slidenum">
              <a:rPr lang="en-US" smtClean="0"/>
              <a:pPr/>
              <a:t>12</a:t>
            </a:fld>
            <a:endParaRPr lang="en-US" dirty="0"/>
          </a:p>
        </p:txBody>
      </p:sp>
      <p:sp>
        <p:nvSpPr>
          <p:cNvPr id="4" name="Text Placeholder 3"/>
          <p:cNvSpPr>
            <a:spLocks noGrp="1"/>
          </p:cNvSpPr>
          <p:nvPr>
            <p:ph type="body" sz="quarter" idx="15"/>
          </p:nvPr>
        </p:nvSpPr>
        <p:spPr/>
        <p:txBody>
          <a:bodyPr/>
          <a:lstStyle/>
          <a:p>
            <a:pPr marL="0" indent="0" algn="ctr">
              <a:buNone/>
            </a:pPr>
            <a:r>
              <a:rPr lang="en-US" dirty="0"/>
              <a:t>LIMITATIONS</a:t>
            </a:r>
          </a:p>
          <a:p>
            <a:pPr marL="0" indent="0" algn="ctr">
              <a:buNone/>
            </a:pPr>
            <a:r>
              <a:rPr lang="en-US" sz="1100" dirty="0"/>
              <a:t>(Apply to ESG CV 2 but not ESG CV 1)</a:t>
            </a:r>
          </a:p>
          <a:p>
            <a:pPr marL="0" indent="0" algn="ctr">
              <a:buNone/>
            </a:pPr>
            <a:endParaRPr lang="en-US" dirty="0"/>
          </a:p>
          <a:p>
            <a:r>
              <a:rPr lang="en-US" dirty="0"/>
              <a:t>Short-Term and Medium-Term Rental Assistance</a:t>
            </a:r>
          </a:p>
          <a:p>
            <a:pPr lvl="2"/>
            <a:r>
              <a:rPr lang="en-US" dirty="0"/>
              <a:t>Short-term is up to 3 months</a:t>
            </a:r>
          </a:p>
          <a:p>
            <a:pPr lvl="2"/>
            <a:r>
              <a:rPr lang="en-US" dirty="0"/>
              <a:t>Medium-Term is more than 3 months but not more than 12 months</a:t>
            </a:r>
          </a:p>
          <a:p>
            <a:pPr marL="914400" lvl="2" indent="0">
              <a:buNone/>
            </a:pPr>
            <a:r>
              <a:rPr lang="en-US" dirty="0"/>
              <a:t> </a:t>
            </a:r>
          </a:p>
        </p:txBody>
      </p:sp>
    </p:spTree>
    <p:extLst>
      <p:ext uri="{BB962C8B-B14F-4D97-AF65-F5344CB8AC3E}">
        <p14:creationId xmlns:p14="http://schemas.microsoft.com/office/powerpoint/2010/main" val="3791355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HUD ESG CV NOTICE</a:t>
            </a:r>
          </a:p>
        </p:txBody>
      </p:sp>
      <p:sp>
        <p:nvSpPr>
          <p:cNvPr id="3" name="Slide Number Placeholder 2"/>
          <p:cNvSpPr>
            <a:spLocks noGrp="1"/>
          </p:cNvSpPr>
          <p:nvPr>
            <p:ph type="sldNum" sz="quarter" idx="12"/>
          </p:nvPr>
        </p:nvSpPr>
        <p:spPr/>
        <p:txBody>
          <a:bodyPr/>
          <a:lstStyle/>
          <a:p>
            <a:fld id="{365B981D-4030-6842-946E-1F7B39BFC8BB}" type="slidenum">
              <a:rPr lang="en-US" smtClean="0"/>
              <a:pPr/>
              <a:t>13</a:t>
            </a:fld>
            <a:endParaRPr lang="en-US" dirty="0"/>
          </a:p>
        </p:txBody>
      </p:sp>
      <p:sp>
        <p:nvSpPr>
          <p:cNvPr id="4" name="Text Placeholder 3"/>
          <p:cNvSpPr>
            <a:spLocks noGrp="1"/>
          </p:cNvSpPr>
          <p:nvPr>
            <p:ph type="body" sz="quarter" idx="15"/>
          </p:nvPr>
        </p:nvSpPr>
        <p:spPr/>
        <p:txBody>
          <a:bodyPr/>
          <a:lstStyle/>
          <a:p>
            <a:pPr marL="0" indent="0" algn="ctr">
              <a:buNone/>
            </a:pPr>
            <a:r>
              <a:rPr lang="en-US" dirty="0"/>
              <a:t>LIMITATIONS</a:t>
            </a:r>
          </a:p>
          <a:p>
            <a:pPr marL="0" indent="0" algn="ctr">
              <a:buNone/>
            </a:pPr>
            <a:r>
              <a:rPr lang="en-US" sz="1100" dirty="0"/>
              <a:t>(Apply to ESG CV 2 but not ESG CV 1)</a:t>
            </a:r>
          </a:p>
          <a:p>
            <a:endParaRPr lang="en-US" dirty="0"/>
          </a:p>
          <a:p>
            <a:r>
              <a:rPr lang="en-US" dirty="0"/>
              <a:t>Emergency Shelter can only be provided through January 31, 2022</a:t>
            </a:r>
          </a:p>
          <a:p>
            <a:pPr lvl="2"/>
            <a:r>
              <a:rPr lang="en-US" dirty="0"/>
              <a:t>Applies to both Emergency Shelter and Temporary Emergency Shelter </a:t>
            </a:r>
          </a:p>
        </p:txBody>
      </p:sp>
    </p:spTree>
    <p:extLst>
      <p:ext uri="{BB962C8B-B14F-4D97-AF65-F5344CB8AC3E}">
        <p14:creationId xmlns:p14="http://schemas.microsoft.com/office/powerpoint/2010/main" val="2090940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HUD ESG CV NOTICE</a:t>
            </a:r>
          </a:p>
        </p:txBody>
      </p:sp>
      <p:sp>
        <p:nvSpPr>
          <p:cNvPr id="3" name="Slide Number Placeholder 2"/>
          <p:cNvSpPr>
            <a:spLocks noGrp="1"/>
          </p:cNvSpPr>
          <p:nvPr>
            <p:ph type="sldNum" sz="quarter" idx="12"/>
          </p:nvPr>
        </p:nvSpPr>
        <p:spPr/>
        <p:txBody>
          <a:bodyPr/>
          <a:lstStyle/>
          <a:p>
            <a:fld id="{365B981D-4030-6842-946E-1F7B39BFC8BB}" type="slidenum">
              <a:rPr lang="en-US" smtClean="0"/>
              <a:pPr/>
              <a:t>14</a:t>
            </a:fld>
            <a:endParaRPr lang="en-US" dirty="0"/>
          </a:p>
        </p:txBody>
      </p:sp>
      <p:sp>
        <p:nvSpPr>
          <p:cNvPr id="4" name="Text Placeholder 3"/>
          <p:cNvSpPr>
            <a:spLocks noGrp="1"/>
          </p:cNvSpPr>
          <p:nvPr>
            <p:ph type="body" sz="quarter" idx="15"/>
          </p:nvPr>
        </p:nvSpPr>
        <p:spPr>
          <a:xfrm>
            <a:off x="330200" y="1546385"/>
            <a:ext cx="8483600" cy="4576128"/>
          </a:xfrm>
        </p:spPr>
        <p:txBody>
          <a:bodyPr/>
          <a:lstStyle/>
          <a:p>
            <a:pPr marL="0" indent="0" algn="ctr">
              <a:buNone/>
            </a:pPr>
            <a:r>
              <a:rPr lang="en-US" dirty="0"/>
              <a:t>WAIVERS &amp; ALTERNATIVE REQUIREMENTS</a:t>
            </a:r>
          </a:p>
          <a:p>
            <a:endParaRPr lang="en-US" dirty="0"/>
          </a:p>
          <a:p>
            <a:r>
              <a:rPr lang="en-US" dirty="0"/>
              <a:t>No cap for Emergency Shelter and Street Outreach Activities (includes temporary emergency shelter)</a:t>
            </a:r>
          </a:p>
          <a:p>
            <a:r>
              <a:rPr lang="en-US" dirty="0"/>
              <a:t>Administrative Costs = 10% (amount will be divided between DCED and Grantees)</a:t>
            </a:r>
          </a:p>
          <a:p>
            <a:r>
              <a:rPr lang="en-US" dirty="0"/>
              <a:t>Match Requirement is Waived</a:t>
            </a:r>
          </a:p>
          <a:p>
            <a:pPr marL="0" indent="0">
              <a:buNone/>
            </a:pPr>
            <a:endParaRPr lang="en-US" dirty="0"/>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2946489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HUD ESG CV NOTICE</a:t>
            </a:r>
          </a:p>
        </p:txBody>
      </p:sp>
      <p:sp>
        <p:nvSpPr>
          <p:cNvPr id="3" name="Slide Number Placeholder 2"/>
          <p:cNvSpPr>
            <a:spLocks noGrp="1"/>
          </p:cNvSpPr>
          <p:nvPr>
            <p:ph type="sldNum" sz="quarter" idx="12"/>
          </p:nvPr>
        </p:nvSpPr>
        <p:spPr/>
        <p:txBody>
          <a:bodyPr/>
          <a:lstStyle/>
          <a:p>
            <a:fld id="{365B981D-4030-6842-946E-1F7B39BFC8BB}" type="slidenum">
              <a:rPr lang="en-US" smtClean="0"/>
              <a:pPr/>
              <a:t>15</a:t>
            </a:fld>
            <a:endParaRPr lang="en-US" dirty="0"/>
          </a:p>
        </p:txBody>
      </p:sp>
      <p:sp>
        <p:nvSpPr>
          <p:cNvPr id="4" name="Text Placeholder 3"/>
          <p:cNvSpPr>
            <a:spLocks noGrp="1"/>
          </p:cNvSpPr>
          <p:nvPr>
            <p:ph type="body" sz="quarter" idx="15"/>
          </p:nvPr>
        </p:nvSpPr>
        <p:spPr/>
        <p:txBody>
          <a:bodyPr/>
          <a:lstStyle/>
          <a:p>
            <a:pPr marL="0" indent="0" algn="ctr">
              <a:buNone/>
            </a:pPr>
            <a:r>
              <a:rPr lang="en-US" dirty="0"/>
              <a:t>WAIVERS &amp; ALTERNATIVE REQUIREMENTS</a:t>
            </a:r>
          </a:p>
          <a:p>
            <a:pPr marL="0" indent="0" algn="ctr">
              <a:buNone/>
            </a:pPr>
            <a:r>
              <a:rPr lang="en-US" sz="1200" dirty="0"/>
              <a:t>(Continued)</a:t>
            </a:r>
            <a:endParaRPr lang="en-US" dirty="0"/>
          </a:p>
          <a:p>
            <a:endParaRPr lang="en-US" sz="2400" dirty="0"/>
          </a:p>
          <a:p>
            <a:r>
              <a:rPr lang="en-US" sz="2400" dirty="0"/>
              <a:t>Abiding by Fair Market Rent standards is waived – must meet habitability standards</a:t>
            </a:r>
          </a:p>
          <a:p>
            <a:pPr marL="0" indent="0">
              <a:buNone/>
            </a:pPr>
            <a:endParaRPr lang="en-US" sz="2400" dirty="0"/>
          </a:p>
          <a:p>
            <a:r>
              <a:rPr lang="en-US" sz="2400" dirty="0"/>
              <a:t>For participants who reach their 24 months of maximum assistance between the dates of January 21, 2020 and March 1, 2021 they are eligible for an additional 6 months of assistance, if needed</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2426392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HUD ESG CV NOTICE</a:t>
            </a:r>
          </a:p>
        </p:txBody>
      </p:sp>
      <p:sp>
        <p:nvSpPr>
          <p:cNvPr id="3" name="Slide Number Placeholder 2"/>
          <p:cNvSpPr>
            <a:spLocks noGrp="1"/>
          </p:cNvSpPr>
          <p:nvPr>
            <p:ph type="sldNum" sz="quarter" idx="12"/>
          </p:nvPr>
        </p:nvSpPr>
        <p:spPr/>
        <p:txBody>
          <a:bodyPr/>
          <a:lstStyle/>
          <a:p>
            <a:fld id="{365B981D-4030-6842-946E-1F7B39BFC8BB}" type="slidenum">
              <a:rPr lang="en-US" smtClean="0"/>
              <a:pPr/>
              <a:t>16</a:t>
            </a:fld>
            <a:endParaRPr lang="en-US" dirty="0"/>
          </a:p>
        </p:txBody>
      </p:sp>
      <p:sp>
        <p:nvSpPr>
          <p:cNvPr id="4" name="Text Placeholder 3"/>
          <p:cNvSpPr>
            <a:spLocks noGrp="1"/>
          </p:cNvSpPr>
          <p:nvPr>
            <p:ph type="body" sz="quarter" idx="15"/>
          </p:nvPr>
        </p:nvSpPr>
        <p:spPr/>
        <p:txBody>
          <a:bodyPr/>
          <a:lstStyle/>
          <a:p>
            <a:pPr marL="0" indent="0" algn="ctr">
              <a:buNone/>
            </a:pPr>
            <a:r>
              <a:rPr lang="en-US" dirty="0"/>
              <a:t>WAIVERS &amp; ALTERNATIVE REQUIREMENTS</a:t>
            </a:r>
          </a:p>
          <a:p>
            <a:pPr marL="0" indent="0" algn="ctr">
              <a:buNone/>
            </a:pPr>
            <a:r>
              <a:rPr lang="en-US" sz="1200" dirty="0"/>
              <a:t>(Continued)</a:t>
            </a:r>
            <a:endParaRPr lang="en-US" dirty="0"/>
          </a:p>
          <a:p>
            <a:r>
              <a:rPr lang="en-US" sz="2400" dirty="0"/>
              <a:t>Housing Stability Case Management</a:t>
            </a:r>
          </a:p>
          <a:p>
            <a:pPr lvl="1"/>
            <a:r>
              <a:rPr lang="en-US" dirty="0"/>
              <a:t>Monthly case management meetings with program participants are not required for homelessness prevention and rapid rehousing</a:t>
            </a:r>
          </a:p>
          <a:p>
            <a:r>
              <a:rPr lang="en-US" sz="2400" dirty="0"/>
              <a:t>Individuals and families experiencing homelessness are not required to receive treatment or perform any other prerequisite activities as a condition for receiving shelter, rental assistance or any other ESG service</a:t>
            </a:r>
          </a:p>
          <a:p>
            <a:pPr marL="457200" lvl="1" indent="0">
              <a:buNone/>
            </a:pPr>
            <a:endParaRPr lang="en-US" dirty="0"/>
          </a:p>
          <a:p>
            <a:endParaRPr lang="en-US" dirty="0"/>
          </a:p>
          <a:p>
            <a:endParaRPr lang="en-US" dirty="0"/>
          </a:p>
        </p:txBody>
      </p:sp>
    </p:spTree>
    <p:extLst>
      <p:ext uri="{BB962C8B-B14F-4D97-AF65-F5344CB8AC3E}">
        <p14:creationId xmlns:p14="http://schemas.microsoft.com/office/powerpoint/2010/main" val="1238721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7FB68-D882-49FA-9A3A-046724D2EE15}"/>
              </a:ext>
            </a:extLst>
          </p:cNvPr>
          <p:cNvSpPr>
            <a:spLocks noGrp="1"/>
          </p:cNvSpPr>
          <p:nvPr>
            <p:ph type="title"/>
          </p:nvPr>
        </p:nvSpPr>
        <p:spPr/>
        <p:txBody>
          <a:bodyPr/>
          <a:lstStyle/>
          <a:p>
            <a:r>
              <a:rPr lang="en-US" dirty="0"/>
              <a:t>HUD ESG CV NOTICE</a:t>
            </a:r>
          </a:p>
        </p:txBody>
      </p:sp>
      <p:sp>
        <p:nvSpPr>
          <p:cNvPr id="3" name="Slide Number Placeholder 2">
            <a:extLst>
              <a:ext uri="{FF2B5EF4-FFF2-40B4-BE49-F238E27FC236}">
                <a16:creationId xmlns:a16="http://schemas.microsoft.com/office/drawing/2014/main" id="{8FF0B3B4-A540-4FDD-AD1F-E756830F859B}"/>
              </a:ext>
            </a:extLst>
          </p:cNvPr>
          <p:cNvSpPr>
            <a:spLocks noGrp="1"/>
          </p:cNvSpPr>
          <p:nvPr>
            <p:ph type="sldNum" sz="quarter" idx="12"/>
          </p:nvPr>
        </p:nvSpPr>
        <p:spPr/>
        <p:txBody>
          <a:bodyPr/>
          <a:lstStyle/>
          <a:p>
            <a:fld id="{365B981D-4030-6842-946E-1F7B39BFC8BB}" type="slidenum">
              <a:rPr lang="en-US" smtClean="0"/>
              <a:pPr/>
              <a:t>17</a:t>
            </a:fld>
            <a:endParaRPr lang="en-US" dirty="0"/>
          </a:p>
        </p:txBody>
      </p:sp>
      <p:sp>
        <p:nvSpPr>
          <p:cNvPr id="4" name="Text Placeholder 3">
            <a:extLst>
              <a:ext uri="{FF2B5EF4-FFF2-40B4-BE49-F238E27FC236}">
                <a16:creationId xmlns:a16="http://schemas.microsoft.com/office/drawing/2014/main" id="{F0F6D560-3891-4254-862D-F12FB39BC4AF}"/>
              </a:ext>
            </a:extLst>
          </p:cNvPr>
          <p:cNvSpPr>
            <a:spLocks noGrp="1"/>
          </p:cNvSpPr>
          <p:nvPr>
            <p:ph type="body" sz="quarter" idx="15"/>
          </p:nvPr>
        </p:nvSpPr>
        <p:spPr/>
        <p:txBody>
          <a:bodyPr/>
          <a:lstStyle/>
          <a:p>
            <a:pPr marL="0" indent="0" algn="ctr">
              <a:buNone/>
            </a:pPr>
            <a:r>
              <a:rPr lang="en-US" dirty="0"/>
              <a:t>WAIVERS &amp; ALTERNATIVE REQUIREMENTS</a:t>
            </a:r>
          </a:p>
          <a:p>
            <a:pPr marL="0" indent="0" algn="ctr">
              <a:buNone/>
            </a:pPr>
            <a:r>
              <a:rPr lang="en-US" sz="1200" dirty="0"/>
              <a:t>(Continued)</a:t>
            </a:r>
          </a:p>
          <a:p>
            <a:r>
              <a:rPr lang="en-US" dirty="0"/>
              <a:t>Legal services are limited to those services necessary to help participants obtain housing or keep them from losing housing where they currently reside</a:t>
            </a:r>
          </a:p>
          <a:p>
            <a:pPr marL="0" indent="0">
              <a:buNone/>
            </a:pPr>
            <a:endParaRPr lang="en-US" dirty="0"/>
          </a:p>
          <a:p>
            <a:endParaRPr lang="en-US" dirty="0"/>
          </a:p>
          <a:p>
            <a:endParaRPr lang="en-US" dirty="0"/>
          </a:p>
          <a:p>
            <a:endParaRPr lang="en-US" dirty="0"/>
          </a:p>
        </p:txBody>
      </p:sp>
      <p:pic>
        <p:nvPicPr>
          <p:cNvPr id="6" name="Picture 5">
            <a:extLst>
              <a:ext uri="{FF2B5EF4-FFF2-40B4-BE49-F238E27FC236}">
                <a16:creationId xmlns:a16="http://schemas.microsoft.com/office/drawing/2014/main" id="{14A91227-2450-4116-8998-040F4E024E29}"/>
              </a:ext>
              <a:ext uri="{C183D7F6-B498-43B3-948B-1728B52AA6E4}">
                <adec:decorative xmlns:adec="http://schemas.microsoft.com/office/drawing/2017/decorative" val="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874936" y="4122163"/>
            <a:ext cx="3231395" cy="2403351"/>
          </a:xfrm>
          <a:prstGeom prst="rect">
            <a:avLst/>
          </a:prstGeom>
        </p:spPr>
      </p:pic>
    </p:spTree>
    <p:extLst>
      <p:ext uri="{BB962C8B-B14F-4D97-AF65-F5344CB8AC3E}">
        <p14:creationId xmlns:p14="http://schemas.microsoft.com/office/powerpoint/2010/main" val="3657016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7FB68-D882-49FA-9A3A-046724D2EE15}"/>
              </a:ext>
            </a:extLst>
          </p:cNvPr>
          <p:cNvSpPr>
            <a:spLocks noGrp="1"/>
          </p:cNvSpPr>
          <p:nvPr>
            <p:ph type="title"/>
          </p:nvPr>
        </p:nvSpPr>
        <p:spPr/>
        <p:txBody>
          <a:bodyPr/>
          <a:lstStyle/>
          <a:p>
            <a:r>
              <a:rPr lang="en-US" dirty="0"/>
              <a:t>HUD ESG CV NOTICE</a:t>
            </a:r>
          </a:p>
        </p:txBody>
      </p:sp>
      <p:sp>
        <p:nvSpPr>
          <p:cNvPr id="3" name="Slide Number Placeholder 2">
            <a:extLst>
              <a:ext uri="{FF2B5EF4-FFF2-40B4-BE49-F238E27FC236}">
                <a16:creationId xmlns:a16="http://schemas.microsoft.com/office/drawing/2014/main" id="{8FF0B3B4-A540-4FDD-AD1F-E756830F859B}"/>
              </a:ext>
            </a:extLst>
          </p:cNvPr>
          <p:cNvSpPr>
            <a:spLocks noGrp="1"/>
          </p:cNvSpPr>
          <p:nvPr>
            <p:ph type="sldNum" sz="quarter" idx="12"/>
          </p:nvPr>
        </p:nvSpPr>
        <p:spPr/>
        <p:txBody>
          <a:bodyPr/>
          <a:lstStyle/>
          <a:p>
            <a:fld id="{365B981D-4030-6842-946E-1F7B39BFC8BB}" type="slidenum">
              <a:rPr lang="en-US" smtClean="0"/>
              <a:pPr/>
              <a:t>18</a:t>
            </a:fld>
            <a:endParaRPr lang="en-US" dirty="0"/>
          </a:p>
        </p:txBody>
      </p:sp>
      <p:sp>
        <p:nvSpPr>
          <p:cNvPr id="4" name="Text Placeholder 3">
            <a:extLst>
              <a:ext uri="{FF2B5EF4-FFF2-40B4-BE49-F238E27FC236}">
                <a16:creationId xmlns:a16="http://schemas.microsoft.com/office/drawing/2014/main" id="{F0F6D560-3891-4254-862D-F12FB39BC4AF}"/>
              </a:ext>
            </a:extLst>
          </p:cNvPr>
          <p:cNvSpPr>
            <a:spLocks noGrp="1"/>
          </p:cNvSpPr>
          <p:nvPr>
            <p:ph type="body" sz="quarter" idx="15"/>
          </p:nvPr>
        </p:nvSpPr>
        <p:spPr/>
        <p:txBody>
          <a:bodyPr/>
          <a:lstStyle/>
          <a:p>
            <a:endParaRPr lang="en-US" dirty="0"/>
          </a:p>
          <a:p>
            <a:endParaRPr lang="en-US" dirty="0"/>
          </a:p>
          <a:p>
            <a:r>
              <a:rPr lang="en-US" dirty="0"/>
              <a:t>Reimbursements can be made for any cost on or after January 27, 2020 - documented date that PA Department of Health began to prepare for coronavirus</a:t>
            </a:r>
          </a:p>
          <a:p>
            <a:pPr marL="0" indent="0">
              <a:buNone/>
            </a:pPr>
            <a:endParaRPr lang="en-US" dirty="0">
              <a:highlight>
                <a:srgbClr val="FFFF00"/>
              </a:highlight>
            </a:endParaRPr>
          </a:p>
        </p:txBody>
      </p:sp>
    </p:spTree>
    <p:extLst>
      <p:ext uri="{BB962C8B-B14F-4D97-AF65-F5344CB8AC3E}">
        <p14:creationId xmlns:p14="http://schemas.microsoft.com/office/powerpoint/2010/main" val="3600160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7FB68-D882-49FA-9A3A-046724D2EE15}"/>
              </a:ext>
            </a:extLst>
          </p:cNvPr>
          <p:cNvSpPr>
            <a:spLocks noGrp="1"/>
          </p:cNvSpPr>
          <p:nvPr>
            <p:ph type="title"/>
          </p:nvPr>
        </p:nvSpPr>
        <p:spPr/>
        <p:txBody>
          <a:bodyPr/>
          <a:lstStyle/>
          <a:p>
            <a:r>
              <a:rPr lang="en-US" dirty="0"/>
              <a:t>HUD ESG CV NOTICE</a:t>
            </a:r>
          </a:p>
        </p:txBody>
      </p:sp>
      <p:sp>
        <p:nvSpPr>
          <p:cNvPr id="3" name="Slide Number Placeholder 2">
            <a:extLst>
              <a:ext uri="{FF2B5EF4-FFF2-40B4-BE49-F238E27FC236}">
                <a16:creationId xmlns:a16="http://schemas.microsoft.com/office/drawing/2014/main" id="{8FF0B3B4-A540-4FDD-AD1F-E756830F859B}"/>
              </a:ext>
            </a:extLst>
          </p:cNvPr>
          <p:cNvSpPr>
            <a:spLocks noGrp="1"/>
          </p:cNvSpPr>
          <p:nvPr>
            <p:ph type="sldNum" sz="quarter" idx="12"/>
          </p:nvPr>
        </p:nvSpPr>
        <p:spPr/>
        <p:txBody>
          <a:bodyPr/>
          <a:lstStyle/>
          <a:p>
            <a:fld id="{365B981D-4030-6842-946E-1F7B39BFC8BB}" type="slidenum">
              <a:rPr lang="en-US" smtClean="0"/>
              <a:pPr/>
              <a:t>19</a:t>
            </a:fld>
            <a:endParaRPr lang="en-US" dirty="0"/>
          </a:p>
        </p:txBody>
      </p:sp>
      <p:sp>
        <p:nvSpPr>
          <p:cNvPr id="4" name="Text Placeholder 3">
            <a:extLst>
              <a:ext uri="{FF2B5EF4-FFF2-40B4-BE49-F238E27FC236}">
                <a16:creationId xmlns:a16="http://schemas.microsoft.com/office/drawing/2014/main" id="{F0F6D560-3891-4254-862D-F12FB39BC4AF}"/>
              </a:ext>
            </a:extLst>
          </p:cNvPr>
          <p:cNvSpPr>
            <a:spLocks noGrp="1"/>
          </p:cNvSpPr>
          <p:nvPr>
            <p:ph type="body" sz="quarter" idx="15"/>
          </p:nvPr>
        </p:nvSpPr>
        <p:spPr>
          <a:xfrm>
            <a:off x="347663" y="1534161"/>
            <a:ext cx="8483600" cy="4858890"/>
          </a:xfrm>
        </p:spPr>
        <p:txBody>
          <a:bodyPr/>
          <a:lstStyle/>
          <a:p>
            <a:endParaRPr lang="en-US" dirty="0"/>
          </a:p>
          <a:p>
            <a:endParaRPr lang="en-US" dirty="0"/>
          </a:p>
          <a:p>
            <a:endParaRPr lang="en-US" dirty="0"/>
          </a:p>
          <a:p>
            <a:endParaRPr lang="en-US" dirty="0"/>
          </a:p>
          <a:p>
            <a:r>
              <a:rPr lang="en-US" dirty="0"/>
              <a:t>In addition to DCED having the ability to award funds to units of local government and non-profits serving multiple counties, the Notice states that we may also consider: </a:t>
            </a:r>
          </a:p>
          <a:p>
            <a:pPr lvl="2"/>
            <a:r>
              <a:rPr lang="en-US" dirty="0"/>
              <a:t>Public Housing Agencies </a:t>
            </a:r>
          </a:p>
          <a:p>
            <a:pPr lvl="2"/>
            <a:r>
              <a:rPr lang="en-US" dirty="0"/>
              <a:t>Local Redevelopment Authorities</a:t>
            </a:r>
          </a:p>
          <a:p>
            <a:endParaRPr lang="en-US" dirty="0"/>
          </a:p>
        </p:txBody>
      </p:sp>
      <p:pic>
        <p:nvPicPr>
          <p:cNvPr id="6" name="Picture 5">
            <a:extLst>
              <a:ext uri="{FF2B5EF4-FFF2-40B4-BE49-F238E27FC236}">
                <a16:creationId xmlns:a16="http://schemas.microsoft.com/office/drawing/2014/main" id="{357FE4E9-6ADE-49B9-ADC6-923CB7996929}"/>
              </a:ext>
              <a:ext uri="{C183D7F6-B498-43B3-948B-1728B52AA6E4}">
                <adec:decorative xmlns:adec="http://schemas.microsoft.com/office/drawing/2017/decorative" val="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221784" y="1615698"/>
            <a:ext cx="6096000" cy="1921790"/>
          </a:xfrm>
          <a:prstGeom prst="rect">
            <a:avLst/>
          </a:prstGeom>
        </p:spPr>
      </p:pic>
    </p:spTree>
    <p:extLst>
      <p:ext uri="{BB962C8B-B14F-4D97-AF65-F5344CB8AC3E}">
        <p14:creationId xmlns:p14="http://schemas.microsoft.com/office/powerpoint/2010/main" val="2939155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86133-99B3-45E4-9777-BCD6DDEC0F59}"/>
              </a:ext>
            </a:extLst>
          </p:cNvPr>
          <p:cNvSpPr>
            <a:spLocks noGrp="1"/>
          </p:cNvSpPr>
          <p:nvPr>
            <p:ph type="title"/>
          </p:nvPr>
        </p:nvSpPr>
        <p:spPr/>
        <p:txBody>
          <a:bodyPr/>
          <a:lstStyle/>
          <a:p>
            <a:r>
              <a:rPr lang="en-US"/>
              <a:t>HOUSEKEEPING</a:t>
            </a:r>
          </a:p>
        </p:txBody>
      </p:sp>
      <p:sp>
        <p:nvSpPr>
          <p:cNvPr id="3" name="Slide Number Placeholder 2">
            <a:extLst>
              <a:ext uri="{FF2B5EF4-FFF2-40B4-BE49-F238E27FC236}">
                <a16:creationId xmlns:a16="http://schemas.microsoft.com/office/drawing/2014/main" id="{6599735C-3132-410E-881F-E3396543C2A7}"/>
              </a:ext>
            </a:extLst>
          </p:cNvPr>
          <p:cNvSpPr>
            <a:spLocks noGrp="1"/>
          </p:cNvSpPr>
          <p:nvPr>
            <p:ph type="sldNum" sz="quarter" idx="12"/>
          </p:nvPr>
        </p:nvSpPr>
        <p:spPr/>
        <p:txBody>
          <a:bodyPr/>
          <a:lstStyle/>
          <a:p>
            <a:fld id="{365B981D-4030-6842-946E-1F7B39BFC8BB}" type="slidenum">
              <a:rPr lang="en-US" smtClean="0"/>
              <a:pPr/>
              <a:t>2</a:t>
            </a:fld>
            <a:endParaRPr lang="en-US" dirty="0"/>
          </a:p>
        </p:txBody>
      </p:sp>
      <p:sp>
        <p:nvSpPr>
          <p:cNvPr id="4" name="Text Placeholder 3">
            <a:extLst>
              <a:ext uri="{FF2B5EF4-FFF2-40B4-BE49-F238E27FC236}">
                <a16:creationId xmlns:a16="http://schemas.microsoft.com/office/drawing/2014/main" id="{23586C47-BE0E-4973-A78B-8D9902C6ECDB}"/>
              </a:ext>
            </a:extLst>
          </p:cNvPr>
          <p:cNvSpPr>
            <a:spLocks noGrp="1"/>
          </p:cNvSpPr>
          <p:nvPr>
            <p:ph type="body" sz="quarter" idx="15"/>
          </p:nvPr>
        </p:nvSpPr>
        <p:spPr/>
        <p:txBody>
          <a:bodyPr/>
          <a:lstStyle/>
          <a:p>
            <a:r>
              <a:rPr lang="en-US" dirty="0"/>
              <a:t>The webinar will last approximately one hour</a:t>
            </a:r>
          </a:p>
          <a:p>
            <a:r>
              <a:rPr lang="en-US" dirty="0"/>
              <a:t>All participants will remain muted throughout the webinar</a:t>
            </a:r>
          </a:p>
          <a:p>
            <a:r>
              <a:rPr lang="en-US" dirty="0"/>
              <a:t>Please use the chat function to type in any questions</a:t>
            </a:r>
          </a:p>
          <a:p>
            <a:r>
              <a:rPr lang="en-US" dirty="0"/>
              <a:t>Any questions not addressed during the session will be compiled and answers will be emailed to participants</a:t>
            </a:r>
          </a:p>
          <a:p>
            <a:pPr marL="0" indent="0">
              <a:buNone/>
            </a:pPr>
            <a:endParaRPr lang="en-US" sz="2600" dirty="0"/>
          </a:p>
          <a:p>
            <a:endParaRPr lang="en-US" dirty="0"/>
          </a:p>
        </p:txBody>
      </p:sp>
    </p:spTree>
    <p:extLst>
      <p:ext uri="{BB962C8B-B14F-4D97-AF65-F5344CB8AC3E}">
        <p14:creationId xmlns:p14="http://schemas.microsoft.com/office/powerpoint/2010/main" val="908103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7FB68-D882-49FA-9A3A-046724D2EE15}"/>
              </a:ext>
            </a:extLst>
          </p:cNvPr>
          <p:cNvSpPr>
            <a:spLocks noGrp="1"/>
          </p:cNvSpPr>
          <p:nvPr>
            <p:ph type="title"/>
          </p:nvPr>
        </p:nvSpPr>
        <p:spPr/>
        <p:txBody>
          <a:bodyPr/>
          <a:lstStyle/>
          <a:p>
            <a:r>
              <a:rPr lang="en-US" dirty="0"/>
              <a:t>ESG CV 2</a:t>
            </a:r>
          </a:p>
        </p:txBody>
      </p:sp>
      <p:sp>
        <p:nvSpPr>
          <p:cNvPr id="3" name="Slide Number Placeholder 2">
            <a:extLst>
              <a:ext uri="{FF2B5EF4-FFF2-40B4-BE49-F238E27FC236}">
                <a16:creationId xmlns:a16="http://schemas.microsoft.com/office/drawing/2014/main" id="{8FF0B3B4-A540-4FDD-AD1F-E756830F859B}"/>
              </a:ext>
            </a:extLst>
          </p:cNvPr>
          <p:cNvSpPr>
            <a:spLocks noGrp="1"/>
          </p:cNvSpPr>
          <p:nvPr>
            <p:ph type="sldNum" sz="quarter" idx="12"/>
          </p:nvPr>
        </p:nvSpPr>
        <p:spPr/>
        <p:txBody>
          <a:bodyPr/>
          <a:lstStyle/>
          <a:p>
            <a:fld id="{365B981D-4030-6842-946E-1F7B39BFC8BB}" type="slidenum">
              <a:rPr lang="en-US" smtClean="0"/>
              <a:pPr/>
              <a:t>20</a:t>
            </a:fld>
            <a:endParaRPr lang="en-US" dirty="0"/>
          </a:p>
        </p:txBody>
      </p:sp>
      <p:sp>
        <p:nvSpPr>
          <p:cNvPr id="4" name="Text Placeholder 3">
            <a:extLst>
              <a:ext uri="{FF2B5EF4-FFF2-40B4-BE49-F238E27FC236}">
                <a16:creationId xmlns:a16="http://schemas.microsoft.com/office/drawing/2014/main" id="{F0F6D560-3891-4254-862D-F12FB39BC4AF}"/>
              </a:ext>
            </a:extLst>
          </p:cNvPr>
          <p:cNvSpPr>
            <a:spLocks noGrp="1"/>
          </p:cNvSpPr>
          <p:nvPr>
            <p:ph type="body" sz="quarter" idx="15"/>
          </p:nvPr>
        </p:nvSpPr>
        <p:spPr/>
        <p:txBody>
          <a:bodyPr/>
          <a:lstStyle/>
          <a:p>
            <a:pPr marL="0" indent="0" algn="ctr">
              <a:buNone/>
            </a:pPr>
            <a:r>
              <a:rPr lang="en-US" dirty="0"/>
              <a:t>NEW AND UNIQUE ACTIVITIES</a:t>
            </a:r>
          </a:p>
          <a:p>
            <a:pPr marL="0" indent="0">
              <a:buNone/>
            </a:pPr>
            <a:r>
              <a:rPr lang="en-US" dirty="0"/>
              <a:t>Temporary Emergency Shelter</a:t>
            </a:r>
          </a:p>
          <a:p>
            <a:r>
              <a:rPr lang="en-US" dirty="0"/>
              <a:t>Temporary shelter is defined as any structure or portion of a structure, which is used for a limited period of time because of a crisis, such as a natural disaster or public health emergency, to provide shelter for individuals and families displaced from their normal place of residence or sheltered or unsheltered locations. </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536160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7FB68-D882-49FA-9A3A-046724D2EE15}"/>
              </a:ext>
            </a:extLst>
          </p:cNvPr>
          <p:cNvSpPr>
            <a:spLocks noGrp="1"/>
          </p:cNvSpPr>
          <p:nvPr>
            <p:ph type="title"/>
          </p:nvPr>
        </p:nvSpPr>
        <p:spPr/>
        <p:txBody>
          <a:bodyPr/>
          <a:lstStyle/>
          <a:p>
            <a:r>
              <a:rPr lang="en-US" dirty="0"/>
              <a:t>ESG CV 2</a:t>
            </a:r>
          </a:p>
        </p:txBody>
      </p:sp>
      <p:sp>
        <p:nvSpPr>
          <p:cNvPr id="3" name="Slide Number Placeholder 2">
            <a:extLst>
              <a:ext uri="{FF2B5EF4-FFF2-40B4-BE49-F238E27FC236}">
                <a16:creationId xmlns:a16="http://schemas.microsoft.com/office/drawing/2014/main" id="{8FF0B3B4-A540-4FDD-AD1F-E756830F859B}"/>
              </a:ext>
            </a:extLst>
          </p:cNvPr>
          <p:cNvSpPr>
            <a:spLocks noGrp="1"/>
          </p:cNvSpPr>
          <p:nvPr>
            <p:ph type="sldNum" sz="quarter" idx="12"/>
          </p:nvPr>
        </p:nvSpPr>
        <p:spPr/>
        <p:txBody>
          <a:bodyPr/>
          <a:lstStyle/>
          <a:p>
            <a:fld id="{365B981D-4030-6842-946E-1F7B39BFC8BB}" type="slidenum">
              <a:rPr lang="en-US" smtClean="0"/>
              <a:pPr/>
              <a:t>21</a:t>
            </a:fld>
            <a:endParaRPr lang="en-US" dirty="0"/>
          </a:p>
        </p:txBody>
      </p:sp>
      <p:sp>
        <p:nvSpPr>
          <p:cNvPr id="4" name="Text Placeholder 3">
            <a:extLst>
              <a:ext uri="{FF2B5EF4-FFF2-40B4-BE49-F238E27FC236}">
                <a16:creationId xmlns:a16="http://schemas.microsoft.com/office/drawing/2014/main" id="{F0F6D560-3891-4254-862D-F12FB39BC4AF}"/>
              </a:ext>
            </a:extLst>
          </p:cNvPr>
          <p:cNvSpPr>
            <a:spLocks noGrp="1"/>
          </p:cNvSpPr>
          <p:nvPr>
            <p:ph type="body" sz="quarter" idx="15"/>
          </p:nvPr>
        </p:nvSpPr>
        <p:spPr/>
        <p:txBody>
          <a:bodyPr/>
          <a:lstStyle/>
          <a:p>
            <a:pPr marL="0" indent="0" algn="ctr">
              <a:buNone/>
            </a:pPr>
            <a:r>
              <a:rPr lang="en-US" dirty="0"/>
              <a:t>NEW AND UNIQUE ACTIVITIES</a:t>
            </a:r>
          </a:p>
          <a:p>
            <a:pPr marL="0" indent="0">
              <a:buNone/>
            </a:pPr>
            <a:r>
              <a:rPr lang="en-US" dirty="0"/>
              <a:t>Temporary Emergency Shelter (Continued)</a:t>
            </a:r>
          </a:p>
          <a:p>
            <a:pPr marL="0" indent="0">
              <a:buNone/>
            </a:pPr>
            <a:r>
              <a:rPr lang="en-US" dirty="0"/>
              <a:t>Examples of temporary emergency shelters include:</a:t>
            </a:r>
          </a:p>
          <a:p>
            <a:r>
              <a:rPr lang="en-US" sz="2000" dirty="0"/>
              <a:t>(i) an overnight, daytime, or 24-hour shelter in which program participants are only provided a safe place to sleep, rest, bathe, and eat; </a:t>
            </a:r>
          </a:p>
          <a:p>
            <a:r>
              <a:rPr lang="en-US" sz="2000" dirty="0"/>
              <a:t>(ii) a shelter where one or more services are made available on-site, whether by shelter staff or contractors or through a memorandum of understanding with another subrecipient or service provider; and </a:t>
            </a:r>
          </a:p>
          <a:p>
            <a:r>
              <a:rPr lang="en-US" sz="2000" dirty="0"/>
              <a:t>(iii) a shelter designed to facilitate the movement of homeless individuals and families into permanent housing within a fixed period of time (e.g., within 12 months) and employs or contracts with one or more case managers or service providers to provide services.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781931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7FB68-D882-49FA-9A3A-046724D2EE15}"/>
              </a:ext>
            </a:extLst>
          </p:cNvPr>
          <p:cNvSpPr>
            <a:spLocks noGrp="1"/>
          </p:cNvSpPr>
          <p:nvPr>
            <p:ph type="title"/>
          </p:nvPr>
        </p:nvSpPr>
        <p:spPr/>
        <p:txBody>
          <a:bodyPr/>
          <a:lstStyle/>
          <a:p>
            <a:r>
              <a:rPr lang="en-US"/>
              <a:t>ESG CV 2</a:t>
            </a:r>
          </a:p>
        </p:txBody>
      </p:sp>
      <p:sp>
        <p:nvSpPr>
          <p:cNvPr id="3" name="Slide Number Placeholder 2">
            <a:extLst>
              <a:ext uri="{FF2B5EF4-FFF2-40B4-BE49-F238E27FC236}">
                <a16:creationId xmlns:a16="http://schemas.microsoft.com/office/drawing/2014/main" id="{8FF0B3B4-A540-4FDD-AD1F-E756830F859B}"/>
              </a:ext>
            </a:extLst>
          </p:cNvPr>
          <p:cNvSpPr>
            <a:spLocks noGrp="1"/>
          </p:cNvSpPr>
          <p:nvPr>
            <p:ph type="sldNum" sz="quarter" idx="12"/>
          </p:nvPr>
        </p:nvSpPr>
        <p:spPr/>
        <p:txBody>
          <a:bodyPr/>
          <a:lstStyle/>
          <a:p>
            <a:fld id="{365B981D-4030-6842-946E-1F7B39BFC8BB}" type="slidenum">
              <a:rPr lang="en-US" smtClean="0"/>
              <a:pPr/>
              <a:t>22</a:t>
            </a:fld>
            <a:endParaRPr lang="en-US" dirty="0"/>
          </a:p>
        </p:txBody>
      </p:sp>
      <p:sp>
        <p:nvSpPr>
          <p:cNvPr id="4" name="Text Placeholder 3">
            <a:extLst>
              <a:ext uri="{FF2B5EF4-FFF2-40B4-BE49-F238E27FC236}">
                <a16:creationId xmlns:a16="http://schemas.microsoft.com/office/drawing/2014/main" id="{F0F6D560-3891-4254-862D-F12FB39BC4AF}"/>
              </a:ext>
            </a:extLst>
          </p:cNvPr>
          <p:cNvSpPr>
            <a:spLocks noGrp="1"/>
          </p:cNvSpPr>
          <p:nvPr>
            <p:ph type="body" sz="quarter" idx="15"/>
          </p:nvPr>
        </p:nvSpPr>
        <p:spPr/>
        <p:txBody>
          <a:bodyPr/>
          <a:lstStyle/>
          <a:p>
            <a:pPr marL="0" indent="0" algn="ctr">
              <a:buNone/>
            </a:pPr>
            <a:r>
              <a:rPr lang="en-US" dirty="0"/>
              <a:t>NEW AND UNIQUE ACTIVITIES</a:t>
            </a:r>
          </a:p>
          <a:p>
            <a:pPr marL="0" indent="0">
              <a:buNone/>
            </a:pPr>
            <a:r>
              <a:rPr lang="en-US" dirty="0"/>
              <a:t>Training</a:t>
            </a:r>
          </a:p>
          <a:p>
            <a:r>
              <a:rPr lang="en-US" sz="2400" dirty="0"/>
              <a:t>ESG-CV 2 funds may be used for training on infectious disease prevention and mitigation for staff working directly to prevent, prepare for, and respond to coronavirus among persons who are homeless or at risk of homelessness and the use of funding shall not be considered administrative costs for purposes of the 10 percent cap.</a:t>
            </a:r>
          </a:p>
          <a:p>
            <a:pPr marL="0" indent="0">
              <a:buNone/>
            </a:pPr>
            <a:endParaRPr lang="en-US" dirty="0"/>
          </a:p>
          <a:p>
            <a:pPr marL="0" indent="0">
              <a:buNone/>
            </a:pPr>
            <a:endParaRPr lang="en-US" sz="2000"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870322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7FB68-D882-49FA-9A3A-046724D2EE15}"/>
              </a:ext>
            </a:extLst>
          </p:cNvPr>
          <p:cNvSpPr>
            <a:spLocks noGrp="1"/>
          </p:cNvSpPr>
          <p:nvPr>
            <p:ph type="title"/>
          </p:nvPr>
        </p:nvSpPr>
        <p:spPr/>
        <p:txBody>
          <a:bodyPr/>
          <a:lstStyle/>
          <a:p>
            <a:r>
              <a:rPr lang="en-US"/>
              <a:t>ESG CV 2</a:t>
            </a:r>
          </a:p>
        </p:txBody>
      </p:sp>
      <p:sp>
        <p:nvSpPr>
          <p:cNvPr id="3" name="Slide Number Placeholder 2">
            <a:extLst>
              <a:ext uri="{FF2B5EF4-FFF2-40B4-BE49-F238E27FC236}">
                <a16:creationId xmlns:a16="http://schemas.microsoft.com/office/drawing/2014/main" id="{8FF0B3B4-A540-4FDD-AD1F-E756830F859B}"/>
              </a:ext>
            </a:extLst>
          </p:cNvPr>
          <p:cNvSpPr>
            <a:spLocks noGrp="1"/>
          </p:cNvSpPr>
          <p:nvPr>
            <p:ph type="sldNum" sz="quarter" idx="12"/>
          </p:nvPr>
        </p:nvSpPr>
        <p:spPr/>
        <p:txBody>
          <a:bodyPr/>
          <a:lstStyle/>
          <a:p>
            <a:fld id="{365B981D-4030-6842-946E-1F7B39BFC8BB}" type="slidenum">
              <a:rPr lang="en-US" smtClean="0"/>
              <a:pPr/>
              <a:t>23</a:t>
            </a:fld>
            <a:endParaRPr lang="en-US" dirty="0"/>
          </a:p>
        </p:txBody>
      </p:sp>
      <p:sp>
        <p:nvSpPr>
          <p:cNvPr id="4" name="Text Placeholder 3">
            <a:extLst>
              <a:ext uri="{FF2B5EF4-FFF2-40B4-BE49-F238E27FC236}">
                <a16:creationId xmlns:a16="http://schemas.microsoft.com/office/drawing/2014/main" id="{F0F6D560-3891-4254-862D-F12FB39BC4AF}"/>
              </a:ext>
            </a:extLst>
          </p:cNvPr>
          <p:cNvSpPr>
            <a:spLocks noGrp="1"/>
          </p:cNvSpPr>
          <p:nvPr>
            <p:ph type="body" sz="quarter" idx="15"/>
          </p:nvPr>
        </p:nvSpPr>
        <p:spPr/>
        <p:txBody>
          <a:bodyPr/>
          <a:lstStyle/>
          <a:p>
            <a:pPr marL="0" indent="0" algn="ctr">
              <a:buNone/>
            </a:pPr>
            <a:r>
              <a:rPr lang="en-US" dirty="0"/>
              <a:t>NEW AND UNIQUE ACTIVITIES</a:t>
            </a:r>
          </a:p>
          <a:p>
            <a:pPr marL="0" indent="0">
              <a:buNone/>
            </a:pPr>
            <a:r>
              <a:rPr lang="en-US" dirty="0"/>
              <a:t>Hazard Pay</a:t>
            </a:r>
          </a:p>
          <a:p>
            <a:r>
              <a:rPr lang="en-US" dirty="0"/>
              <a:t>For staff working directly to prevent, prepare for, and respond to coronavirus among persons who are homeless or at risk of homelessness. </a:t>
            </a:r>
          </a:p>
          <a:p>
            <a:r>
              <a:rPr lang="en-US" sz="1600" dirty="0"/>
              <a:t>emergency shelter intake staff, </a:t>
            </a:r>
          </a:p>
          <a:p>
            <a:r>
              <a:rPr lang="en-US" sz="1600" dirty="0"/>
              <a:t>street outreach teams, </a:t>
            </a:r>
          </a:p>
          <a:p>
            <a:r>
              <a:rPr lang="en-US" sz="1600" dirty="0"/>
              <a:t>emergency shelter maintenance staff, </a:t>
            </a:r>
          </a:p>
          <a:p>
            <a:r>
              <a:rPr lang="en-US" sz="1600" dirty="0"/>
              <a:t>emergency shelter security staff, </a:t>
            </a:r>
          </a:p>
          <a:p>
            <a:r>
              <a:rPr lang="en-US" sz="1600" dirty="0"/>
              <a:t>staff providing essential services (e.g., outpatient health or mental health, housing navigators),</a:t>
            </a:r>
          </a:p>
          <a:p>
            <a:r>
              <a:rPr lang="en-US" sz="1600" dirty="0"/>
              <a:t>staff in proximity to persons with coronavirus or working in locations with a high likelihood of contracting coronavirus.</a:t>
            </a:r>
          </a:p>
          <a:p>
            <a:endParaRPr lang="en-US" dirty="0"/>
          </a:p>
          <a:p>
            <a:pPr marL="0" indent="0">
              <a:buNone/>
            </a:pPr>
            <a:endParaRPr lang="en-US" sz="2000"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4331902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7FB68-D882-49FA-9A3A-046724D2EE15}"/>
              </a:ext>
            </a:extLst>
          </p:cNvPr>
          <p:cNvSpPr>
            <a:spLocks noGrp="1"/>
          </p:cNvSpPr>
          <p:nvPr>
            <p:ph type="title"/>
          </p:nvPr>
        </p:nvSpPr>
        <p:spPr/>
        <p:txBody>
          <a:bodyPr/>
          <a:lstStyle/>
          <a:p>
            <a:r>
              <a:rPr lang="en-US"/>
              <a:t>ESG CV 2</a:t>
            </a:r>
          </a:p>
        </p:txBody>
      </p:sp>
      <p:sp>
        <p:nvSpPr>
          <p:cNvPr id="3" name="Slide Number Placeholder 2">
            <a:extLst>
              <a:ext uri="{FF2B5EF4-FFF2-40B4-BE49-F238E27FC236}">
                <a16:creationId xmlns:a16="http://schemas.microsoft.com/office/drawing/2014/main" id="{8FF0B3B4-A540-4FDD-AD1F-E756830F859B}"/>
              </a:ext>
            </a:extLst>
          </p:cNvPr>
          <p:cNvSpPr>
            <a:spLocks noGrp="1"/>
          </p:cNvSpPr>
          <p:nvPr>
            <p:ph type="sldNum" sz="quarter" idx="12"/>
          </p:nvPr>
        </p:nvSpPr>
        <p:spPr/>
        <p:txBody>
          <a:bodyPr/>
          <a:lstStyle/>
          <a:p>
            <a:fld id="{365B981D-4030-6842-946E-1F7B39BFC8BB}" type="slidenum">
              <a:rPr lang="en-US" smtClean="0"/>
              <a:pPr/>
              <a:t>24</a:t>
            </a:fld>
            <a:endParaRPr lang="en-US" dirty="0"/>
          </a:p>
        </p:txBody>
      </p:sp>
      <p:sp>
        <p:nvSpPr>
          <p:cNvPr id="4" name="Text Placeholder 3">
            <a:extLst>
              <a:ext uri="{FF2B5EF4-FFF2-40B4-BE49-F238E27FC236}">
                <a16:creationId xmlns:a16="http://schemas.microsoft.com/office/drawing/2014/main" id="{F0F6D560-3891-4254-862D-F12FB39BC4AF}"/>
              </a:ext>
            </a:extLst>
          </p:cNvPr>
          <p:cNvSpPr>
            <a:spLocks noGrp="1"/>
          </p:cNvSpPr>
          <p:nvPr>
            <p:ph type="body" sz="quarter" idx="15"/>
          </p:nvPr>
        </p:nvSpPr>
        <p:spPr>
          <a:xfrm>
            <a:off x="347663" y="1534161"/>
            <a:ext cx="4053856" cy="4576128"/>
          </a:xfrm>
        </p:spPr>
        <p:txBody>
          <a:bodyPr/>
          <a:lstStyle/>
          <a:p>
            <a:pPr marL="0" indent="0" algn="ctr">
              <a:buNone/>
            </a:pPr>
            <a:r>
              <a:rPr lang="en-US" dirty="0"/>
              <a:t>NEW AND UNIQUE ACTIVITIES</a:t>
            </a:r>
          </a:p>
          <a:p>
            <a:pPr marL="0" indent="0">
              <a:buNone/>
            </a:pPr>
            <a:r>
              <a:rPr lang="en-US" sz="2500" dirty="0"/>
              <a:t>Handwashing Stations &amp; Portable Bathrooms</a:t>
            </a:r>
          </a:p>
          <a:p>
            <a:r>
              <a:rPr lang="en-US" sz="2500" dirty="0"/>
              <a:t>Installing and maintaining handwashing stations and bathrooms (e.g., porta potties) in outdoor locations for people experiencing unsheltered homelessness</a:t>
            </a:r>
            <a:r>
              <a:rPr lang="en-US" dirty="0"/>
              <a:t>. </a:t>
            </a:r>
          </a:p>
          <a:p>
            <a:pPr marL="0" indent="0">
              <a:buNone/>
            </a:pPr>
            <a:endParaRPr lang="en-US" sz="2000" dirty="0"/>
          </a:p>
          <a:p>
            <a:pPr marL="0" indent="0">
              <a:buNone/>
            </a:pPr>
            <a:endParaRPr lang="en-US" dirty="0"/>
          </a:p>
          <a:p>
            <a:pPr marL="0" indent="0">
              <a:buNone/>
            </a:pPr>
            <a:endParaRPr lang="en-US" dirty="0"/>
          </a:p>
        </p:txBody>
      </p:sp>
      <p:pic>
        <p:nvPicPr>
          <p:cNvPr id="9" name="Picture 8">
            <a:extLst>
              <a:ext uri="{FF2B5EF4-FFF2-40B4-BE49-F238E27FC236}">
                <a16:creationId xmlns:a16="http://schemas.microsoft.com/office/drawing/2014/main" id="{CC407070-B91F-476D-B021-3434B3510152}"/>
              </a:ext>
              <a:ext uri="{C183D7F6-B498-43B3-948B-1728B52AA6E4}">
                <adec:decorative xmlns:adec="http://schemas.microsoft.com/office/drawing/2017/decorative" val="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602996" y="1354668"/>
            <a:ext cx="4498845" cy="5503332"/>
          </a:xfrm>
          <a:prstGeom prst="rect">
            <a:avLst/>
          </a:prstGeom>
        </p:spPr>
      </p:pic>
      <p:sp>
        <p:nvSpPr>
          <p:cNvPr id="10" name="TextBox 9">
            <a:extLst>
              <a:ext uri="{FF2B5EF4-FFF2-40B4-BE49-F238E27FC236}">
                <a16:creationId xmlns:a16="http://schemas.microsoft.com/office/drawing/2014/main" id="{5BB8D187-DD11-4119-8FD0-41B6325CF700}"/>
              </a:ext>
            </a:extLst>
          </p:cNvPr>
          <p:cNvSpPr txBox="1"/>
          <p:nvPr/>
        </p:nvSpPr>
        <p:spPr>
          <a:xfrm>
            <a:off x="2291581" y="6858000"/>
            <a:ext cx="4560838" cy="230832"/>
          </a:xfrm>
          <a:prstGeom prst="rect">
            <a:avLst/>
          </a:prstGeom>
          <a:noFill/>
        </p:spPr>
        <p:txBody>
          <a:bodyPr wrap="square" rtlCol="0">
            <a:spAutoFit/>
          </a:bodyPr>
          <a:lstStyle/>
          <a:p>
            <a:r>
              <a:rPr lang="en-US" sz="900">
                <a:hlinkClick r:id="rId3" tooltip="https://www.flickr.com/photos/quilldancer/4535533884/"/>
              </a:rPr>
              <a:t>This Photo</a:t>
            </a:r>
            <a:r>
              <a:rPr lang="en-US" sz="900"/>
              <a:t> by Unknown Author is licensed under </a:t>
            </a:r>
            <a:r>
              <a:rPr lang="en-US" sz="900">
                <a:hlinkClick r:id="rId4" tooltip="https://creativecommons.org/licenses/by-nc-nd/3.0/"/>
              </a:rPr>
              <a:t>CC BY-NC-ND</a:t>
            </a:r>
            <a:endParaRPr lang="en-US" sz="900"/>
          </a:p>
        </p:txBody>
      </p:sp>
    </p:spTree>
    <p:extLst>
      <p:ext uri="{BB962C8B-B14F-4D97-AF65-F5344CB8AC3E}">
        <p14:creationId xmlns:p14="http://schemas.microsoft.com/office/powerpoint/2010/main" val="89393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7FB68-D882-49FA-9A3A-046724D2EE15}"/>
              </a:ext>
            </a:extLst>
          </p:cNvPr>
          <p:cNvSpPr>
            <a:spLocks noGrp="1"/>
          </p:cNvSpPr>
          <p:nvPr>
            <p:ph type="title"/>
          </p:nvPr>
        </p:nvSpPr>
        <p:spPr/>
        <p:txBody>
          <a:bodyPr/>
          <a:lstStyle/>
          <a:p>
            <a:r>
              <a:rPr lang="en-US"/>
              <a:t>ESG CV 2</a:t>
            </a:r>
          </a:p>
        </p:txBody>
      </p:sp>
      <p:sp>
        <p:nvSpPr>
          <p:cNvPr id="3" name="Slide Number Placeholder 2">
            <a:extLst>
              <a:ext uri="{FF2B5EF4-FFF2-40B4-BE49-F238E27FC236}">
                <a16:creationId xmlns:a16="http://schemas.microsoft.com/office/drawing/2014/main" id="{8FF0B3B4-A540-4FDD-AD1F-E756830F859B}"/>
              </a:ext>
            </a:extLst>
          </p:cNvPr>
          <p:cNvSpPr>
            <a:spLocks noGrp="1"/>
          </p:cNvSpPr>
          <p:nvPr>
            <p:ph type="sldNum" sz="quarter" idx="12"/>
          </p:nvPr>
        </p:nvSpPr>
        <p:spPr/>
        <p:txBody>
          <a:bodyPr/>
          <a:lstStyle/>
          <a:p>
            <a:fld id="{365B981D-4030-6842-946E-1F7B39BFC8BB}" type="slidenum">
              <a:rPr lang="en-US" smtClean="0"/>
              <a:pPr/>
              <a:t>25</a:t>
            </a:fld>
            <a:endParaRPr lang="en-US" dirty="0"/>
          </a:p>
        </p:txBody>
      </p:sp>
      <p:sp>
        <p:nvSpPr>
          <p:cNvPr id="4" name="Text Placeholder 3">
            <a:extLst>
              <a:ext uri="{FF2B5EF4-FFF2-40B4-BE49-F238E27FC236}">
                <a16:creationId xmlns:a16="http://schemas.microsoft.com/office/drawing/2014/main" id="{F0F6D560-3891-4254-862D-F12FB39BC4AF}"/>
              </a:ext>
            </a:extLst>
          </p:cNvPr>
          <p:cNvSpPr>
            <a:spLocks noGrp="1"/>
          </p:cNvSpPr>
          <p:nvPr>
            <p:ph type="body" sz="quarter" idx="15"/>
          </p:nvPr>
        </p:nvSpPr>
        <p:spPr/>
        <p:txBody>
          <a:bodyPr/>
          <a:lstStyle/>
          <a:p>
            <a:pPr marL="0" indent="0" algn="ctr">
              <a:buNone/>
            </a:pPr>
            <a:r>
              <a:rPr lang="en-US" dirty="0"/>
              <a:t>NEW AND UNIQUE ACTIVITIES</a:t>
            </a:r>
          </a:p>
          <a:p>
            <a:pPr marL="0" indent="0">
              <a:buNone/>
            </a:pPr>
            <a:r>
              <a:rPr lang="en-US" dirty="0"/>
              <a:t>Landlord Incentives</a:t>
            </a:r>
          </a:p>
          <a:p>
            <a:r>
              <a:rPr lang="en-US" dirty="0"/>
              <a:t>Funds can be used for the cost of paying landlord incentives as reasonable and necessary to obtain housing for individuals and families experiencing homelessness and at risk of homelessness. However, a recipient may not use ESG-CV 2 funds to pay the landlord incentives an amount that exceeds three times the monthly rent charged for the unit. </a:t>
            </a:r>
          </a:p>
        </p:txBody>
      </p:sp>
    </p:spTree>
    <p:extLst>
      <p:ext uri="{BB962C8B-B14F-4D97-AF65-F5344CB8AC3E}">
        <p14:creationId xmlns:p14="http://schemas.microsoft.com/office/powerpoint/2010/main" val="16772603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7FB68-D882-49FA-9A3A-046724D2EE15}"/>
              </a:ext>
            </a:extLst>
          </p:cNvPr>
          <p:cNvSpPr>
            <a:spLocks noGrp="1"/>
          </p:cNvSpPr>
          <p:nvPr>
            <p:ph type="title"/>
          </p:nvPr>
        </p:nvSpPr>
        <p:spPr/>
        <p:txBody>
          <a:bodyPr/>
          <a:lstStyle/>
          <a:p>
            <a:r>
              <a:rPr lang="en-US"/>
              <a:t>ESG CV 2</a:t>
            </a:r>
          </a:p>
        </p:txBody>
      </p:sp>
      <p:sp>
        <p:nvSpPr>
          <p:cNvPr id="3" name="Slide Number Placeholder 2">
            <a:extLst>
              <a:ext uri="{FF2B5EF4-FFF2-40B4-BE49-F238E27FC236}">
                <a16:creationId xmlns:a16="http://schemas.microsoft.com/office/drawing/2014/main" id="{8FF0B3B4-A540-4FDD-AD1F-E756830F859B}"/>
              </a:ext>
            </a:extLst>
          </p:cNvPr>
          <p:cNvSpPr>
            <a:spLocks noGrp="1"/>
          </p:cNvSpPr>
          <p:nvPr>
            <p:ph type="sldNum" sz="quarter" idx="12"/>
          </p:nvPr>
        </p:nvSpPr>
        <p:spPr/>
        <p:txBody>
          <a:bodyPr/>
          <a:lstStyle/>
          <a:p>
            <a:fld id="{365B981D-4030-6842-946E-1F7B39BFC8BB}" type="slidenum">
              <a:rPr lang="en-US" smtClean="0"/>
              <a:pPr/>
              <a:t>26</a:t>
            </a:fld>
            <a:endParaRPr lang="en-US" dirty="0"/>
          </a:p>
        </p:txBody>
      </p:sp>
      <p:sp>
        <p:nvSpPr>
          <p:cNvPr id="4" name="Text Placeholder 3">
            <a:extLst>
              <a:ext uri="{FF2B5EF4-FFF2-40B4-BE49-F238E27FC236}">
                <a16:creationId xmlns:a16="http://schemas.microsoft.com/office/drawing/2014/main" id="{F0F6D560-3891-4254-862D-F12FB39BC4AF}"/>
              </a:ext>
            </a:extLst>
          </p:cNvPr>
          <p:cNvSpPr>
            <a:spLocks noGrp="1"/>
          </p:cNvSpPr>
          <p:nvPr>
            <p:ph type="body" sz="quarter" idx="15"/>
          </p:nvPr>
        </p:nvSpPr>
        <p:spPr/>
        <p:txBody>
          <a:bodyPr/>
          <a:lstStyle/>
          <a:p>
            <a:pPr marL="0" indent="0" algn="ctr">
              <a:buNone/>
            </a:pPr>
            <a:r>
              <a:rPr lang="en-US" dirty="0"/>
              <a:t>NEW AND UNIQUE ACTIVITIES</a:t>
            </a:r>
          </a:p>
          <a:p>
            <a:pPr marL="0" indent="0">
              <a:buNone/>
            </a:pPr>
            <a:r>
              <a:rPr lang="en-US" dirty="0"/>
              <a:t>Landlord Incentives (Continued)</a:t>
            </a:r>
          </a:p>
          <a:p>
            <a:pPr marL="0" indent="0">
              <a:buNone/>
            </a:pPr>
            <a:r>
              <a:rPr lang="en-US" dirty="0"/>
              <a:t>Eligible landlord incentive costs include:</a:t>
            </a:r>
          </a:p>
          <a:p>
            <a:pPr lvl="0"/>
            <a:r>
              <a:rPr lang="en-US" dirty="0"/>
              <a:t>Signing bonuses equal to up to 2 months of rent; </a:t>
            </a:r>
          </a:p>
          <a:p>
            <a:pPr lvl="0"/>
            <a:r>
              <a:rPr lang="en-US" dirty="0"/>
              <a:t>Security deposits equal to up to 3 months of rent; </a:t>
            </a:r>
          </a:p>
          <a:p>
            <a:pPr lvl="0"/>
            <a:r>
              <a:rPr lang="en-US" dirty="0"/>
              <a:t>Paying the cost to repair damages incurred by the program participant not covered by the security deposit or that are incurred while the program participant is still residing in the unit; and, </a:t>
            </a:r>
          </a:p>
          <a:p>
            <a:pPr lvl="0"/>
            <a:r>
              <a:rPr lang="en-US" dirty="0"/>
              <a:t>Paying the costs of extra cleaning or maintenance of a program participant’s unit or appliances</a:t>
            </a:r>
          </a:p>
          <a:p>
            <a:endParaRPr lang="en-US" sz="2000"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4118214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7FB68-D882-49FA-9A3A-046724D2EE15}"/>
              </a:ext>
            </a:extLst>
          </p:cNvPr>
          <p:cNvSpPr>
            <a:spLocks noGrp="1"/>
          </p:cNvSpPr>
          <p:nvPr>
            <p:ph type="title"/>
          </p:nvPr>
        </p:nvSpPr>
        <p:spPr/>
        <p:txBody>
          <a:bodyPr/>
          <a:lstStyle/>
          <a:p>
            <a:r>
              <a:rPr lang="en-US"/>
              <a:t>ESG CV 2</a:t>
            </a:r>
          </a:p>
        </p:txBody>
      </p:sp>
      <p:sp>
        <p:nvSpPr>
          <p:cNvPr id="3" name="Slide Number Placeholder 2">
            <a:extLst>
              <a:ext uri="{FF2B5EF4-FFF2-40B4-BE49-F238E27FC236}">
                <a16:creationId xmlns:a16="http://schemas.microsoft.com/office/drawing/2014/main" id="{8FF0B3B4-A540-4FDD-AD1F-E756830F859B}"/>
              </a:ext>
            </a:extLst>
          </p:cNvPr>
          <p:cNvSpPr>
            <a:spLocks noGrp="1"/>
          </p:cNvSpPr>
          <p:nvPr>
            <p:ph type="sldNum" sz="quarter" idx="12"/>
          </p:nvPr>
        </p:nvSpPr>
        <p:spPr/>
        <p:txBody>
          <a:bodyPr/>
          <a:lstStyle/>
          <a:p>
            <a:fld id="{365B981D-4030-6842-946E-1F7B39BFC8BB}" type="slidenum">
              <a:rPr lang="en-US" smtClean="0"/>
              <a:pPr/>
              <a:t>27</a:t>
            </a:fld>
            <a:endParaRPr lang="en-US" dirty="0"/>
          </a:p>
        </p:txBody>
      </p:sp>
      <p:sp>
        <p:nvSpPr>
          <p:cNvPr id="4" name="Text Placeholder 3">
            <a:extLst>
              <a:ext uri="{FF2B5EF4-FFF2-40B4-BE49-F238E27FC236}">
                <a16:creationId xmlns:a16="http://schemas.microsoft.com/office/drawing/2014/main" id="{F0F6D560-3891-4254-862D-F12FB39BC4AF}"/>
              </a:ext>
            </a:extLst>
          </p:cNvPr>
          <p:cNvSpPr>
            <a:spLocks noGrp="1"/>
          </p:cNvSpPr>
          <p:nvPr>
            <p:ph type="body" sz="quarter" idx="15"/>
          </p:nvPr>
        </p:nvSpPr>
        <p:spPr/>
        <p:txBody>
          <a:bodyPr/>
          <a:lstStyle/>
          <a:p>
            <a:pPr marL="0" indent="0" algn="ctr">
              <a:buNone/>
            </a:pPr>
            <a:r>
              <a:rPr lang="en-US" dirty="0"/>
              <a:t>NEW AND UNIQUE ACTIVITIES</a:t>
            </a:r>
          </a:p>
          <a:p>
            <a:pPr marL="0" indent="0">
              <a:buNone/>
            </a:pPr>
            <a:r>
              <a:rPr lang="en-US" dirty="0"/>
              <a:t>Volunteer Incentives </a:t>
            </a:r>
          </a:p>
          <a:p>
            <a:r>
              <a:rPr lang="en-US" dirty="0"/>
              <a:t>Funds may be used for the cost of providing reasonable incentives to volunteers (e.g., cash or gift cards) who have been and are currently helping to provide necessary street outreach, emergency shelter, essential services, and housing relocation and stabilization services during the coronavirus outbreak.</a:t>
            </a:r>
          </a:p>
          <a:p>
            <a:endParaRPr lang="en-US" sz="2000"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40940352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7FB68-D882-49FA-9A3A-046724D2EE15}"/>
              </a:ext>
            </a:extLst>
          </p:cNvPr>
          <p:cNvSpPr>
            <a:spLocks noGrp="1"/>
          </p:cNvSpPr>
          <p:nvPr>
            <p:ph type="title"/>
          </p:nvPr>
        </p:nvSpPr>
        <p:spPr/>
        <p:txBody>
          <a:bodyPr/>
          <a:lstStyle/>
          <a:p>
            <a:r>
              <a:rPr lang="en-US" dirty="0"/>
              <a:t>ESG CV 2</a:t>
            </a:r>
          </a:p>
        </p:txBody>
      </p:sp>
      <p:sp>
        <p:nvSpPr>
          <p:cNvPr id="3" name="Slide Number Placeholder 2">
            <a:extLst>
              <a:ext uri="{FF2B5EF4-FFF2-40B4-BE49-F238E27FC236}">
                <a16:creationId xmlns:a16="http://schemas.microsoft.com/office/drawing/2014/main" id="{8FF0B3B4-A540-4FDD-AD1F-E756830F859B}"/>
              </a:ext>
            </a:extLst>
          </p:cNvPr>
          <p:cNvSpPr>
            <a:spLocks noGrp="1"/>
          </p:cNvSpPr>
          <p:nvPr>
            <p:ph type="sldNum" sz="quarter" idx="12"/>
          </p:nvPr>
        </p:nvSpPr>
        <p:spPr/>
        <p:txBody>
          <a:bodyPr/>
          <a:lstStyle/>
          <a:p>
            <a:fld id="{365B981D-4030-6842-946E-1F7B39BFC8BB}" type="slidenum">
              <a:rPr lang="en-US" smtClean="0"/>
              <a:pPr/>
              <a:t>28</a:t>
            </a:fld>
            <a:endParaRPr lang="en-US" dirty="0"/>
          </a:p>
        </p:txBody>
      </p:sp>
      <p:sp>
        <p:nvSpPr>
          <p:cNvPr id="4" name="Text Placeholder 3">
            <a:extLst>
              <a:ext uri="{FF2B5EF4-FFF2-40B4-BE49-F238E27FC236}">
                <a16:creationId xmlns:a16="http://schemas.microsoft.com/office/drawing/2014/main" id="{F0F6D560-3891-4254-862D-F12FB39BC4AF}"/>
              </a:ext>
            </a:extLst>
          </p:cNvPr>
          <p:cNvSpPr>
            <a:spLocks noGrp="1"/>
          </p:cNvSpPr>
          <p:nvPr>
            <p:ph type="body" sz="quarter" idx="15"/>
          </p:nvPr>
        </p:nvSpPr>
        <p:spPr/>
        <p:txBody>
          <a:bodyPr/>
          <a:lstStyle/>
          <a:p>
            <a:pPr marL="0" indent="0" algn="ctr">
              <a:buNone/>
            </a:pPr>
            <a:r>
              <a:rPr lang="en-US" dirty="0"/>
              <a:t>EXPANDED ACTIVITIES</a:t>
            </a:r>
          </a:p>
          <a:p>
            <a:pPr marL="0" indent="0">
              <a:buNone/>
            </a:pPr>
            <a:r>
              <a:rPr lang="en-US" dirty="0"/>
              <a:t>Hotel/Motel Costs</a:t>
            </a:r>
          </a:p>
          <a:p>
            <a:r>
              <a:rPr lang="en-US" dirty="0"/>
              <a:t>Where no appropriate shelter is available hotel/motel may be utilized for:</a:t>
            </a:r>
          </a:p>
          <a:p>
            <a:pPr lvl="1"/>
            <a:r>
              <a:rPr lang="en-US" dirty="0"/>
              <a:t>Renting Rooms</a:t>
            </a:r>
          </a:p>
          <a:p>
            <a:pPr lvl="1"/>
            <a:r>
              <a:rPr lang="en-US" dirty="0"/>
              <a:t>Cleaning Rooms</a:t>
            </a:r>
          </a:p>
          <a:p>
            <a:pPr lvl="1"/>
            <a:r>
              <a:rPr lang="en-US" dirty="0"/>
              <a:t>Damages to Rooms </a:t>
            </a:r>
          </a:p>
        </p:txBody>
      </p:sp>
      <p:pic>
        <p:nvPicPr>
          <p:cNvPr id="6" name="Picture 5" descr="A bedroom with a large bed in a hotel room&#10;&#10;Description automatically generated">
            <a:extLst>
              <a:ext uri="{FF2B5EF4-FFF2-40B4-BE49-F238E27FC236}">
                <a16:creationId xmlns:a16="http://schemas.microsoft.com/office/drawing/2014/main" id="{565F9C6B-4964-4010-A5F4-5EC8EAD3809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4858718"/>
            <a:ext cx="9144000" cy="1999281"/>
          </a:xfrm>
          <a:prstGeom prst="rect">
            <a:avLst/>
          </a:prstGeom>
        </p:spPr>
      </p:pic>
    </p:spTree>
    <p:extLst>
      <p:ext uri="{BB962C8B-B14F-4D97-AF65-F5344CB8AC3E}">
        <p14:creationId xmlns:p14="http://schemas.microsoft.com/office/powerpoint/2010/main" val="8310424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7FB68-D882-49FA-9A3A-046724D2EE15}"/>
              </a:ext>
            </a:extLst>
          </p:cNvPr>
          <p:cNvSpPr>
            <a:spLocks noGrp="1"/>
          </p:cNvSpPr>
          <p:nvPr>
            <p:ph type="title"/>
          </p:nvPr>
        </p:nvSpPr>
        <p:spPr/>
        <p:txBody>
          <a:bodyPr/>
          <a:lstStyle/>
          <a:p>
            <a:r>
              <a:rPr lang="en-US" dirty="0"/>
              <a:t>ESG CV 2</a:t>
            </a:r>
          </a:p>
        </p:txBody>
      </p:sp>
      <p:sp>
        <p:nvSpPr>
          <p:cNvPr id="3" name="Slide Number Placeholder 2">
            <a:extLst>
              <a:ext uri="{FF2B5EF4-FFF2-40B4-BE49-F238E27FC236}">
                <a16:creationId xmlns:a16="http://schemas.microsoft.com/office/drawing/2014/main" id="{8FF0B3B4-A540-4FDD-AD1F-E756830F859B}"/>
              </a:ext>
            </a:extLst>
          </p:cNvPr>
          <p:cNvSpPr>
            <a:spLocks noGrp="1"/>
          </p:cNvSpPr>
          <p:nvPr>
            <p:ph type="sldNum" sz="quarter" idx="12"/>
          </p:nvPr>
        </p:nvSpPr>
        <p:spPr/>
        <p:txBody>
          <a:bodyPr/>
          <a:lstStyle/>
          <a:p>
            <a:fld id="{365B981D-4030-6842-946E-1F7B39BFC8BB}" type="slidenum">
              <a:rPr lang="en-US" smtClean="0"/>
              <a:pPr/>
              <a:t>29</a:t>
            </a:fld>
            <a:endParaRPr lang="en-US" dirty="0"/>
          </a:p>
        </p:txBody>
      </p:sp>
      <p:sp>
        <p:nvSpPr>
          <p:cNvPr id="4" name="Text Placeholder 3">
            <a:extLst>
              <a:ext uri="{FF2B5EF4-FFF2-40B4-BE49-F238E27FC236}">
                <a16:creationId xmlns:a16="http://schemas.microsoft.com/office/drawing/2014/main" id="{F0F6D560-3891-4254-862D-F12FB39BC4AF}"/>
              </a:ext>
            </a:extLst>
          </p:cNvPr>
          <p:cNvSpPr>
            <a:spLocks noGrp="1"/>
          </p:cNvSpPr>
          <p:nvPr>
            <p:ph type="body" sz="quarter" idx="15"/>
          </p:nvPr>
        </p:nvSpPr>
        <p:spPr/>
        <p:txBody>
          <a:bodyPr/>
          <a:lstStyle/>
          <a:p>
            <a:pPr marL="0" indent="0" algn="ctr">
              <a:buNone/>
            </a:pPr>
            <a:r>
              <a:rPr lang="en-US" dirty="0"/>
              <a:t>EXPANDED ACTIVITIES</a:t>
            </a:r>
          </a:p>
          <a:p>
            <a:pPr marL="0" indent="0">
              <a:buNone/>
            </a:pPr>
            <a:r>
              <a:rPr lang="en-US" dirty="0"/>
              <a:t>Hotel/Motel (Continued)</a:t>
            </a:r>
          </a:p>
          <a:p>
            <a:r>
              <a:rPr lang="en-US" dirty="0"/>
              <a:t>Expanded Population eligible to be served in hotel/motel</a:t>
            </a:r>
          </a:p>
          <a:p>
            <a:pPr lvl="1"/>
            <a:r>
              <a:rPr lang="en-US" dirty="0"/>
              <a:t>Literally Homeless</a:t>
            </a:r>
          </a:p>
          <a:p>
            <a:pPr lvl="1"/>
            <a:r>
              <a:rPr lang="en-US" dirty="0"/>
              <a:t>Enrolled in CoC or ESG Rapid Rehousing</a:t>
            </a:r>
          </a:p>
          <a:p>
            <a:pPr lvl="1"/>
            <a:r>
              <a:rPr lang="en-US" dirty="0"/>
              <a:t>Enrolled in ESG Homelessness Prevention </a:t>
            </a:r>
          </a:p>
          <a:p>
            <a:pPr lvl="1"/>
            <a:r>
              <a:rPr lang="en-US" dirty="0"/>
              <a:t>Residing in Permanent Supportive Housing</a:t>
            </a:r>
          </a:p>
        </p:txBody>
      </p:sp>
    </p:spTree>
    <p:extLst>
      <p:ext uri="{BB962C8B-B14F-4D97-AF65-F5344CB8AC3E}">
        <p14:creationId xmlns:p14="http://schemas.microsoft.com/office/powerpoint/2010/main" val="4281563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86133-99B3-45E4-9777-BCD6DDEC0F59}"/>
              </a:ext>
            </a:extLst>
          </p:cNvPr>
          <p:cNvSpPr>
            <a:spLocks noGrp="1"/>
          </p:cNvSpPr>
          <p:nvPr>
            <p:ph type="title"/>
          </p:nvPr>
        </p:nvSpPr>
        <p:spPr/>
        <p:txBody>
          <a:bodyPr/>
          <a:lstStyle/>
          <a:p>
            <a:r>
              <a:rPr lang="en-US"/>
              <a:t>HOUSEKEEPING</a:t>
            </a:r>
          </a:p>
        </p:txBody>
      </p:sp>
      <p:sp>
        <p:nvSpPr>
          <p:cNvPr id="3" name="Slide Number Placeholder 2">
            <a:extLst>
              <a:ext uri="{FF2B5EF4-FFF2-40B4-BE49-F238E27FC236}">
                <a16:creationId xmlns:a16="http://schemas.microsoft.com/office/drawing/2014/main" id="{6599735C-3132-410E-881F-E3396543C2A7}"/>
              </a:ext>
            </a:extLst>
          </p:cNvPr>
          <p:cNvSpPr>
            <a:spLocks noGrp="1"/>
          </p:cNvSpPr>
          <p:nvPr>
            <p:ph type="sldNum" sz="quarter" idx="12"/>
          </p:nvPr>
        </p:nvSpPr>
        <p:spPr/>
        <p:txBody>
          <a:bodyPr/>
          <a:lstStyle/>
          <a:p>
            <a:fld id="{365B981D-4030-6842-946E-1F7B39BFC8BB}" type="slidenum">
              <a:rPr lang="en-US" smtClean="0"/>
              <a:pPr/>
              <a:t>3</a:t>
            </a:fld>
            <a:endParaRPr lang="en-US" dirty="0"/>
          </a:p>
        </p:txBody>
      </p:sp>
      <p:sp>
        <p:nvSpPr>
          <p:cNvPr id="4" name="Text Placeholder 3">
            <a:extLst>
              <a:ext uri="{FF2B5EF4-FFF2-40B4-BE49-F238E27FC236}">
                <a16:creationId xmlns:a16="http://schemas.microsoft.com/office/drawing/2014/main" id="{23586C47-BE0E-4973-A78B-8D9902C6ECDB}"/>
              </a:ext>
            </a:extLst>
          </p:cNvPr>
          <p:cNvSpPr>
            <a:spLocks noGrp="1"/>
          </p:cNvSpPr>
          <p:nvPr>
            <p:ph type="body" sz="quarter" idx="15"/>
          </p:nvPr>
        </p:nvSpPr>
        <p:spPr/>
        <p:txBody>
          <a:bodyPr/>
          <a:lstStyle/>
          <a:p>
            <a:r>
              <a:rPr lang="en-US" sz="2600" dirty="0"/>
              <a:t>The session is being recorded and that by participating in this discussion you are consenting to the recording, storage and possible distribution of this meeting by a government agency. </a:t>
            </a:r>
          </a:p>
          <a:p>
            <a:pPr marL="0" indent="0">
              <a:buNone/>
            </a:pPr>
            <a:r>
              <a:rPr lang="en-US" sz="2600" dirty="0"/>
              <a:t>	Does anyone object?</a:t>
            </a:r>
          </a:p>
          <a:p>
            <a:endParaRPr lang="en-US" sz="2600" dirty="0"/>
          </a:p>
          <a:p>
            <a:r>
              <a:rPr lang="en-US" sz="2600" dirty="0"/>
              <a:t>The recorded webinar will be available at </a:t>
            </a:r>
            <a:r>
              <a:rPr lang="en-US" sz="2600" dirty="0">
                <a:hlinkClick r:id="rId2"/>
              </a:rPr>
              <a:t>www.pennsylvaniacoc.org</a:t>
            </a:r>
            <a:r>
              <a:rPr lang="en-US" sz="2600" dirty="0"/>
              <a:t> and on DCED’s website at </a:t>
            </a:r>
            <a:r>
              <a:rPr lang="en-US" sz="2600" dirty="0">
                <a:hlinkClick r:id="rId3"/>
              </a:rPr>
              <a:t>http://dced.pa.goc/library</a:t>
            </a:r>
            <a:endParaRPr lang="en-US" sz="2600" dirty="0"/>
          </a:p>
          <a:p>
            <a:endParaRPr lang="en-US" sz="2600" dirty="0"/>
          </a:p>
          <a:p>
            <a:endParaRPr lang="en-US" dirty="0"/>
          </a:p>
        </p:txBody>
      </p:sp>
    </p:spTree>
    <p:extLst>
      <p:ext uri="{BB962C8B-B14F-4D97-AF65-F5344CB8AC3E}">
        <p14:creationId xmlns:p14="http://schemas.microsoft.com/office/powerpoint/2010/main" val="7797086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5CAC6-E159-4B60-BA4C-24E3E0ADD389}"/>
              </a:ext>
            </a:extLst>
          </p:cNvPr>
          <p:cNvSpPr>
            <a:spLocks noGrp="1"/>
          </p:cNvSpPr>
          <p:nvPr>
            <p:ph type="title"/>
          </p:nvPr>
        </p:nvSpPr>
        <p:spPr/>
        <p:txBody>
          <a:bodyPr/>
          <a:lstStyle/>
          <a:p>
            <a:r>
              <a:rPr lang="en-US" dirty="0"/>
              <a:t>ESG CV 2</a:t>
            </a:r>
          </a:p>
        </p:txBody>
      </p:sp>
      <p:sp>
        <p:nvSpPr>
          <p:cNvPr id="3" name="Slide Number Placeholder 2">
            <a:extLst>
              <a:ext uri="{FF2B5EF4-FFF2-40B4-BE49-F238E27FC236}">
                <a16:creationId xmlns:a16="http://schemas.microsoft.com/office/drawing/2014/main" id="{2CB847DB-90EF-45C4-9A75-53B128957C29}"/>
              </a:ext>
            </a:extLst>
          </p:cNvPr>
          <p:cNvSpPr>
            <a:spLocks noGrp="1"/>
          </p:cNvSpPr>
          <p:nvPr>
            <p:ph type="sldNum" sz="quarter" idx="12"/>
          </p:nvPr>
        </p:nvSpPr>
        <p:spPr/>
        <p:txBody>
          <a:bodyPr/>
          <a:lstStyle/>
          <a:p>
            <a:fld id="{365B981D-4030-6842-946E-1F7B39BFC8BB}" type="slidenum">
              <a:rPr lang="en-US" smtClean="0"/>
              <a:pPr/>
              <a:t>30</a:t>
            </a:fld>
            <a:endParaRPr lang="en-US" dirty="0"/>
          </a:p>
        </p:txBody>
      </p:sp>
      <p:sp>
        <p:nvSpPr>
          <p:cNvPr id="4" name="Text Placeholder 3">
            <a:extLst>
              <a:ext uri="{FF2B5EF4-FFF2-40B4-BE49-F238E27FC236}">
                <a16:creationId xmlns:a16="http://schemas.microsoft.com/office/drawing/2014/main" id="{E78BBB05-5A50-4C73-A751-26C464951D49}"/>
              </a:ext>
            </a:extLst>
          </p:cNvPr>
          <p:cNvSpPr>
            <a:spLocks noGrp="1"/>
          </p:cNvSpPr>
          <p:nvPr>
            <p:ph type="body" sz="quarter" idx="15"/>
          </p:nvPr>
        </p:nvSpPr>
        <p:spPr>
          <a:xfrm>
            <a:off x="4889715" y="1534161"/>
            <a:ext cx="3941548" cy="4576128"/>
          </a:xfrm>
        </p:spPr>
        <p:txBody>
          <a:bodyPr/>
          <a:lstStyle/>
          <a:p>
            <a:pPr marL="0" indent="0" algn="ctr">
              <a:buNone/>
            </a:pPr>
            <a:r>
              <a:rPr lang="en-US" dirty="0"/>
              <a:t>INVOICING</a:t>
            </a:r>
          </a:p>
          <a:p>
            <a:r>
              <a:rPr lang="en-US" dirty="0"/>
              <a:t>Invoices should be submitted via email to Stacy Hawthorne’s attention</a:t>
            </a:r>
          </a:p>
          <a:p>
            <a:r>
              <a:rPr lang="en-US" dirty="0"/>
              <a:t>DCED is working on implementing a new electronic invoicing process through ESA</a:t>
            </a:r>
          </a:p>
        </p:txBody>
      </p:sp>
      <p:pic>
        <p:nvPicPr>
          <p:cNvPr id="6" name="Picture 5" descr="A picture containing person, person, table, person&#10;&#10;Description automatically generated">
            <a:extLst>
              <a:ext uri="{FF2B5EF4-FFF2-40B4-BE49-F238E27FC236}">
                <a16:creationId xmlns:a16="http://schemas.microsoft.com/office/drawing/2014/main" id="{8DF5D411-412A-4867-86F0-44318D91ADF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19208" y="1473200"/>
            <a:ext cx="3594100" cy="5384800"/>
          </a:xfrm>
          <a:prstGeom prst="rect">
            <a:avLst/>
          </a:prstGeom>
        </p:spPr>
      </p:pic>
      <p:sp>
        <p:nvSpPr>
          <p:cNvPr id="7" name="TextBox 6">
            <a:extLst>
              <a:ext uri="{FF2B5EF4-FFF2-40B4-BE49-F238E27FC236}">
                <a16:creationId xmlns:a16="http://schemas.microsoft.com/office/drawing/2014/main" id="{EDA589E3-2369-447D-B277-50843CE59464}"/>
              </a:ext>
            </a:extLst>
          </p:cNvPr>
          <p:cNvSpPr txBox="1"/>
          <p:nvPr/>
        </p:nvSpPr>
        <p:spPr>
          <a:xfrm>
            <a:off x="2216258" y="9550400"/>
            <a:ext cx="3594100" cy="230832"/>
          </a:xfrm>
          <a:prstGeom prst="rect">
            <a:avLst/>
          </a:prstGeom>
          <a:noFill/>
        </p:spPr>
        <p:txBody>
          <a:bodyPr wrap="square" rtlCol="0">
            <a:spAutoFit/>
          </a:bodyPr>
          <a:lstStyle/>
          <a:p>
            <a:r>
              <a:rPr lang="en-US" sz="900">
                <a:hlinkClick r:id="rId3" tooltip="http://outheretoo.blogspot.com/2012_05_01_archive.html"/>
              </a:rPr>
              <a:t>This Photo</a:t>
            </a:r>
            <a:r>
              <a:rPr lang="en-US" sz="900"/>
              <a:t> by Unknown Author is licensed under </a:t>
            </a:r>
            <a:r>
              <a:rPr lang="en-US" sz="900">
                <a:hlinkClick r:id="rId4" tooltip="https://creativecommons.org/licenses/by-nc-nd/3.0/"/>
              </a:rPr>
              <a:t>CC BY-NC-ND</a:t>
            </a:r>
            <a:endParaRPr lang="en-US" sz="900"/>
          </a:p>
        </p:txBody>
      </p:sp>
    </p:spTree>
    <p:extLst>
      <p:ext uri="{BB962C8B-B14F-4D97-AF65-F5344CB8AC3E}">
        <p14:creationId xmlns:p14="http://schemas.microsoft.com/office/powerpoint/2010/main" val="38431277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ESG CV </a:t>
            </a:r>
          </a:p>
        </p:txBody>
      </p:sp>
      <p:sp>
        <p:nvSpPr>
          <p:cNvPr id="3" name="Slide Number Placeholder 2"/>
          <p:cNvSpPr>
            <a:spLocks noGrp="1"/>
          </p:cNvSpPr>
          <p:nvPr>
            <p:ph type="sldNum" sz="quarter" idx="12"/>
          </p:nvPr>
        </p:nvSpPr>
        <p:spPr/>
        <p:txBody>
          <a:bodyPr/>
          <a:lstStyle/>
          <a:p>
            <a:fld id="{365B981D-4030-6842-946E-1F7B39BFC8BB}" type="slidenum">
              <a:rPr lang="en-US" smtClean="0"/>
              <a:pPr/>
              <a:t>31</a:t>
            </a:fld>
            <a:endParaRPr lang="en-US" dirty="0"/>
          </a:p>
        </p:txBody>
      </p:sp>
      <p:sp>
        <p:nvSpPr>
          <p:cNvPr id="4" name="Text Placeholder 3"/>
          <p:cNvSpPr>
            <a:spLocks noGrp="1"/>
          </p:cNvSpPr>
          <p:nvPr>
            <p:ph type="body" sz="quarter" idx="15"/>
          </p:nvPr>
        </p:nvSpPr>
        <p:spPr/>
        <p:txBody>
          <a:bodyPr/>
          <a:lstStyle/>
          <a:p>
            <a:pPr marL="0" indent="0" algn="ctr">
              <a:buNone/>
            </a:pPr>
            <a:r>
              <a:rPr lang="en-US" dirty="0"/>
              <a:t>NEW REPORTING REQUIREMENTS</a:t>
            </a:r>
          </a:p>
          <a:p>
            <a:r>
              <a:rPr lang="en-US" sz="2400" dirty="0"/>
              <a:t>Quarterly Reports starting October 2020</a:t>
            </a:r>
          </a:p>
          <a:p>
            <a:r>
              <a:rPr lang="en-US" sz="2400" dirty="0"/>
              <a:t>If you receive ESG CV funds we will be contacting you in the next week for information on expenditures through September 30, 2020</a:t>
            </a:r>
          </a:p>
          <a:p>
            <a:r>
              <a:rPr lang="en-US" sz="2400" dirty="0"/>
              <a:t>It is critical that all client data is entered into HMIS in a timely manner – client data will be collected quarterly through Sage</a:t>
            </a:r>
          </a:p>
          <a:p>
            <a:r>
              <a:rPr lang="en-US" sz="2400" dirty="0"/>
              <a:t>If you use an HMIS system other than PA HMIS or a comparable database you will receive an email quarterly from Sage prompting you to upload your CSV file </a:t>
            </a:r>
          </a:p>
        </p:txBody>
      </p:sp>
    </p:spTree>
    <p:extLst>
      <p:ext uri="{BB962C8B-B14F-4D97-AF65-F5344CB8AC3E}">
        <p14:creationId xmlns:p14="http://schemas.microsoft.com/office/powerpoint/2010/main" val="9268183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ESG CV Survey</a:t>
            </a:r>
          </a:p>
        </p:txBody>
      </p:sp>
      <p:sp>
        <p:nvSpPr>
          <p:cNvPr id="3" name="Slide Number Placeholder 2"/>
          <p:cNvSpPr>
            <a:spLocks noGrp="1"/>
          </p:cNvSpPr>
          <p:nvPr>
            <p:ph type="sldNum" sz="quarter" idx="12"/>
          </p:nvPr>
        </p:nvSpPr>
        <p:spPr/>
        <p:txBody>
          <a:bodyPr/>
          <a:lstStyle/>
          <a:p>
            <a:fld id="{365B981D-4030-6842-946E-1F7B39BFC8BB}" type="slidenum">
              <a:rPr lang="en-US" smtClean="0"/>
              <a:pPr/>
              <a:t>32</a:t>
            </a:fld>
            <a:endParaRPr lang="en-US" dirty="0"/>
          </a:p>
        </p:txBody>
      </p:sp>
      <p:sp>
        <p:nvSpPr>
          <p:cNvPr id="4" name="Text Placeholder 3"/>
          <p:cNvSpPr>
            <a:spLocks noGrp="1"/>
          </p:cNvSpPr>
          <p:nvPr>
            <p:ph type="body" sz="quarter" idx="15"/>
          </p:nvPr>
        </p:nvSpPr>
        <p:spPr/>
        <p:txBody>
          <a:bodyPr/>
          <a:lstStyle/>
          <a:p>
            <a:pPr marL="0" indent="0" algn="ctr">
              <a:buNone/>
            </a:pPr>
            <a:endParaRPr lang="en-US" dirty="0"/>
          </a:p>
          <a:p>
            <a:pPr marL="0" indent="0" algn="ctr">
              <a:buNone/>
            </a:pPr>
            <a:endParaRPr lang="en-US" dirty="0"/>
          </a:p>
          <a:p>
            <a:pPr marL="0" indent="0" algn="ctr">
              <a:buNone/>
            </a:pPr>
            <a:r>
              <a:rPr lang="en-US" dirty="0"/>
              <a:t>TAKE OUR SURVEY</a:t>
            </a:r>
          </a:p>
          <a:p>
            <a:pPr marL="0" indent="0" algn="ctr">
              <a:buNone/>
            </a:pPr>
            <a:endParaRPr lang="en-US" dirty="0"/>
          </a:p>
          <a:p>
            <a:pPr marL="0" indent="0" algn="ctr">
              <a:buNone/>
            </a:pPr>
            <a:r>
              <a:rPr lang="en-US" u="sng" dirty="0">
                <a:hlinkClick r:id="rId2"/>
              </a:rPr>
              <a:t>https://www.surveymonkey.com/r/VNQ7Q6H</a:t>
            </a:r>
            <a:r>
              <a:rPr lang="en-US" dirty="0"/>
              <a:t> </a:t>
            </a:r>
          </a:p>
        </p:txBody>
      </p:sp>
    </p:spTree>
    <p:extLst>
      <p:ext uri="{BB962C8B-B14F-4D97-AF65-F5344CB8AC3E}">
        <p14:creationId xmlns:p14="http://schemas.microsoft.com/office/powerpoint/2010/main" val="20626342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29898"/>
            <a:ext cx="7772400" cy="5114441"/>
          </a:xfrm>
        </p:spPr>
        <p:txBody>
          <a:bodyPr/>
          <a:lstStyle/>
          <a:p>
            <a:r>
              <a:rPr lang="en-US" u="sng" dirty="0"/>
              <a:t>Homeless Program Team</a:t>
            </a:r>
            <a:br>
              <a:rPr lang="en-US" dirty="0"/>
            </a:br>
            <a:r>
              <a:rPr lang="en-US" dirty="0"/>
              <a:t>Angela Susten, Homeless Program Manager</a:t>
            </a:r>
            <a:br>
              <a:rPr lang="en-US" dirty="0"/>
            </a:br>
            <a:r>
              <a:rPr lang="en-US" dirty="0">
                <a:hlinkClick r:id="rId2"/>
              </a:rPr>
              <a:t>asusten@pa.gov</a:t>
            </a:r>
            <a:br>
              <a:rPr lang="en-US" dirty="0"/>
            </a:br>
            <a:r>
              <a:rPr lang="en-US" dirty="0"/>
              <a:t>Stacy Hawthorne, Grant Manager</a:t>
            </a:r>
            <a:br>
              <a:rPr lang="en-US" dirty="0"/>
            </a:br>
            <a:r>
              <a:rPr lang="en-US" dirty="0">
                <a:hlinkClick r:id="rId3"/>
              </a:rPr>
              <a:t>shawthorne@pa.gov</a:t>
            </a:r>
            <a:br>
              <a:rPr lang="en-US" dirty="0"/>
            </a:br>
            <a:r>
              <a:rPr lang="en-US" dirty="0"/>
              <a:t>Brendan Auman, Grant Manager</a:t>
            </a:r>
            <a:br>
              <a:rPr lang="en-US" dirty="0"/>
            </a:br>
            <a:r>
              <a:rPr lang="en-US" dirty="0">
                <a:hlinkClick r:id="rId4"/>
              </a:rPr>
              <a:t>breauman@pa.gov</a:t>
            </a:r>
            <a:br>
              <a:rPr lang="en-US" dirty="0"/>
            </a:br>
            <a:r>
              <a:rPr lang="en-US" dirty="0"/>
              <a:t>Tony Diaz, HMIS Administrator</a:t>
            </a:r>
            <a:br>
              <a:rPr lang="en-US" dirty="0"/>
            </a:br>
            <a:r>
              <a:rPr lang="en-US" dirty="0">
                <a:hlinkClick r:id="rId5"/>
              </a:rPr>
              <a:t>antdiaz@pa.gov</a:t>
            </a:r>
            <a:br>
              <a:rPr lang="en-US" dirty="0"/>
            </a:br>
            <a:r>
              <a:rPr lang="en-US" dirty="0"/>
              <a:t>Ritu Parmer, HMIS Consultant</a:t>
            </a:r>
            <a:br>
              <a:rPr lang="en-US" dirty="0"/>
            </a:br>
            <a:r>
              <a:rPr lang="en-US" dirty="0">
                <a:hlinkClick r:id="rId6"/>
              </a:rPr>
              <a:t>c-riparmar@pa.gov</a:t>
            </a:r>
            <a:br>
              <a:rPr lang="en-US" dirty="0"/>
            </a:br>
            <a:r>
              <a:rPr lang="en-US" dirty="0"/>
              <a:t>Mahendra Vaidya, HMIS Consultant</a:t>
            </a:r>
            <a:br>
              <a:rPr lang="en-US" dirty="0"/>
            </a:br>
            <a:r>
              <a:rPr lang="en-US" dirty="0">
                <a:hlinkClick r:id="rId7"/>
              </a:rPr>
              <a:t>c-mvaidya@pa.gov</a:t>
            </a:r>
            <a:br>
              <a:rPr lang="en-US" dirty="0"/>
            </a:br>
            <a:br>
              <a:rPr lang="en-US" dirty="0"/>
            </a:br>
            <a:br>
              <a:rPr lang="en-US" dirty="0"/>
            </a:br>
            <a:br>
              <a:rPr lang="en-US" dirty="0"/>
            </a:br>
            <a:endParaRPr lang="en-US" dirty="0"/>
          </a:p>
        </p:txBody>
      </p:sp>
      <p:sp>
        <p:nvSpPr>
          <p:cNvPr id="5" name="Text Placeholder 4"/>
          <p:cNvSpPr>
            <a:spLocks noGrp="1"/>
          </p:cNvSpPr>
          <p:nvPr>
            <p:ph type="body" sz="quarter" idx="14"/>
          </p:nvPr>
        </p:nvSpPr>
        <p:spPr/>
        <p:txBody>
          <a:bodyPr/>
          <a:lstStyle/>
          <a:p>
            <a:endParaRPr lang="en-US" dirty="0"/>
          </a:p>
        </p:txBody>
      </p:sp>
    </p:spTree>
    <p:extLst>
      <p:ext uri="{BB962C8B-B14F-4D97-AF65-F5344CB8AC3E}">
        <p14:creationId xmlns:p14="http://schemas.microsoft.com/office/powerpoint/2010/main" val="1730654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Cares act</a:t>
            </a:r>
          </a:p>
        </p:txBody>
      </p:sp>
      <p:sp>
        <p:nvSpPr>
          <p:cNvPr id="3" name="Slide Number Placeholder 2"/>
          <p:cNvSpPr>
            <a:spLocks noGrp="1"/>
          </p:cNvSpPr>
          <p:nvPr>
            <p:ph type="sldNum" sz="quarter" idx="12"/>
          </p:nvPr>
        </p:nvSpPr>
        <p:spPr/>
        <p:txBody>
          <a:bodyPr/>
          <a:lstStyle/>
          <a:p>
            <a:fld id="{365B981D-4030-6842-946E-1F7B39BFC8BB}" type="slidenum">
              <a:rPr lang="en-US" smtClean="0"/>
              <a:pPr/>
              <a:t>4</a:t>
            </a:fld>
            <a:endParaRPr lang="en-US" dirty="0"/>
          </a:p>
        </p:txBody>
      </p:sp>
      <p:sp>
        <p:nvSpPr>
          <p:cNvPr id="4" name="Text Placeholder 3"/>
          <p:cNvSpPr>
            <a:spLocks noGrp="1"/>
          </p:cNvSpPr>
          <p:nvPr>
            <p:ph type="body" sz="quarter" idx="15"/>
          </p:nvPr>
        </p:nvSpPr>
        <p:spPr/>
        <p:txBody>
          <a:bodyPr/>
          <a:lstStyle/>
          <a:p>
            <a:r>
              <a:rPr lang="en-US" dirty="0"/>
              <a:t>$4,000,000,000 available for the Emergency Solutions Grants Program </a:t>
            </a:r>
          </a:p>
          <a:p>
            <a:r>
              <a:rPr lang="en-US" dirty="0"/>
              <a:t>Funds used to </a:t>
            </a:r>
            <a:r>
              <a:rPr lang="en-US" dirty="0">
                <a:solidFill>
                  <a:srgbClr val="0070C0"/>
                </a:solidFill>
              </a:rPr>
              <a:t>prevent</a:t>
            </a:r>
            <a:r>
              <a:rPr lang="en-US" dirty="0"/>
              <a:t>, </a:t>
            </a:r>
            <a:r>
              <a:rPr lang="en-US" dirty="0">
                <a:solidFill>
                  <a:srgbClr val="0070C0"/>
                </a:solidFill>
              </a:rPr>
              <a:t>prepare for</a:t>
            </a:r>
            <a:r>
              <a:rPr lang="en-US" dirty="0"/>
              <a:t>, and </a:t>
            </a:r>
            <a:r>
              <a:rPr lang="en-US" dirty="0">
                <a:solidFill>
                  <a:srgbClr val="0070C0"/>
                </a:solidFill>
              </a:rPr>
              <a:t>respond</a:t>
            </a:r>
            <a:r>
              <a:rPr lang="en-US" dirty="0"/>
              <a:t> to coronavirus among individuals and families who are homeless or receiving homeless assistance and to support additional homeless assistance and homelessness prevention activities to mitigate the impacts created by COVID 19</a:t>
            </a:r>
          </a:p>
        </p:txBody>
      </p:sp>
      <p:pic>
        <p:nvPicPr>
          <p:cNvPr id="9" name="Picture 8">
            <a:extLst>
              <a:ext uri="{FF2B5EF4-FFF2-40B4-BE49-F238E27FC236}">
                <a16:creationId xmlns:a16="http://schemas.microsoft.com/office/drawing/2014/main" id="{2D38D068-904F-4F93-BD92-F925B8846246}"/>
              </a:ext>
              <a:ext uri="{C183D7F6-B498-43B3-948B-1728B52AA6E4}">
                <adec:decorative xmlns:adec="http://schemas.microsoft.com/office/drawing/2017/decorative" val="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868234" y="5177381"/>
            <a:ext cx="3239147" cy="1573078"/>
          </a:xfrm>
          <a:prstGeom prst="rect">
            <a:avLst/>
          </a:prstGeom>
        </p:spPr>
      </p:pic>
    </p:spTree>
    <p:extLst>
      <p:ext uri="{BB962C8B-B14F-4D97-AF65-F5344CB8AC3E}">
        <p14:creationId xmlns:p14="http://schemas.microsoft.com/office/powerpoint/2010/main" val="1434128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Cares act</a:t>
            </a:r>
          </a:p>
        </p:txBody>
      </p:sp>
      <p:sp>
        <p:nvSpPr>
          <p:cNvPr id="3" name="Slide Number Placeholder 2"/>
          <p:cNvSpPr>
            <a:spLocks noGrp="1"/>
          </p:cNvSpPr>
          <p:nvPr>
            <p:ph type="sldNum" sz="quarter" idx="12"/>
          </p:nvPr>
        </p:nvSpPr>
        <p:spPr/>
        <p:txBody>
          <a:bodyPr/>
          <a:lstStyle/>
          <a:p>
            <a:fld id="{365B981D-4030-6842-946E-1F7B39BFC8BB}" type="slidenum">
              <a:rPr lang="en-US" smtClean="0"/>
              <a:pPr/>
              <a:t>5</a:t>
            </a:fld>
            <a:endParaRPr lang="en-US" dirty="0"/>
          </a:p>
        </p:txBody>
      </p:sp>
      <p:sp>
        <p:nvSpPr>
          <p:cNvPr id="4" name="Text Placeholder 3"/>
          <p:cNvSpPr>
            <a:spLocks noGrp="1"/>
          </p:cNvSpPr>
          <p:nvPr>
            <p:ph type="body" sz="quarter" idx="15"/>
          </p:nvPr>
        </p:nvSpPr>
        <p:spPr/>
        <p:txBody>
          <a:bodyPr/>
          <a:lstStyle/>
          <a:p>
            <a:pPr marL="0" indent="0" algn="ctr">
              <a:buNone/>
            </a:pPr>
            <a:r>
              <a:rPr lang="en-US" dirty="0"/>
              <a:t>Prevent… coronavirus</a:t>
            </a:r>
          </a:p>
          <a:p>
            <a:r>
              <a:rPr lang="en-US" dirty="0"/>
              <a:t>An activity designed to prevent the initial or further spread of the virus to people experiencing homelessness, people at risk of homelessness, recipient or subrecipient staff, or other shelter or housing residents.</a:t>
            </a:r>
          </a:p>
          <a:p>
            <a:pPr lvl="1"/>
            <a:r>
              <a:rPr lang="en-US" sz="2000" dirty="0"/>
              <a:t>Providing PPE to staff and participants</a:t>
            </a:r>
          </a:p>
          <a:p>
            <a:pPr lvl="1"/>
            <a:r>
              <a:rPr lang="en-US" sz="2000" dirty="0"/>
              <a:t>Paying for non-congregate shelter (hotel/motel)</a:t>
            </a:r>
          </a:p>
          <a:p>
            <a:pPr lvl="1"/>
            <a:r>
              <a:rPr lang="en-US" sz="2000" dirty="0"/>
              <a:t>Paying for handwashing stations and Portable toilets</a:t>
            </a:r>
          </a:p>
          <a:p>
            <a:pPr lvl="1"/>
            <a:r>
              <a:rPr lang="en-US" sz="2000" dirty="0"/>
              <a:t>Providing Rapid Rehousing and Homelessness Prevention to those at-risk of homelessness </a:t>
            </a:r>
          </a:p>
          <a:p>
            <a:endParaRPr lang="en-US" dirty="0"/>
          </a:p>
          <a:p>
            <a:endParaRPr lang="en-US" dirty="0"/>
          </a:p>
          <a:p>
            <a:endParaRPr lang="en-US" dirty="0"/>
          </a:p>
        </p:txBody>
      </p:sp>
    </p:spTree>
    <p:extLst>
      <p:ext uri="{BB962C8B-B14F-4D97-AF65-F5344CB8AC3E}">
        <p14:creationId xmlns:p14="http://schemas.microsoft.com/office/powerpoint/2010/main" val="663609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Cares act</a:t>
            </a:r>
          </a:p>
        </p:txBody>
      </p:sp>
      <p:sp>
        <p:nvSpPr>
          <p:cNvPr id="3" name="Slide Number Placeholder 2"/>
          <p:cNvSpPr>
            <a:spLocks noGrp="1"/>
          </p:cNvSpPr>
          <p:nvPr>
            <p:ph type="sldNum" sz="quarter" idx="12"/>
          </p:nvPr>
        </p:nvSpPr>
        <p:spPr/>
        <p:txBody>
          <a:bodyPr/>
          <a:lstStyle/>
          <a:p>
            <a:fld id="{365B981D-4030-6842-946E-1F7B39BFC8BB}" type="slidenum">
              <a:rPr lang="en-US" smtClean="0"/>
              <a:pPr/>
              <a:t>6</a:t>
            </a:fld>
            <a:endParaRPr lang="en-US" dirty="0"/>
          </a:p>
        </p:txBody>
      </p:sp>
      <p:sp>
        <p:nvSpPr>
          <p:cNvPr id="4" name="Text Placeholder 3"/>
          <p:cNvSpPr>
            <a:spLocks noGrp="1"/>
          </p:cNvSpPr>
          <p:nvPr>
            <p:ph type="body" sz="quarter" idx="15"/>
          </p:nvPr>
        </p:nvSpPr>
        <p:spPr>
          <a:xfrm>
            <a:off x="347663" y="1534161"/>
            <a:ext cx="8483600" cy="4711656"/>
          </a:xfrm>
        </p:spPr>
        <p:txBody>
          <a:bodyPr/>
          <a:lstStyle/>
          <a:p>
            <a:pPr marL="0" indent="0" algn="ctr">
              <a:buNone/>
            </a:pPr>
            <a:r>
              <a:rPr lang="en-US" dirty="0"/>
              <a:t>Prepare for… coronavirus</a:t>
            </a:r>
          </a:p>
          <a:p>
            <a:r>
              <a:rPr lang="en-US" dirty="0"/>
              <a:t>An activity carried out by a recipient or subrecipient prior to or during a coronavirus outbreak in their jurisdiction to plan to keep people healthy and reduce the risk of exposure to coronavirus and avoid or slow the spread of disease.</a:t>
            </a:r>
          </a:p>
          <a:p>
            <a:pPr lvl="1"/>
            <a:r>
              <a:rPr lang="en-US" sz="1400" dirty="0"/>
              <a:t>Updating Written Standards to prioritize those at-risk of contracting coronavirus</a:t>
            </a:r>
          </a:p>
          <a:p>
            <a:pPr lvl="1"/>
            <a:r>
              <a:rPr lang="en-US" sz="1400" dirty="0"/>
              <a:t>Adapting coordinated entry policies and procedures to account for social distancing measures or increased demand</a:t>
            </a:r>
          </a:p>
          <a:p>
            <a:pPr lvl="1"/>
            <a:r>
              <a:rPr lang="en-US" sz="1400" dirty="0"/>
              <a:t>Developing a landlord recruitment strategy</a:t>
            </a:r>
          </a:p>
          <a:p>
            <a:pPr lvl="1"/>
            <a:r>
              <a:rPr lang="en-US" sz="1400" dirty="0"/>
              <a:t>Training providers on infectious disease prevention and mitigation</a:t>
            </a:r>
          </a:p>
          <a:p>
            <a:pPr lvl="1"/>
            <a:r>
              <a:rPr lang="en-US" sz="1400" dirty="0"/>
              <a:t>Implementing a non-congregate shelter strategy</a:t>
            </a:r>
          </a:p>
          <a:p>
            <a:pPr lvl="1"/>
            <a:endParaRPr lang="en-US" sz="2000" dirty="0"/>
          </a:p>
          <a:p>
            <a:pPr lvl="1"/>
            <a:endParaRPr lang="en-US" sz="2000" dirty="0"/>
          </a:p>
          <a:p>
            <a:pPr lvl="1"/>
            <a:endParaRPr lang="en-US" sz="2000" dirty="0"/>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4251341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Cares act</a:t>
            </a:r>
          </a:p>
        </p:txBody>
      </p:sp>
      <p:sp>
        <p:nvSpPr>
          <p:cNvPr id="3" name="Slide Number Placeholder 2"/>
          <p:cNvSpPr>
            <a:spLocks noGrp="1"/>
          </p:cNvSpPr>
          <p:nvPr>
            <p:ph type="sldNum" sz="quarter" idx="12"/>
          </p:nvPr>
        </p:nvSpPr>
        <p:spPr/>
        <p:txBody>
          <a:bodyPr/>
          <a:lstStyle/>
          <a:p>
            <a:fld id="{365B981D-4030-6842-946E-1F7B39BFC8BB}" type="slidenum">
              <a:rPr lang="en-US" smtClean="0"/>
              <a:pPr/>
              <a:t>7</a:t>
            </a:fld>
            <a:endParaRPr lang="en-US" dirty="0"/>
          </a:p>
        </p:txBody>
      </p:sp>
      <p:sp>
        <p:nvSpPr>
          <p:cNvPr id="4" name="Text Placeholder 3"/>
          <p:cNvSpPr>
            <a:spLocks noGrp="1"/>
          </p:cNvSpPr>
          <p:nvPr>
            <p:ph type="body" sz="quarter" idx="15"/>
          </p:nvPr>
        </p:nvSpPr>
        <p:spPr>
          <a:xfrm>
            <a:off x="347663" y="1534161"/>
            <a:ext cx="8483600" cy="4711656"/>
          </a:xfrm>
        </p:spPr>
        <p:txBody>
          <a:bodyPr/>
          <a:lstStyle/>
          <a:p>
            <a:pPr marL="0" indent="0" algn="ctr">
              <a:buNone/>
            </a:pPr>
            <a:r>
              <a:rPr lang="en-US" dirty="0"/>
              <a:t>Respond to coronavirus</a:t>
            </a:r>
          </a:p>
          <a:p>
            <a:r>
              <a:rPr lang="en-US" sz="2400" dirty="0"/>
              <a:t>An activity carried out once coronavirus has spread to people experiencing homelessness, provider staff, or once individuals and families lose or are at risk of losing their housing as a result of the economic downturn caused by coronavirus</a:t>
            </a:r>
          </a:p>
          <a:p>
            <a:pPr marL="0" indent="0">
              <a:buNone/>
            </a:pPr>
            <a:endParaRPr lang="en-US" sz="2400" dirty="0"/>
          </a:p>
          <a:p>
            <a:pPr lvl="1"/>
            <a:r>
              <a:rPr lang="en-US" sz="1600" dirty="0"/>
              <a:t>Transporting participants to medical appointments</a:t>
            </a:r>
          </a:p>
          <a:p>
            <a:pPr lvl="1"/>
            <a:r>
              <a:rPr lang="en-US" sz="1600" dirty="0"/>
              <a:t>Paying for shelter to isolate individuals who have contracted coronavirus from other participants</a:t>
            </a:r>
          </a:p>
          <a:p>
            <a:pPr lvl="1"/>
            <a:r>
              <a:rPr lang="en-US" sz="1600" dirty="0"/>
              <a:t>Providing rental assistance to those at-risk of losing housing, have already become homeless, or continue to experience homelessness due to the economic downturn caused by coronavirus</a:t>
            </a:r>
          </a:p>
          <a:p>
            <a:pPr lvl="1"/>
            <a:r>
              <a:rPr lang="en-US" sz="1600" dirty="0"/>
              <a:t>Providing hazard pay to staff</a:t>
            </a:r>
          </a:p>
          <a:p>
            <a:pPr lvl="1"/>
            <a:endParaRPr lang="en-US" sz="1400" dirty="0"/>
          </a:p>
          <a:p>
            <a:pPr marL="457200" lvl="1" indent="0">
              <a:buNone/>
            </a:pPr>
            <a:endParaRPr lang="en-US" sz="2000" dirty="0"/>
          </a:p>
          <a:p>
            <a:pPr lvl="1"/>
            <a:endParaRPr lang="en-US" sz="2000" dirty="0"/>
          </a:p>
          <a:p>
            <a:pPr lvl="1"/>
            <a:endParaRPr lang="en-US" sz="2000" dirty="0"/>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2527131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DCED ESG CV</a:t>
            </a:r>
          </a:p>
        </p:txBody>
      </p:sp>
      <p:sp>
        <p:nvSpPr>
          <p:cNvPr id="3" name="Slide Number Placeholder 2"/>
          <p:cNvSpPr>
            <a:spLocks noGrp="1"/>
          </p:cNvSpPr>
          <p:nvPr>
            <p:ph type="sldNum" sz="quarter" idx="12"/>
          </p:nvPr>
        </p:nvSpPr>
        <p:spPr/>
        <p:txBody>
          <a:bodyPr/>
          <a:lstStyle/>
          <a:p>
            <a:fld id="{365B981D-4030-6842-946E-1F7B39BFC8BB}" type="slidenum">
              <a:rPr lang="en-US" smtClean="0"/>
              <a:pPr/>
              <a:t>8</a:t>
            </a:fld>
            <a:endParaRPr lang="en-US" dirty="0"/>
          </a:p>
        </p:txBody>
      </p:sp>
      <p:sp>
        <p:nvSpPr>
          <p:cNvPr id="4" name="Text Placeholder 3"/>
          <p:cNvSpPr>
            <a:spLocks noGrp="1"/>
          </p:cNvSpPr>
          <p:nvPr>
            <p:ph type="body" sz="quarter" idx="15"/>
          </p:nvPr>
        </p:nvSpPr>
        <p:spPr/>
        <p:txBody>
          <a:bodyPr/>
          <a:lstStyle/>
          <a:p>
            <a:r>
              <a:rPr lang="en-US" dirty="0"/>
              <a:t>DCED received a total of $39,851,562 in ESG CARES Act (ESG CV) funds</a:t>
            </a:r>
          </a:p>
          <a:p>
            <a:r>
              <a:rPr lang="en-US" dirty="0"/>
              <a:t>The first $19 million was allocated in July 2020 (ESG CV 1)</a:t>
            </a:r>
          </a:p>
          <a:p>
            <a:r>
              <a:rPr lang="en-US" dirty="0"/>
              <a:t>The second tranche will be allocated in the coming months (ESG CV 2)</a:t>
            </a:r>
          </a:p>
          <a:p>
            <a:pPr marL="0" indent="0">
              <a:buNone/>
            </a:pPr>
            <a:r>
              <a:rPr lang="en-US" dirty="0"/>
              <a:t> </a:t>
            </a:r>
          </a:p>
        </p:txBody>
      </p:sp>
      <p:pic>
        <p:nvPicPr>
          <p:cNvPr id="6" name="Picture 5" descr="A picture containing text&#10;&#10;Description automatically generated">
            <a:extLst>
              <a:ext uri="{FF2B5EF4-FFF2-40B4-BE49-F238E27FC236}">
                <a16:creationId xmlns:a16="http://schemas.microsoft.com/office/drawing/2014/main" id="{78B35F00-E4CF-49E6-A67A-A61324753B8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4293030"/>
            <a:ext cx="9144000" cy="2564969"/>
          </a:xfrm>
          <a:prstGeom prst="rect">
            <a:avLst/>
          </a:prstGeom>
        </p:spPr>
      </p:pic>
    </p:spTree>
    <p:extLst>
      <p:ext uri="{BB962C8B-B14F-4D97-AF65-F5344CB8AC3E}">
        <p14:creationId xmlns:p14="http://schemas.microsoft.com/office/powerpoint/2010/main" val="1311817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HUD ESG CV Notice</a:t>
            </a:r>
          </a:p>
        </p:txBody>
      </p:sp>
      <p:sp>
        <p:nvSpPr>
          <p:cNvPr id="3" name="Slide Number Placeholder 2"/>
          <p:cNvSpPr>
            <a:spLocks noGrp="1"/>
          </p:cNvSpPr>
          <p:nvPr>
            <p:ph type="sldNum" sz="quarter" idx="12"/>
          </p:nvPr>
        </p:nvSpPr>
        <p:spPr/>
        <p:txBody>
          <a:bodyPr/>
          <a:lstStyle/>
          <a:p>
            <a:fld id="{365B981D-4030-6842-946E-1F7B39BFC8BB}" type="slidenum">
              <a:rPr lang="en-US" smtClean="0"/>
              <a:pPr/>
              <a:t>9</a:t>
            </a:fld>
            <a:endParaRPr lang="en-US" dirty="0"/>
          </a:p>
        </p:txBody>
      </p:sp>
      <p:sp>
        <p:nvSpPr>
          <p:cNvPr id="4" name="Text Placeholder 3"/>
          <p:cNvSpPr>
            <a:spLocks noGrp="1"/>
          </p:cNvSpPr>
          <p:nvPr>
            <p:ph type="body" sz="quarter" idx="15"/>
          </p:nvPr>
        </p:nvSpPr>
        <p:spPr/>
        <p:txBody>
          <a:bodyPr/>
          <a:lstStyle/>
          <a:p>
            <a:r>
              <a:rPr lang="en-US" dirty="0"/>
              <a:t>HUD has instituted expenditure deadlines for ESG CV funds</a:t>
            </a:r>
          </a:p>
          <a:p>
            <a:pPr lvl="2" algn="ctr"/>
            <a:r>
              <a:rPr lang="en-US" dirty="0"/>
              <a:t>20% expended by September 30, 2021($7,970,312)</a:t>
            </a:r>
          </a:p>
          <a:p>
            <a:pPr lvl="2" algn="ctr"/>
            <a:r>
              <a:rPr lang="en-US" dirty="0"/>
              <a:t>80% expended by March 31, 2022 ($31,881,249)</a:t>
            </a:r>
          </a:p>
          <a:p>
            <a:pPr marL="914400" lvl="2" indent="0" algn="ctr">
              <a:buNone/>
            </a:pPr>
            <a:r>
              <a:rPr lang="en-US" sz="1600" dirty="0"/>
              <a:t>(Note: ESG CV 1 contract dates are July 8, 2020-January 8, 2022)</a:t>
            </a:r>
          </a:p>
          <a:p>
            <a:pPr marL="914400" lvl="2" indent="0" algn="ctr">
              <a:buNone/>
            </a:pPr>
            <a:endParaRPr lang="en-US" sz="1600" dirty="0"/>
          </a:p>
          <a:p>
            <a:pPr marL="914400" lvl="2" indent="0" algn="ctr">
              <a:buNone/>
            </a:pPr>
            <a:endParaRPr lang="en-US" sz="1600" dirty="0"/>
          </a:p>
          <a:p>
            <a:pPr marL="914400" lvl="2" indent="0" algn="ctr">
              <a:buNone/>
            </a:pPr>
            <a:endParaRPr lang="en-US" sz="1600" dirty="0"/>
          </a:p>
        </p:txBody>
      </p:sp>
      <p:pic>
        <p:nvPicPr>
          <p:cNvPr id="6" name="Picture 5" descr="A close up of a device&#10;&#10;Description automatically generated">
            <a:extLst>
              <a:ext uri="{FF2B5EF4-FFF2-40B4-BE49-F238E27FC236}">
                <a16:creationId xmlns:a16="http://schemas.microsoft.com/office/drawing/2014/main" id="{77EFC8B1-C389-41E1-A0B9-FE5E58136FE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370667" y="3913322"/>
            <a:ext cx="4724400" cy="2890434"/>
          </a:xfrm>
          <a:prstGeom prst="rect">
            <a:avLst/>
          </a:prstGeom>
        </p:spPr>
      </p:pic>
    </p:spTree>
    <p:extLst>
      <p:ext uri="{BB962C8B-B14F-4D97-AF65-F5344CB8AC3E}">
        <p14:creationId xmlns:p14="http://schemas.microsoft.com/office/powerpoint/2010/main" val="32624762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1295</TotalTime>
  <Words>1900</Words>
  <Application>Microsoft Office PowerPoint</Application>
  <PresentationFormat>On-screen Show (4:3)</PresentationFormat>
  <Paragraphs>246</Paragraphs>
  <Slides>33</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Euphemia</vt:lpstr>
      <vt:lpstr>Office Theme</vt:lpstr>
      <vt:lpstr>CARES Act Emergency solutions Grant  (ESG CV) Overview</vt:lpstr>
      <vt:lpstr>HOUSEKEEPING</vt:lpstr>
      <vt:lpstr>HOUSEKEEPING</vt:lpstr>
      <vt:lpstr>Cares act</vt:lpstr>
      <vt:lpstr>Cares act</vt:lpstr>
      <vt:lpstr>Cares act</vt:lpstr>
      <vt:lpstr>Cares act</vt:lpstr>
      <vt:lpstr>DCED ESG CV</vt:lpstr>
      <vt:lpstr>HUD ESG CV Notice</vt:lpstr>
      <vt:lpstr>Hud esg cv Notice</vt:lpstr>
      <vt:lpstr>HUD ESG CV Notice</vt:lpstr>
      <vt:lpstr>HUD ESG CV Notice </vt:lpstr>
      <vt:lpstr>HUD ESG CV NOTICE</vt:lpstr>
      <vt:lpstr>HUD ESG CV NOTICE</vt:lpstr>
      <vt:lpstr>HUD ESG CV NOTICE</vt:lpstr>
      <vt:lpstr>HUD ESG CV NOTICE</vt:lpstr>
      <vt:lpstr>HUD ESG CV NOTICE</vt:lpstr>
      <vt:lpstr>HUD ESG CV NOTICE</vt:lpstr>
      <vt:lpstr>HUD ESG CV NOTICE</vt:lpstr>
      <vt:lpstr>ESG CV 2</vt:lpstr>
      <vt:lpstr>ESG CV 2</vt:lpstr>
      <vt:lpstr>ESG CV 2</vt:lpstr>
      <vt:lpstr>ESG CV 2</vt:lpstr>
      <vt:lpstr>ESG CV 2</vt:lpstr>
      <vt:lpstr>ESG CV 2</vt:lpstr>
      <vt:lpstr>ESG CV 2</vt:lpstr>
      <vt:lpstr>ESG CV 2</vt:lpstr>
      <vt:lpstr>ESG CV 2</vt:lpstr>
      <vt:lpstr>ESG CV 2</vt:lpstr>
      <vt:lpstr>ESG CV 2</vt:lpstr>
      <vt:lpstr>ESG CV </vt:lpstr>
      <vt:lpstr>ESG CV Survey</vt:lpstr>
      <vt:lpstr>Homeless Program Team Angela Susten, Homeless Program Manager asusten@pa.gov Stacy Hawthorne, Grant Manager shawthorne@pa.gov Brendan Auman, Grant Manager breauman@pa.gov Tony Diaz, HMIS Administrator antdiaz@pa.gov Ritu Parmer, HMIS Consultant c-riparmar@pa.gov Mahendra Vaidya, HMIS Consultant c-mvaidya@pa.gov    </vt:lpstr>
    </vt:vector>
  </TitlesOfParts>
  <Company>An IPG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DCED Graphics</dc:creator>
  <cp:lastModifiedBy>Auman, Brendan</cp:lastModifiedBy>
  <cp:revision>114</cp:revision>
  <cp:lastPrinted>2014-03-05T19:02:04Z</cp:lastPrinted>
  <dcterms:created xsi:type="dcterms:W3CDTF">2014-03-05T14:56:13Z</dcterms:created>
  <dcterms:modified xsi:type="dcterms:W3CDTF">2020-09-29T15:03:28Z</dcterms:modified>
</cp:coreProperties>
</file>