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2"/>
  </p:notesMasterIdLst>
  <p:handoutMasterIdLst>
    <p:handoutMasterId r:id="rId43"/>
  </p:handoutMasterIdLst>
  <p:sldIdLst>
    <p:sldId id="317" r:id="rId2"/>
    <p:sldId id="258" r:id="rId3"/>
    <p:sldId id="324" r:id="rId4"/>
    <p:sldId id="411" r:id="rId5"/>
    <p:sldId id="264" r:id="rId6"/>
    <p:sldId id="339" r:id="rId7"/>
    <p:sldId id="428" r:id="rId8"/>
    <p:sldId id="276" r:id="rId9"/>
    <p:sldId id="337" r:id="rId10"/>
    <p:sldId id="328" r:id="rId11"/>
    <p:sldId id="414" r:id="rId12"/>
    <p:sldId id="422" r:id="rId13"/>
    <p:sldId id="415" r:id="rId14"/>
    <p:sldId id="330" r:id="rId15"/>
    <p:sldId id="416" r:id="rId16"/>
    <p:sldId id="417" r:id="rId17"/>
    <p:sldId id="366" r:id="rId18"/>
    <p:sldId id="423" r:id="rId19"/>
    <p:sldId id="418" r:id="rId20"/>
    <p:sldId id="419" r:id="rId21"/>
    <p:sldId id="344" r:id="rId22"/>
    <p:sldId id="325" r:id="rId23"/>
    <p:sldId id="331" r:id="rId24"/>
    <p:sldId id="357" r:id="rId25"/>
    <p:sldId id="368" r:id="rId26"/>
    <p:sldId id="369" r:id="rId27"/>
    <p:sldId id="367" r:id="rId28"/>
    <p:sldId id="286" r:id="rId29"/>
    <p:sldId id="424" r:id="rId30"/>
    <p:sldId id="343" r:id="rId31"/>
    <p:sldId id="412" r:id="rId32"/>
    <p:sldId id="289" r:id="rId33"/>
    <p:sldId id="335" r:id="rId34"/>
    <p:sldId id="420" r:id="rId35"/>
    <p:sldId id="425" r:id="rId36"/>
    <p:sldId id="426" r:id="rId37"/>
    <p:sldId id="364" r:id="rId38"/>
    <p:sldId id="272" r:id="rId39"/>
    <p:sldId id="427" r:id="rId40"/>
    <p:sldId id="336" r:id="rId41"/>
  </p:sldIdLst>
  <p:sldSz cx="9144000" cy="6858000" type="letter"/>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Rubenstein" initials="CR" lastIdx="1" clrIdx="0">
    <p:extLst>
      <p:ext uri="{19B8F6BF-5375-455C-9EA6-DF929625EA0E}">
        <p15:presenceInfo xmlns:p15="http://schemas.microsoft.com/office/powerpoint/2012/main" userId="S-1-5-21-568903263-1721950183-1119918742-1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99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165F1-C975-4D17-B3A8-C4F12AF04D7F}" v="2" dt="2020-12-17T13:08:56.9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47" autoAdjust="0"/>
    <p:restoredTop sz="71482" autoAdjust="0"/>
  </p:normalViewPr>
  <p:slideViewPr>
    <p:cSldViewPr>
      <p:cViewPr varScale="1">
        <p:scale>
          <a:sx n="81" d="100"/>
          <a:sy n="81" d="100"/>
        </p:scale>
        <p:origin x="2082" y="90"/>
      </p:cViewPr>
      <p:guideLst>
        <p:guide orient="horz" pos="2160"/>
        <p:guide pos="2880"/>
      </p:guideLst>
    </p:cSldViewPr>
  </p:slideViewPr>
  <p:outlineViewPr>
    <p:cViewPr>
      <p:scale>
        <a:sx n="33" d="100"/>
        <a:sy n="33" d="100"/>
      </p:scale>
      <p:origin x="0" y="-370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348" y="21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S" userId="7a24d8dac3140fdf" providerId="LiveId" clId="{AE7165F1-C975-4D17-B3A8-C4F12AF04D7F}"/>
    <pc:docChg chg="modSld">
      <pc:chgData name="Jessica S" userId="7a24d8dac3140fdf" providerId="LiveId" clId="{AE7165F1-C975-4D17-B3A8-C4F12AF04D7F}" dt="2020-12-17T13:08:56.900" v="1"/>
      <pc:docMkLst>
        <pc:docMk/>
      </pc:docMkLst>
      <pc:sldChg chg="delSp modTransition modAnim">
        <pc:chgData name="Jessica S" userId="7a24d8dac3140fdf" providerId="LiveId" clId="{AE7165F1-C975-4D17-B3A8-C4F12AF04D7F}" dt="2020-12-17T13:08:56.900" v="1"/>
        <pc:sldMkLst>
          <pc:docMk/>
          <pc:sldMk cId="0" sldId="258"/>
        </pc:sldMkLst>
        <pc:picChg chg="del">
          <ac:chgData name="Jessica S" userId="7a24d8dac3140fdf" providerId="LiveId" clId="{AE7165F1-C975-4D17-B3A8-C4F12AF04D7F}" dt="2020-12-17T13:08:53.303" v="0"/>
          <ac:picMkLst>
            <pc:docMk/>
            <pc:sldMk cId="0" sldId="258"/>
            <ac:picMk id="2" creationId="{640A2E9B-E139-4B5C-B21E-717123503256}"/>
          </ac:picMkLst>
        </pc:picChg>
      </pc:sldChg>
      <pc:sldChg chg="delSp modTransition modAnim">
        <pc:chgData name="Jessica S" userId="7a24d8dac3140fdf" providerId="LiveId" clId="{AE7165F1-C975-4D17-B3A8-C4F12AF04D7F}" dt="2020-12-17T13:08:56.900" v="1"/>
        <pc:sldMkLst>
          <pc:docMk/>
          <pc:sldMk cId="0" sldId="264"/>
        </pc:sldMkLst>
        <pc:picChg chg="del">
          <ac:chgData name="Jessica S" userId="7a24d8dac3140fdf" providerId="LiveId" clId="{AE7165F1-C975-4D17-B3A8-C4F12AF04D7F}" dt="2020-12-17T13:08:53.303" v="0"/>
          <ac:picMkLst>
            <pc:docMk/>
            <pc:sldMk cId="0" sldId="264"/>
            <ac:picMk id="2" creationId="{2BCFFF81-2BA7-4F26-B6C6-F15C92E87664}"/>
          </ac:picMkLst>
        </pc:picChg>
      </pc:sldChg>
      <pc:sldChg chg="delSp modTransition modAnim">
        <pc:chgData name="Jessica S" userId="7a24d8dac3140fdf" providerId="LiveId" clId="{AE7165F1-C975-4D17-B3A8-C4F12AF04D7F}" dt="2020-12-17T13:08:56.900" v="1"/>
        <pc:sldMkLst>
          <pc:docMk/>
          <pc:sldMk cId="4155320501" sldId="272"/>
        </pc:sldMkLst>
        <pc:picChg chg="del">
          <ac:chgData name="Jessica S" userId="7a24d8dac3140fdf" providerId="LiveId" clId="{AE7165F1-C975-4D17-B3A8-C4F12AF04D7F}" dt="2020-12-17T13:08:53.303" v="0"/>
          <ac:picMkLst>
            <pc:docMk/>
            <pc:sldMk cId="4155320501" sldId="272"/>
            <ac:picMk id="5" creationId="{2B29A6A6-99D2-49C1-9742-6F17B9DFD0A2}"/>
          </ac:picMkLst>
        </pc:picChg>
      </pc:sldChg>
      <pc:sldChg chg="delSp modTransition modAnim">
        <pc:chgData name="Jessica S" userId="7a24d8dac3140fdf" providerId="LiveId" clId="{AE7165F1-C975-4D17-B3A8-C4F12AF04D7F}" dt="2020-12-17T13:08:56.900" v="1"/>
        <pc:sldMkLst>
          <pc:docMk/>
          <pc:sldMk cId="0" sldId="276"/>
        </pc:sldMkLst>
        <pc:picChg chg="del">
          <ac:chgData name="Jessica S" userId="7a24d8dac3140fdf" providerId="LiveId" clId="{AE7165F1-C975-4D17-B3A8-C4F12AF04D7F}" dt="2020-12-17T13:08:53.303" v="0"/>
          <ac:picMkLst>
            <pc:docMk/>
            <pc:sldMk cId="0" sldId="276"/>
            <ac:picMk id="2" creationId="{ECFF0E26-DE71-45F8-99B6-F4518B73130D}"/>
          </ac:picMkLst>
        </pc:picChg>
      </pc:sldChg>
      <pc:sldChg chg="delSp modTransition modAnim">
        <pc:chgData name="Jessica S" userId="7a24d8dac3140fdf" providerId="LiveId" clId="{AE7165F1-C975-4D17-B3A8-C4F12AF04D7F}" dt="2020-12-17T13:08:56.900" v="1"/>
        <pc:sldMkLst>
          <pc:docMk/>
          <pc:sldMk cId="2058025103" sldId="286"/>
        </pc:sldMkLst>
        <pc:picChg chg="del">
          <ac:chgData name="Jessica S" userId="7a24d8dac3140fdf" providerId="LiveId" clId="{AE7165F1-C975-4D17-B3A8-C4F12AF04D7F}" dt="2020-12-17T13:08:53.303" v="0"/>
          <ac:picMkLst>
            <pc:docMk/>
            <pc:sldMk cId="2058025103" sldId="286"/>
            <ac:picMk id="5" creationId="{969DC9ED-3861-417E-994B-EDC950252321}"/>
          </ac:picMkLst>
        </pc:picChg>
      </pc:sldChg>
      <pc:sldChg chg="delSp modTransition modAnim">
        <pc:chgData name="Jessica S" userId="7a24d8dac3140fdf" providerId="LiveId" clId="{AE7165F1-C975-4D17-B3A8-C4F12AF04D7F}" dt="2020-12-17T13:08:56.900" v="1"/>
        <pc:sldMkLst>
          <pc:docMk/>
          <pc:sldMk cId="2206059420" sldId="289"/>
        </pc:sldMkLst>
        <pc:picChg chg="del">
          <ac:chgData name="Jessica S" userId="7a24d8dac3140fdf" providerId="LiveId" clId="{AE7165F1-C975-4D17-B3A8-C4F12AF04D7F}" dt="2020-12-17T13:08:53.303" v="0"/>
          <ac:picMkLst>
            <pc:docMk/>
            <pc:sldMk cId="2206059420" sldId="289"/>
            <ac:picMk id="4" creationId="{3004664E-F169-4F5C-8003-69B5D2A96BC2}"/>
          </ac:picMkLst>
        </pc:picChg>
      </pc:sldChg>
      <pc:sldChg chg="delSp modTransition modAnim">
        <pc:chgData name="Jessica S" userId="7a24d8dac3140fdf" providerId="LiveId" clId="{AE7165F1-C975-4D17-B3A8-C4F12AF04D7F}" dt="2020-12-17T13:08:56.900" v="1"/>
        <pc:sldMkLst>
          <pc:docMk/>
          <pc:sldMk cId="0" sldId="317"/>
        </pc:sldMkLst>
        <pc:picChg chg="del">
          <ac:chgData name="Jessica S" userId="7a24d8dac3140fdf" providerId="LiveId" clId="{AE7165F1-C975-4D17-B3A8-C4F12AF04D7F}" dt="2020-12-17T13:08:53.303" v="0"/>
          <ac:picMkLst>
            <pc:docMk/>
            <pc:sldMk cId="0" sldId="317"/>
            <ac:picMk id="5" creationId="{435FC973-22F5-4FDC-B9E5-3BC8E1085687}"/>
          </ac:picMkLst>
        </pc:picChg>
      </pc:sldChg>
      <pc:sldChg chg="delSp modTransition modAnim">
        <pc:chgData name="Jessica S" userId="7a24d8dac3140fdf" providerId="LiveId" clId="{AE7165F1-C975-4D17-B3A8-C4F12AF04D7F}" dt="2020-12-17T13:08:56.900" v="1"/>
        <pc:sldMkLst>
          <pc:docMk/>
          <pc:sldMk cId="0" sldId="324"/>
        </pc:sldMkLst>
        <pc:picChg chg="del">
          <ac:chgData name="Jessica S" userId="7a24d8dac3140fdf" providerId="LiveId" clId="{AE7165F1-C975-4D17-B3A8-C4F12AF04D7F}" dt="2020-12-17T13:08:53.303" v="0"/>
          <ac:picMkLst>
            <pc:docMk/>
            <pc:sldMk cId="0" sldId="324"/>
            <ac:picMk id="2" creationId="{D2F5B6B1-D7A6-4632-9C5C-ECDF28202823}"/>
          </ac:picMkLst>
        </pc:picChg>
      </pc:sldChg>
      <pc:sldChg chg="delSp modTransition modAnim">
        <pc:chgData name="Jessica S" userId="7a24d8dac3140fdf" providerId="LiveId" clId="{AE7165F1-C975-4D17-B3A8-C4F12AF04D7F}" dt="2020-12-17T13:08:56.900" v="1"/>
        <pc:sldMkLst>
          <pc:docMk/>
          <pc:sldMk cId="0" sldId="325"/>
        </pc:sldMkLst>
        <pc:picChg chg="del">
          <ac:chgData name="Jessica S" userId="7a24d8dac3140fdf" providerId="LiveId" clId="{AE7165F1-C975-4D17-B3A8-C4F12AF04D7F}" dt="2020-12-17T13:08:53.303" v="0"/>
          <ac:picMkLst>
            <pc:docMk/>
            <pc:sldMk cId="0" sldId="325"/>
            <ac:picMk id="2" creationId="{60A1BEFB-E8D6-4AA0-B469-ACA677639E1E}"/>
          </ac:picMkLst>
        </pc:picChg>
      </pc:sldChg>
      <pc:sldChg chg="delSp modTransition modAnim">
        <pc:chgData name="Jessica S" userId="7a24d8dac3140fdf" providerId="LiveId" clId="{AE7165F1-C975-4D17-B3A8-C4F12AF04D7F}" dt="2020-12-17T13:08:56.900" v="1"/>
        <pc:sldMkLst>
          <pc:docMk/>
          <pc:sldMk cId="0" sldId="328"/>
        </pc:sldMkLst>
        <pc:picChg chg="del">
          <ac:chgData name="Jessica S" userId="7a24d8dac3140fdf" providerId="LiveId" clId="{AE7165F1-C975-4D17-B3A8-C4F12AF04D7F}" dt="2020-12-17T13:08:53.303" v="0"/>
          <ac:picMkLst>
            <pc:docMk/>
            <pc:sldMk cId="0" sldId="328"/>
            <ac:picMk id="2" creationId="{5D90C900-37E1-48C2-8F4E-029CD92002D5}"/>
          </ac:picMkLst>
        </pc:picChg>
      </pc:sldChg>
      <pc:sldChg chg="delSp modTransition modAnim">
        <pc:chgData name="Jessica S" userId="7a24d8dac3140fdf" providerId="LiveId" clId="{AE7165F1-C975-4D17-B3A8-C4F12AF04D7F}" dt="2020-12-17T13:08:56.900" v="1"/>
        <pc:sldMkLst>
          <pc:docMk/>
          <pc:sldMk cId="0" sldId="330"/>
        </pc:sldMkLst>
        <pc:picChg chg="del">
          <ac:chgData name="Jessica S" userId="7a24d8dac3140fdf" providerId="LiveId" clId="{AE7165F1-C975-4D17-B3A8-C4F12AF04D7F}" dt="2020-12-17T13:08:53.303" v="0"/>
          <ac:picMkLst>
            <pc:docMk/>
            <pc:sldMk cId="0" sldId="330"/>
            <ac:picMk id="2" creationId="{8B2B9EC9-2DA2-4AD9-9E53-739CE0C22D9D}"/>
          </ac:picMkLst>
        </pc:picChg>
      </pc:sldChg>
      <pc:sldChg chg="delSp modTransition modAnim">
        <pc:chgData name="Jessica S" userId="7a24d8dac3140fdf" providerId="LiveId" clId="{AE7165F1-C975-4D17-B3A8-C4F12AF04D7F}" dt="2020-12-17T13:08:56.900" v="1"/>
        <pc:sldMkLst>
          <pc:docMk/>
          <pc:sldMk cId="0" sldId="331"/>
        </pc:sldMkLst>
        <pc:picChg chg="del">
          <ac:chgData name="Jessica S" userId="7a24d8dac3140fdf" providerId="LiveId" clId="{AE7165F1-C975-4D17-B3A8-C4F12AF04D7F}" dt="2020-12-17T13:08:53.303" v="0"/>
          <ac:picMkLst>
            <pc:docMk/>
            <pc:sldMk cId="0" sldId="331"/>
            <ac:picMk id="2" creationId="{561E644C-E0A5-4861-9148-227887301C60}"/>
          </ac:picMkLst>
        </pc:picChg>
      </pc:sldChg>
      <pc:sldChg chg="delSp modTransition modAnim">
        <pc:chgData name="Jessica S" userId="7a24d8dac3140fdf" providerId="LiveId" clId="{AE7165F1-C975-4D17-B3A8-C4F12AF04D7F}" dt="2020-12-17T13:08:56.900" v="1"/>
        <pc:sldMkLst>
          <pc:docMk/>
          <pc:sldMk cId="0" sldId="335"/>
        </pc:sldMkLst>
        <pc:picChg chg="del">
          <ac:chgData name="Jessica S" userId="7a24d8dac3140fdf" providerId="LiveId" clId="{AE7165F1-C975-4D17-B3A8-C4F12AF04D7F}" dt="2020-12-17T13:08:53.303" v="0"/>
          <ac:picMkLst>
            <pc:docMk/>
            <pc:sldMk cId="0" sldId="335"/>
            <ac:picMk id="2" creationId="{9FD14EA6-24B0-4C62-9111-C9AA452CB493}"/>
          </ac:picMkLst>
        </pc:picChg>
      </pc:sldChg>
      <pc:sldChg chg="delSp modTransition modAnim">
        <pc:chgData name="Jessica S" userId="7a24d8dac3140fdf" providerId="LiveId" clId="{AE7165F1-C975-4D17-B3A8-C4F12AF04D7F}" dt="2020-12-17T13:08:56.900" v="1"/>
        <pc:sldMkLst>
          <pc:docMk/>
          <pc:sldMk cId="0" sldId="336"/>
        </pc:sldMkLst>
        <pc:picChg chg="del">
          <ac:chgData name="Jessica S" userId="7a24d8dac3140fdf" providerId="LiveId" clId="{AE7165F1-C975-4D17-B3A8-C4F12AF04D7F}" dt="2020-12-17T13:08:53.303" v="0"/>
          <ac:picMkLst>
            <pc:docMk/>
            <pc:sldMk cId="0" sldId="336"/>
            <ac:picMk id="2" creationId="{59E234BC-A466-41A3-A4F6-63FDDF010373}"/>
          </ac:picMkLst>
        </pc:picChg>
      </pc:sldChg>
      <pc:sldChg chg="delSp modTransition modAnim">
        <pc:chgData name="Jessica S" userId="7a24d8dac3140fdf" providerId="LiveId" clId="{AE7165F1-C975-4D17-B3A8-C4F12AF04D7F}" dt="2020-12-17T13:08:56.900" v="1"/>
        <pc:sldMkLst>
          <pc:docMk/>
          <pc:sldMk cId="0" sldId="337"/>
        </pc:sldMkLst>
        <pc:picChg chg="del">
          <ac:chgData name="Jessica S" userId="7a24d8dac3140fdf" providerId="LiveId" clId="{AE7165F1-C975-4D17-B3A8-C4F12AF04D7F}" dt="2020-12-17T13:08:53.303" v="0"/>
          <ac:picMkLst>
            <pc:docMk/>
            <pc:sldMk cId="0" sldId="337"/>
            <ac:picMk id="2" creationId="{C922A2DC-03CE-4B23-B692-E30812BDE512}"/>
          </ac:picMkLst>
        </pc:picChg>
      </pc:sldChg>
      <pc:sldChg chg="delSp modTransition modAnim">
        <pc:chgData name="Jessica S" userId="7a24d8dac3140fdf" providerId="LiveId" clId="{AE7165F1-C975-4D17-B3A8-C4F12AF04D7F}" dt="2020-12-17T13:08:56.900" v="1"/>
        <pc:sldMkLst>
          <pc:docMk/>
          <pc:sldMk cId="0" sldId="339"/>
        </pc:sldMkLst>
        <pc:picChg chg="del">
          <ac:chgData name="Jessica S" userId="7a24d8dac3140fdf" providerId="LiveId" clId="{AE7165F1-C975-4D17-B3A8-C4F12AF04D7F}" dt="2020-12-17T13:08:53.303" v="0"/>
          <ac:picMkLst>
            <pc:docMk/>
            <pc:sldMk cId="0" sldId="339"/>
            <ac:picMk id="3" creationId="{57C07225-AE65-4F44-923C-F9E7DCADD6D5}"/>
          </ac:picMkLst>
        </pc:picChg>
      </pc:sldChg>
      <pc:sldChg chg="delSp modTransition modAnim">
        <pc:chgData name="Jessica S" userId="7a24d8dac3140fdf" providerId="LiveId" clId="{AE7165F1-C975-4D17-B3A8-C4F12AF04D7F}" dt="2020-12-17T13:08:56.900" v="1"/>
        <pc:sldMkLst>
          <pc:docMk/>
          <pc:sldMk cId="0" sldId="343"/>
        </pc:sldMkLst>
        <pc:picChg chg="del">
          <ac:chgData name="Jessica S" userId="7a24d8dac3140fdf" providerId="LiveId" clId="{AE7165F1-C975-4D17-B3A8-C4F12AF04D7F}" dt="2020-12-17T13:08:53.303" v="0"/>
          <ac:picMkLst>
            <pc:docMk/>
            <pc:sldMk cId="0" sldId="343"/>
            <ac:picMk id="2" creationId="{5B0E58EF-DF4F-4383-8433-7529FE817F91}"/>
          </ac:picMkLst>
        </pc:picChg>
      </pc:sldChg>
      <pc:sldChg chg="delSp modTransition modAnim">
        <pc:chgData name="Jessica S" userId="7a24d8dac3140fdf" providerId="LiveId" clId="{AE7165F1-C975-4D17-B3A8-C4F12AF04D7F}" dt="2020-12-17T13:08:56.900" v="1"/>
        <pc:sldMkLst>
          <pc:docMk/>
          <pc:sldMk cId="0" sldId="344"/>
        </pc:sldMkLst>
        <pc:picChg chg="del">
          <ac:chgData name="Jessica S" userId="7a24d8dac3140fdf" providerId="LiveId" clId="{AE7165F1-C975-4D17-B3A8-C4F12AF04D7F}" dt="2020-12-17T13:08:53.303" v="0"/>
          <ac:picMkLst>
            <pc:docMk/>
            <pc:sldMk cId="0" sldId="344"/>
            <ac:picMk id="2" creationId="{1B1B8257-B052-4C7E-8A6F-A321A56E5D84}"/>
          </ac:picMkLst>
        </pc:picChg>
      </pc:sldChg>
      <pc:sldChg chg="delSp modTransition modAnim">
        <pc:chgData name="Jessica S" userId="7a24d8dac3140fdf" providerId="LiveId" clId="{AE7165F1-C975-4D17-B3A8-C4F12AF04D7F}" dt="2020-12-17T13:08:56.900" v="1"/>
        <pc:sldMkLst>
          <pc:docMk/>
          <pc:sldMk cId="0" sldId="357"/>
        </pc:sldMkLst>
        <pc:picChg chg="del">
          <ac:chgData name="Jessica S" userId="7a24d8dac3140fdf" providerId="LiveId" clId="{AE7165F1-C975-4D17-B3A8-C4F12AF04D7F}" dt="2020-12-17T13:08:53.303" v="0"/>
          <ac:picMkLst>
            <pc:docMk/>
            <pc:sldMk cId="0" sldId="357"/>
            <ac:picMk id="2" creationId="{E87F6F54-B240-4C4C-A8A3-2E9CF66029A2}"/>
          </ac:picMkLst>
        </pc:picChg>
      </pc:sldChg>
      <pc:sldChg chg="delSp modTransition modAnim">
        <pc:chgData name="Jessica S" userId="7a24d8dac3140fdf" providerId="LiveId" clId="{AE7165F1-C975-4D17-B3A8-C4F12AF04D7F}" dt="2020-12-17T13:08:56.900" v="1"/>
        <pc:sldMkLst>
          <pc:docMk/>
          <pc:sldMk cId="207406404" sldId="364"/>
        </pc:sldMkLst>
        <pc:picChg chg="del">
          <ac:chgData name="Jessica S" userId="7a24d8dac3140fdf" providerId="LiveId" clId="{AE7165F1-C975-4D17-B3A8-C4F12AF04D7F}" dt="2020-12-17T13:08:53.303" v="0"/>
          <ac:picMkLst>
            <pc:docMk/>
            <pc:sldMk cId="207406404" sldId="364"/>
            <ac:picMk id="2" creationId="{1D20964B-8FCA-477A-BF97-F4641440DE37}"/>
          </ac:picMkLst>
        </pc:picChg>
      </pc:sldChg>
      <pc:sldChg chg="delSp modTransition modAnim">
        <pc:chgData name="Jessica S" userId="7a24d8dac3140fdf" providerId="LiveId" clId="{AE7165F1-C975-4D17-B3A8-C4F12AF04D7F}" dt="2020-12-17T13:08:56.900" v="1"/>
        <pc:sldMkLst>
          <pc:docMk/>
          <pc:sldMk cId="3129004108" sldId="366"/>
        </pc:sldMkLst>
        <pc:picChg chg="del">
          <ac:chgData name="Jessica S" userId="7a24d8dac3140fdf" providerId="LiveId" clId="{AE7165F1-C975-4D17-B3A8-C4F12AF04D7F}" dt="2020-12-17T13:08:53.303" v="0"/>
          <ac:picMkLst>
            <pc:docMk/>
            <pc:sldMk cId="3129004108" sldId="366"/>
            <ac:picMk id="2" creationId="{6249E8EA-585D-4339-8A38-9F8FE2BF9D43}"/>
          </ac:picMkLst>
        </pc:picChg>
      </pc:sldChg>
      <pc:sldChg chg="delSp modTransition modAnim">
        <pc:chgData name="Jessica S" userId="7a24d8dac3140fdf" providerId="LiveId" clId="{AE7165F1-C975-4D17-B3A8-C4F12AF04D7F}" dt="2020-12-17T13:08:56.900" v="1"/>
        <pc:sldMkLst>
          <pc:docMk/>
          <pc:sldMk cId="2833711604" sldId="367"/>
        </pc:sldMkLst>
        <pc:picChg chg="del">
          <ac:chgData name="Jessica S" userId="7a24d8dac3140fdf" providerId="LiveId" clId="{AE7165F1-C975-4D17-B3A8-C4F12AF04D7F}" dt="2020-12-17T13:08:53.303" v="0"/>
          <ac:picMkLst>
            <pc:docMk/>
            <pc:sldMk cId="2833711604" sldId="367"/>
            <ac:picMk id="2" creationId="{7EAC4B35-8FFB-43C5-A227-7C24C734EB3A}"/>
          </ac:picMkLst>
        </pc:picChg>
      </pc:sldChg>
      <pc:sldChg chg="delSp modTransition modAnim">
        <pc:chgData name="Jessica S" userId="7a24d8dac3140fdf" providerId="LiveId" clId="{AE7165F1-C975-4D17-B3A8-C4F12AF04D7F}" dt="2020-12-17T13:08:56.900" v="1"/>
        <pc:sldMkLst>
          <pc:docMk/>
          <pc:sldMk cId="4270520670" sldId="368"/>
        </pc:sldMkLst>
        <pc:picChg chg="del">
          <ac:chgData name="Jessica S" userId="7a24d8dac3140fdf" providerId="LiveId" clId="{AE7165F1-C975-4D17-B3A8-C4F12AF04D7F}" dt="2020-12-17T13:08:53.303" v="0"/>
          <ac:picMkLst>
            <pc:docMk/>
            <pc:sldMk cId="4270520670" sldId="368"/>
            <ac:picMk id="2" creationId="{18375321-5B2B-467A-8EB0-C64541D1BCD3}"/>
          </ac:picMkLst>
        </pc:picChg>
      </pc:sldChg>
      <pc:sldChg chg="delSp modTransition modAnim">
        <pc:chgData name="Jessica S" userId="7a24d8dac3140fdf" providerId="LiveId" clId="{AE7165F1-C975-4D17-B3A8-C4F12AF04D7F}" dt="2020-12-17T13:08:56.900" v="1"/>
        <pc:sldMkLst>
          <pc:docMk/>
          <pc:sldMk cId="746307362" sldId="369"/>
        </pc:sldMkLst>
        <pc:picChg chg="del">
          <ac:chgData name="Jessica S" userId="7a24d8dac3140fdf" providerId="LiveId" clId="{AE7165F1-C975-4D17-B3A8-C4F12AF04D7F}" dt="2020-12-17T13:08:53.303" v="0"/>
          <ac:picMkLst>
            <pc:docMk/>
            <pc:sldMk cId="746307362" sldId="369"/>
            <ac:picMk id="4" creationId="{C48F976D-0738-428D-809F-18311A22145F}"/>
          </ac:picMkLst>
        </pc:picChg>
      </pc:sldChg>
      <pc:sldChg chg="delSp modTransition modAnim">
        <pc:chgData name="Jessica S" userId="7a24d8dac3140fdf" providerId="LiveId" clId="{AE7165F1-C975-4D17-B3A8-C4F12AF04D7F}" dt="2020-12-17T13:08:56.900" v="1"/>
        <pc:sldMkLst>
          <pc:docMk/>
          <pc:sldMk cId="3681665408" sldId="411"/>
        </pc:sldMkLst>
        <pc:picChg chg="del">
          <ac:chgData name="Jessica S" userId="7a24d8dac3140fdf" providerId="LiveId" clId="{AE7165F1-C975-4D17-B3A8-C4F12AF04D7F}" dt="2020-12-17T13:08:53.303" v="0"/>
          <ac:picMkLst>
            <pc:docMk/>
            <pc:sldMk cId="3681665408" sldId="411"/>
            <ac:picMk id="4" creationId="{70C26EA7-700D-47C4-B70E-B228C8A5BA8E}"/>
          </ac:picMkLst>
        </pc:picChg>
      </pc:sldChg>
      <pc:sldChg chg="delSp modTransition modAnim">
        <pc:chgData name="Jessica S" userId="7a24d8dac3140fdf" providerId="LiveId" clId="{AE7165F1-C975-4D17-B3A8-C4F12AF04D7F}" dt="2020-12-17T13:08:56.900" v="1"/>
        <pc:sldMkLst>
          <pc:docMk/>
          <pc:sldMk cId="2924068230" sldId="412"/>
        </pc:sldMkLst>
        <pc:picChg chg="del">
          <ac:chgData name="Jessica S" userId="7a24d8dac3140fdf" providerId="LiveId" clId="{AE7165F1-C975-4D17-B3A8-C4F12AF04D7F}" dt="2020-12-17T13:08:53.303" v="0"/>
          <ac:picMkLst>
            <pc:docMk/>
            <pc:sldMk cId="2924068230" sldId="412"/>
            <ac:picMk id="2" creationId="{84B6B3BC-AF2A-4FFD-990C-B7A0507A8C7A}"/>
          </ac:picMkLst>
        </pc:picChg>
      </pc:sldChg>
      <pc:sldChg chg="delSp modTransition modAnim">
        <pc:chgData name="Jessica S" userId="7a24d8dac3140fdf" providerId="LiveId" clId="{AE7165F1-C975-4D17-B3A8-C4F12AF04D7F}" dt="2020-12-17T13:08:56.900" v="1"/>
        <pc:sldMkLst>
          <pc:docMk/>
          <pc:sldMk cId="622519064" sldId="414"/>
        </pc:sldMkLst>
        <pc:picChg chg="del">
          <ac:chgData name="Jessica S" userId="7a24d8dac3140fdf" providerId="LiveId" clId="{AE7165F1-C975-4D17-B3A8-C4F12AF04D7F}" dt="2020-12-17T13:08:53.303" v="0"/>
          <ac:picMkLst>
            <pc:docMk/>
            <pc:sldMk cId="622519064" sldId="414"/>
            <ac:picMk id="2" creationId="{2F5C4AB8-86F3-43E2-B030-F376A69C3940}"/>
          </ac:picMkLst>
        </pc:picChg>
      </pc:sldChg>
      <pc:sldChg chg="delSp modTransition modAnim">
        <pc:chgData name="Jessica S" userId="7a24d8dac3140fdf" providerId="LiveId" clId="{AE7165F1-C975-4D17-B3A8-C4F12AF04D7F}" dt="2020-12-17T13:08:56.900" v="1"/>
        <pc:sldMkLst>
          <pc:docMk/>
          <pc:sldMk cId="0" sldId="415"/>
        </pc:sldMkLst>
        <pc:picChg chg="del">
          <ac:chgData name="Jessica S" userId="7a24d8dac3140fdf" providerId="LiveId" clId="{AE7165F1-C975-4D17-B3A8-C4F12AF04D7F}" dt="2020-12-17T13:08:53.303" v="0"/>
          <ac:picMkLst>
            <pc:docMk/>
            <pc:sldMk cId="0" sldId="415"/>
            <ac:picMk id="2" creationId="{9277BF5E-6C05-49A1-BA51-A3D43E09114D}"/>
          </ac:picMkLst>
        </pc:picChg>
      </pc:sldChg>
      <pc:sldChg chg="delSp modTransition modAnim">
        <pc:chgData name="Jessica S" userId="7a24d8dac3140fdf" providerId="LiveId" clId="{AE7165F1-C975-4D17-B3A8-C4F12AF04D7F}" dt="2020-12-17T13:08:56.900" v="1"/>
        <pc:sldMkLst>
          <pc:docMk/>
          <pc:sldMk cId="615308605" sldId="416"/>
        </pc:sldMkLst>
        <pc:picChg chg="del">
          <ac:chgData name="Jessica S" userId="7a24d8dac3140fdf" providerId="LiveId" clId="{AE7165F1-C975-4D17-B3A8-C4F12AF04D7F}" dt="2020-12-17T13:08:53.303" v="0"/>
          <ac:picMkLst>
            <pc:docMk/>
            <pc:sldMk cId="615308605" sldId="416"/>
            <ac:picMk id="2" creationId="{E1F7A576-5C0A-4669-8853-6BAC0F5A7F84}"/>
          </ac:picMkLst>
        </pc:picChg>
      </pc:sldChg>
      <pc:sldChg chg="delSp modTransition modAnim">
        <pc:chgData name="Jessica S" userId="7a24d8dac3140fdf" providerId="LiveId" clId="{AE7165F1-C975-4D17-B3A8-C4F12AF04D7F}" dt="2020-12-17T13:08:56.900" v="1"/>
        <pc:sldMkLst>
          <pc:docMk/>
          <pc:sldMk cId="1629539718" sldId="417"/>
        </pc:sldMkLst>
        <pc:picChg chg="del">
          <ac:chgData name="Jessica S" userId="7a24d8dac3140fdf" providerId="LiveId" clId="{AE7165F1-C975-4D17-B3A8-C4F12AF04D7F}" dt="2020-12-17T13:08:53.303" v="0"/>
          <ac:picMkLst>
            <pc:docMk/>
            <pc:sldMk cId="1629539718" sldId="417"/>
            <ac:picMk id="2" creationId="{C712D151-FCA5-4087-AB4B-26BF41219D5A}"/>
          </ac:picMkLst>
        </pc:picChg>
      </pc:sldChg>
      <pc:sldChg chg="delSp modTransition modAnim">
        <pc:chgData name="Jessica S" userId="7a24d8dac3140fdf" providerId="LiveId" clId="{AE7165F1-C975-4D17-B3A8-C4F12AF04D7F}" dt="2020-12-17T13:08:56.900" v="1"/>
        <pc:sldMkLst>
          <pc:docMk/>
          <pc:sldMk cId="0" sldId="418"/>
        </pc:sldMkLst>
        <pc:picChg chg="del">
          <ac:chgData name="Jessica S" userId="7a24d8dac3140fdf" providerId="LiveId" clId="{AE7165F1-C975-4D17-B3A8-C4F12AF04D7F}" dt="2020-12-17T13:08:53.303" v="0"/>
          <ac:picMkLst>
            <pc:docMk/>
            <pc:sldMk cId="0" sldId="418"/>
            <ac:picMk id="2" creationId="{391E25B8-2818-4644-979D-A74BF29A9349}"/>
          </ac:picMkLst>
        </pc:picChg>
      </pc:sldChg>
      <pc:sldChg chg="delSp modTransition modAnim">
        <pc:chgData name="Jessica S" userId="7a24d8dac3140fdf" providerId="LiveId" clId="{AE7165F1-C975-4D17-B3A8-C4F12AF04D7F}" dt="2020-12-17T13:08:56.900" v="1"/>
        <pc:sldMkLst>
          <pc:docMk/>
          <pc:sldMk cId="1334228940" sldId="419"/>
        </pc:sldMkLst>
        <pc:picChg chg="del">
          <ac:chgData name="Jessica S" userId="7a24d8dac3140fdf" providerId="LiveId" clId="{AE7165F1-C975-4D17-B3A8-C4F12AF04D7F}" dt="2020-12-17T13:08:53.303" v="0"/>
          <ac:picMkLst>
            <pc:docMk/>
            <pc:sldMk cId="1334228940" sldId="419"/>
            <ac:picMk id="2" creationId="{2000658B-9990-4144-903C-524D9EDF0A38}"/>
          </ac:picMkLst>
        </pc:picChg>
      </pc:sldChg>
      <pc:sldChg chg="delSp modTransition modAnim">
        <pc:chgData name="Jessica S" userId="7a24d8dac3140fdf" providerId="LiveId" clId="{AE7165F1-C975-4D17-B3A8-C4F12AF04D7F}" dt="2020-12-17T13:08:56.900" v="1"/>
        <pc:sldMkLst>
          <pc:docMk/>
          <pc:sldMk cId="2036314382" sldId="420"/>
        </pc:sldMkLst>
        <pc:picChg chg="del">
          <ac:chgData name="Jessica S" userId="7a24d8dac3140fdf" providerId="LiveId" clId="{AE7165F1-C975-4D17-B3A8-C4F12AF04D7F}" dt="2020-12-17T13:08:53.303" v="0"/>
          <ac:picMkLst>
            <pc:docMk/>
            <pc:sldMk cId="2036314382" sldId="420"/>
            <ac:picMk id="2" creationId="{BCAEBAB4-D296-435E-8832-90267A18A33B}"/>
          </ac:picMkLst>
        </pc:picChg>
      </pc:sldChg>
      <pc:sldChg chg="delSp modTransition modAnim">
        <pc:chgData name="Jessica S" userId="7a24d8dac3140fdf" providerId="LiveId" clId="{AE7165F1-C975-4D17-B3A8-C4F12AF04D7F}" dt="2020-12-17T13:08:56.900" v="1"/>
        <pc:sldMkLst>
          <pc:docMk/>
          <pc:sldMk cId="4263041014" sldId="422"/>
        </pc:sldMkLst>
        <pc:picChg chg="del">
          <ac:chgData name="Jessica S" userId="7a24d8dac3140fdf" providerId="LiveId" clId="{AE7165F1-C975-4D17-B3A8-C4F12AF04D7F}" dt="2020-12-17T13:08:53.303" v="0"/>
          <ac:picMkLst>
            <pc:docMk/>
            <pc:sldMk cId="4263041014" sldId="422"/>
            <ac:picMk id="2" creationId="{E7131315-EFCB-4A83-AE69-209CEC3E9A75}"/>
          </ac:picMkLst>
        </pc:picChg>
      </pc:sldChg>
      <pc:sldChg chg="delSp modTransition modAnim">
        <pc:chgData name="Jessica S" userId="7a24d8dac3140fdf" providerId="LiveId" clId="{AE7165F1-C975-4D17-B3A8-C4F12AF04D7F}" dt="2020-12-17T13:08:56.900" v="1"/>
        <pc:sldMkLst>
          <pc:docMk/>
          <pc:sldMk cId="3418167223" sldId="423"/>
        </pc:sldMkLst>
        <pc:picChg chg="del">
          <ac:chgData name="Jessica S" userId="7a24d8dac3140fdf" providerId="LiveId" clId="{AE7165F1-C975-4D17-B3A8-C4F12AF04D7F}" dt="2020-12-17T13:08:53.303" v="0"/>
          <ac:picMkLst>
            <pc:docMk/>
            <pc:sldMk cId="3418167223" sldId="423"/>
            <ac:picMk id="5" creationId="{25FF726B-AB6E-43B4-BF6A-81CD2DB8A59B}"/>
          </ac:picMkLst>
        </pc:picChg>
      </pc:sldChg>
      <pc:sldChg chg="delSp modTransition modAnim">
        <pc:chgData name="Jessica S" userId="7a24d8dac3140fdf" providerId="LiveId" clId="{AE7165F1-C975-4D17-B3A8-C4F12AF04D7F}" dt="2020-12-17T13:08:56.900" v="1"/>
        <pc:sldMkLst>
          <pc:docMk/>
          <pc:sldMk cId="2922233287" sldId="424"/>
        </pc:sldMkLst>
        <pc:picChg chg="del">
          <ac:chgData name="Jessica S" userId="7a24d8dac3140fdf" providerId="LiveId" clId="{AE7165F1-C975-4D17-B3A8-C4F12AF04D7F}" dt="2020-12-17T13:08:53.303" v="0"/>
          <ac:picMkLst>
            <pc:docMk/>
            <pc:sldMk cId="2922233287" sldId="424"/>
            <ac:picMk id="5" creationId="{3D4258AD-333A-4CBE-B22F-CECBDE9677A4}"/>
          </ac:picMkLst>
        </pc:picChg>
      </pc:sldChg>
      <pc:sldChg chg="delSp modTransition modAnim">
        <pc:chgData name="Jessica S" userId="7a24d8dac3140fdf" providerId="LiveId" clId="{AE7165F1-C975-4D17-B3A8-C4F12AF04D7F}" dt="2020-12-17T13:08:56.900" v="1"/>
        <pc:sldMkLst>
          <pc:docMk/>
          <pc:sldMk cId="864395307" sldId="425"/>
        </pc:sldMkLst>
        <pc:picChg chg="del">
          <ac:chgData name="Jessica S" userId="7a24d8dac3140fdf" providerId="LiveId" clId="{AE7165F1-C975-4D17-B3A8-C4F12AF04D7F}" dt="2020-12-17T13:08:53.303" v="0"/>
          <ac:picMkLst>
            <pc:docMk/>
            <pc:sldMk cId="864395307" sldId="425"/>
            <ac:picMk id="2" creationId="{C8D52D80-2578-49D8-AC09-3682B4FB5A8D}"/>
          </ac:picMkLst>
        </pc:picChg>
      </pc:sldChg>
      <pc:sldChg chg="delSp modTransition modAnim">
        <pc:chgData name="Jessica S" userId="7a24d8dac3140fdf" providerId="LiveId" clId="{AE7165F1-C975-4D17-B3A8-C4F12AF04D7F}" dt="2020-12-17T13:08:56.900" v="1"/>
        <pc:sldMkLst>
          <pc:docMk/>
          <pc:sldMk cId="3816141833" sldId="426"/>
        </pc:sldMkLst>
        <pc:picChg chg="del">
          <ac:chgData name="Jessica S" userId="7a24d8dac3140fdf" providerId="LiveId" clId="{AE7165F1-C975-4D17-B3A8-C4F12AF04D7F}" dt="2020-12-17T13:08:53.303" v="0"/>
          <ac:picMkLst>
            <pc:docMk/>
            <pc:sldMk cId="3816141833" sldId="426"/>
            <ac:picMk id="2" creationId="{1F5CC9AF-84E2-496B-B426-376C976243E0}"/>
          </ac:picMkLst>
        </pc:picChg>
      </pc:sldChg>
      <pc:sldChg chg="delSp modTransition modAnim">
        <pc:chgData name="Jessica S" userId="7a24d8dac3140fdf" providerId="LiveId" clId="{AE7165F1-C975-4D17-B3A8-C4F12AF04D7F}" dt="2020-12-17T13:08:56.900" v="1"/>
        <pc:sldMkLst>
          <pc:docMk/>
          <pc:sldMk cId="1208753931" sldId="427"/>
        </pc:sldMkLst>
        <pc:picChg chg="del">
          <ac:chgData name="Jessica S" userId="7a24d8dac3140fdf" providerId="LiveId" clId="{AE7165F1-C975-4D17-B3A8-C4F12AF04D7F}" dt="2020-12-17T13:08:53.303" v="0"/>
          <ac:picMkLst>
            <pc:docMk/>
            <pc:sldMk cId="1208753931" sldId="427"/>
            <ac:picMk id="5" creationId="{2F2B7BAD-9174-4EC7-8D02-185C57A30A6B}"/>
          </ac:picMkLst>
        </pc:picChg>
      </pc:sldChg>
      <pc:sldChg chg="delSp modTransition modAnim">
        <pc:chgData name="Jessica S" userId="7a24d8dac3140fdf" providerId="LiveId" clId="{AE7165F1-C975-4D17-B3A8-C4F12AF04D7F}" dt="2020-12-17T13:08:56.900" v="1"/>
        <pc:sldMkLst>
          <pc:docMk/>
          <pc:sldMk cId="4113218861" sldId="428"/>
        </pc:sldMkLst>
        <pc:picChg chg="del">
          <ac:chgData name="Jessica S" userId="7a24d8dac3140fdf" providerId="LiveId" clId="{AE7165F1-C975-4D17-B3A8-C4F12AF04D7F}" dt="2020-12-17T13:08:53.303" v="0"/>
          <ac:picMkLst>
            <pc:docMk/>
            <pc:sldMk cId="4113218861" sldId="428"/>
            <ac:picMk id="3" creationId="{47623FA5-CA70-4DE1-967C-107810F760B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2E3FFB2-93E6-4B99-A262-A39126FA9518}"/>
              </a:ext>
            </a:extLst>
          </p:cNvPr>
          <p:cNvSpPr>
            <a:spLocks noGrp="1" noChangeArrowheads="1"/>
          </p:cNvSpPr>
          <p:nvPr>
            <p:ph type="hdr" sz="quarter"/>
          </p:nvPr>
        </p:nvSpPr>
        <p:spPr bwMode="auto">
          <a:xfrm>
            <a:off x="0" y="0"/>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lvl1pPr defTabSz="924810" eaLnBrk="1" hangingPunct="1">
              <a:defRPr sz="1200"/>
            </a:lvl1pPr>
          </a:lstStyle>
          <a:p>
            <a:pPr>
              <a:defRPr/>
            </a:pPr>
            <a:endParaRPr lang="en-US" altLang="en-US"/>
          </a:p>
        </p:txBody>
      </p:sp>
      <p:sp>
        <p:nvSpPr>
          <p:cNvPr id="53252" name="Rectangle 4">
            <a:extLst>
              <a:ext uri="{FF2B5EF4-FFF2-40B4-BE49-F238E27FC236}">
                <a16:creationId xmlns:a16="http://schemas.microsoft.com/office/drawing/2014/main" id="{654A1F2F-9102-4CB1-B218-A59C6CCBDF5B}"/>
              </a:ext>
            </a:extLst>
          </p:cNvPr>
          <p:cNvSpPr>
            <a:spLocks noGrp="1" noChangeArrowheads="1"/>
          </p:cNvSpPr>
          <p:nvPr>
            <p:ph type="ftr" sz="quarter" idx="2"/>
          </p:nvPr>
        </p:nvSpPr>
        <p:spPr bwMode="auto">
          <a:xfrm>
            <a:off x="-17464" y="8551068"/>
            <a:ext cx="34750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defTabSz="924810" eaLnBrk="1" hangingPunct="1">
              <a:defRPr sz="1200"/>
            </a:lvl1pPr>
          </a:lstStyle>
          <a:p>
            <a:pPr>
              <a:defRPr/>
            </a:pPr>
            <a:r>
              <a:rPr lang="en-US" altLang="en-US" dirty="0"/>
              <a:t>2020 Unsheltered PIT Count: Volunteer Training</a:t>
            </a:r>
          </a:p>
        </p:txBody>
      </p:sp>
      <p:sp>
        <p:nvSpPr>
          <p:cNvPr id="53253" name="Rectangle 5">
            <a:extLst>
              <a:ext uri="{FF2B5EF4-FFF2-40B4-BE49-F238E27FC236}">
                <a16:creationId xmlns:a16="http://schemas.microsoft.com/office/drawing/2014/main" id="{FB01F771-682A-4FC0-BA3F-1B780FBB48E6}"/>
              </a:ext>
            </a:extLst>
          </p:cNvPr>
          <p:cNvSpPr>
            <a:spLocks noGrp="1" noChangeArrowheads="1"/>
          </p:cNvSpPr>
          <p:nvPr>
            <p:ph type="sldNum" sz="quarter" idx="3"/>
          </p:nvPr>
        </p:nvSpPr>
        <p:spPr bwMode="auto">
          <a:xfrm>
            <a:off x="3937000" y="8551068"/>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algn="r" defTabSz="924810" eaLnBrk="1" hangingPunct="1">
              <a:defRPr sz="1200"/>
            </a:lvl1pPr>
          </a:lstStyle>
          <a:p>
            <a:pPr>
              <a:defRPr/>
            </a:pPr>
            <a:fld id="{6B85B2D3-9745-427E-B131-BFEA0D4CB0A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55FB68A3-3140-49D4-8617-E499AE3064B2}"/>
              </a:ext>
            </a:extLst>
          </p:cNvPr>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a:extLst>
              <a:ext uri="{FF2B5EF4-FFF2-40B4-BE49-F238E27FC236}">
                <a16:creationId xmlns:a16="http://schemas.microsoft.com/office/drawing/2014/main" id="{C2FF4223-EB1F-476C-92C7-CD39FE0AA1D2}"/>
              </a:ext>
            </a:extLst>
          </p:cNvPr>
          <p:cNvSpPr>
            <a:spLocks noGrp="1" noChangeArrowheads="1"/>
          </p:cNvSpPr>
          <p:nvPr>
            <p:ph type="body" sz="quarter" idx="3"/>
          </p:nvPr>
        </p:nvSpPr>
        <p:spPr bwMode="auto">
          <a:xfrm>
            <a:off x="695326" y="4387851"/>
            <a:ext cx="5559425"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0182" name="Rectangle 6">
            <a:extLst>
              <a:ext uri="{FF2B5EF4-FFF2-40B4-BE49-F238E27FC236}">
                <a16:creationId xmlns:a16="http://schemas.microsoft.com/office/drawing/2014/main" id="{8853941B-DEA0-4EFA-9617-66F03A320A1D}"/>
              </a:ext>
            </a:extLst>
          </p:cNvPr>
          <p:cNvSpPr>
            <a:spLocks noGrp="1" noChangeArrowheads="1"/>
          </p:cNvSpPr>
          <p:nvPr>
            <p:ph type="ftr" sz="quarter" idx="4"/>
          </p:nvPr>
        </p:nvSpPr>
        <p:spPr bwMode="auto">
          <a:xfrm>
            <a:off x="7939" y="8543926"/>
            <a:ext cx="3684289"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defTabSz="924810" eaLnBrk="1" hangingPunct="1">
              <a:defRPr sz="1000">
                <a:latin typeface="+mn-lt"/>
              </a:defRPr>
            </a:lvl1pPr>
          </a:lstStyle>
          <a:p>
            <a:pPr>
              <a:defRPr/>
            </a:pPr>
            <a:r>
              <a:rPr lang="en-US" altLang="en-US" dirty="0"/>
              <a:t>2020 Unsheltered PIT Count: Volunteer Training</a:t>
            </a:r>
          </a:p>
        </p:txBody>
      </p:sp>
      <p:sp>
        <p:nvSpPr>
          <p:cNvPr id="50183" name="Rectangle 7">
            <a:extLst>
              <a:ext uri="{FF2B5EF4-FFF2-40B4-BE49-F238E27FC236}">
                <a16:creationId xmlns:a16="http://schemas.microsoft.com/office/drawing/2014/main" id="{24406B7A-7657-4F1D-9040-3E76CF243A11}"/>
              </a:ext>
            </a:extLst>
          </p:cNvPr>
          <p:cNvSpPr>
            <a:spLocks noGrp="1" noChangeArrowheads="1"/>
          </p:cNvSpPr>
          <p:nvPr>
            <p:ph type="sldNum" sz="quarter" idx="5"/>
          </p:nvPr>
        </p:nvSpPr>
        <p:spPr bwMode="auto">
          <a:xfrm>
            <a:off x="3900487" y="8553450"/>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algn="r" defTabSz="924810" eaLnBrk="1" hangingPunct="1">
              <a:defRPr sz="1000">
                <a:latin typeface="+mn-lt"/>
              </a:defRPr>
            </a:lvl1pPr>
          </a:lstStyle>
          <a:p>
            <a:pPr>
              <a:defRPr/>
            </a:pPr>
            <a:fld id="{455713F6-AA6A-4868-8D0E-CF342DE25E71}"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2E6D2203-BDB3-4DCA-AF4C-AE24572E36EA}"/>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5123" name="Rectangle 7">
            <a:extLst>
              <a:ext uri="{FF2B5EF4-FFF2-40B4-BE49-F238E27FC236}">
                <a16:creationId xmlns:a16="http://schemas.microsoft.com/office/drawing/2014/main" id="{8FE2C79B-F2BA-4323-8226-EE7FA9158F78}"/>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8121A63A-3871-4992-AB24-1B88F406CD42}" type="slidenum">
              <a:rPr lang="en-US" altLang="en-US" smtClean="0"/>
              <a:pPr/>
              <a:t>1</a:t>
            </a:fld>
            <a:endParaRPr lang="en-US" altLang="en-US"/>
          </a:p>
        </p:txBody>
      </p:sp>
      <p:sp>
        <p:nvSpPr>
          <p:cNvPr id="5124" name="Rectangle 2">
            <a:extLst>
              <a:ext uri="{FF2B5EF4-FFF2-40B4-BE49-F238E27FC236}">
                <a16:creationId xmlns:a16="http://schemas.microsoft.com/office/drawing/2014/main" id="{D5914566-88EB-415D-9609-29C1D0CFACB2}"/>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3E34C51E-7F6A-4785-95AC-C941A65D71BD}"/>
              </a:ext>
            </a:extLst>
          </p:cNvPr>
          <p:cNvSpPr>
            <a:spLocks noGrp="1" noChangeArrowheads="1"/>
          </p:cNvSpPr>
          <p:nvPr>
            <p:ph type="body" idx="1"/>
          </p:nvPr>
        </p:nvSpPr>
        <p:spPr>
          <a:noFill/>
        </p:spPr>
        <p:txBody>
          <a:bodyPr/>
          <a:lstStyle/>
          <a:p>
            <a:r>
              <a:rPr lang="en-US" altLang="en-US" dirty="0">
                <a:latin typeface="+mn-lt"/>
              </a:rPr>
              <a:t>This training is to be provided by each County to volunteers participating in the 2021 unsheltered point-in-time count.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F7C6D7D-BB72-468C-8D98-337C063580E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4421E9A-E916-45D9-88E7-EA15FC34DC6F}" type="slidenum">
              <a:rPr lang="en-US" altLang="en-US" smtClean="0"/>
              <a:pPr/>
              <a:t>10</a:t>
            </a:fld>
            <a:endParaRPr lang="en-US" altLang="en-US"/>
          </a:p>
        </p:txBody>
      </p:sp>
      <p:sp>
        <p:nvSpPr>
          <p:cNvPr id="9219" name="Rectangle 2">
            <a:extLst>
              <a:ext uri="{FF2B5EF4-FFF2-40B4-BE49-F238E27FC236}">
                <a16:creationId xmlns:a16="http://schemas.microsoft.com/office/drawing/2014/main" id="{69B5E00A-7C2D-4AB2-A76D-B4E1F5A2FF0D}"/>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EBF803FD-A8AC-4B0C-89D4-C1A95260AB9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rgbClr val="FF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E1C73DC-753E-498C-99E8-07CA8FEC5E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8402B2B-6536-4C23-A857-9391883466C2}" type="slidenum">
              <a:rPr lang="en-US" altLang="en-US" smtClean="0"/>
              <a:pPr/>
              <a:t>11</a:t>
            </a:fld>
            <a:endParaRPr lang="en-US" altLang="en-US"/>
          </a:p>
        </p:txBody>
      </p:sp>
      <p:sp>
        <p:nvSpPr>
          <p:cNvPr id="31747" name="Rectangle 2">
            <a:extLst>
              <a:ext uri="{FF2B5EF4-FFF2-40B4-BE49-F238E27FC236}">
                <a16:creationId xmlns:a16="http://schemas.microsoft.com/office/drawing/2014/main" id="{4F2EBCE6-418A-407B-80E1-ADEC7AEA78BA}"/>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97041727-0252-4BD0-8572-809E9A2BAD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746996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3BCCBE7-0DD2-4EFB-97F4-22965876363B}"/>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489797DD-AAE1-44E5-A1F8-92036ADA97D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5844" name="Slide Number Placeholder 4">
            <a:extLst>
              <a:ext uri="{FF2B5EF4-FFF2-40B4-BE49-F238E27FC236}">
                <a16:creationId xmlns:a16="http://schemas.microsoft.com/office/drawing/2014/main" id="{B24D7F17-DF2F-46ED-81EA-88B88F9C1BE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603046F-C0D3-4CDA-A918-137C4118C0B6}" type="slidenum">
              <a:rPr lang="en-US" altLang="en-US" smtClean="0"/>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BE2A0430-67D8-47DE-A4E7-54B2835C8F2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E63FC370-3FED-41EE-BE82-0E8D438CA501}" type="slidenum">
              <a:rPr lang="en-US" altLang="en-US" smtClean="0"/>
              <a:pPr/>
              <a:t>14</a:t>
            </a:fld>
            <a:endParaRPr lang="en-US" altLang="en-US"/>
          </a:p>
        </p:txBody>
      </p:sp>
      <p:sp>
        <p:nvSpPr>
          <p:cNvPr id="37891" name="Rectangle 2">
            <a:extLst>
              <a:ext uri="{FF2B5EF4-FFF2-40B4-BE49-F238E27FC236}">
                <a16:creationId xmlns:a16="http://schemas.microsoft.com/office/drawing/2014/main" id="{DCB84EEC-3443-466E-89BE-BA34C900762C}"/>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1CFF9F97-25F3-4CFF-A0E1-405E189FEBF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15</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220552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16</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altLang="en-US" dirty="0">
              <a:latin typeface="Arial" panose="020B0604020202020204" pitchFamily="34" charset="0"/>
            </a:endParaRPr>
          </a:p>
        </p:txBody>
      </p:sp>
    </p:spTree>
    <p:extLst>
      <p:ext uri="{BB962C8B-B14F-4D97-AF65-F5344CB8AC3E}">
        <p14:creationId xmlns:p14="http://schemas.microsoft.com/office/powerpoint/2010/main" val="839221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17</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2715091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4BE84D5-414B-4BB5-99C1-6AD594163EA8}"/>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FC290FDD-D92D-4CD8-8DD0-9AF9FEF20F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9940" name="Slide Number Placeholder 4">
            <a:extLst>
              <a:ext uri="{FF2B5EF4-FFF2-40B4-BE49-F238E27FC236}">
                <a16:creationId xmlns:a16="http://schemas.microsoft.com/office/drawing/2014/main" id="{9AB9DBBF-F699-431C-B43A-40B70DAA1B6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08AE1942-B01B-4967-AE1A-F098A28165A4}" type="slidenum">
              <a:rPr lang="en-US" altLang="en-US" smtClean="0"/>
              <a:pPr/>
              <a:t>19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4BE84D5-414B-4BB5-99C1-6AD594163EA8}"/>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FC290FDD-D92D-4CD8-8DD0-9AF9FEF20F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9940" name="Slide Number Placeholder 4">
            <a:extLst>
              <a:ext uri="{FF2B5EF4-FFF2-40B4-BE49-F238E27FC236}">
                <a16:creationId xmlns:a16="http://schemas.microsoft.com/office/drawing/2014/main" id="{9AB9DBBF-F699-431C-B43A-40B70DAA1B6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08AE1942-B01B-4967-AE1A-F098A28165A4}" type="slidenum">
              <a:rPr lang="en-US" altLang="en-US" smtClean="0"/>
              <a:pPr/>
              <a:t>20</a:t>
            </a:fld>
            <a:endParaRPr lang="en-US" altLang="en-US"/>
          </a:p>
        </p:txBody>
      </p:sp>
    </p:spTree>
    <p:extLst>
      <p:ext uri="{BB962C8B-B14F-4D97-AF65-F5344CB8AC3E}">
        <p14:creationId xmlns:p14="http://schemas.microsoft.com/office/powerpoint/2010/main" val="492081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A333F85F-5071-48D7-B48E-AB78E856B92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8915" name="Rectangle 7">
            <a:extLst>
              <a:ext uri="{FF2B5EF4-FFF2-40B4-BE49-F238E27FC236}">
                <a16:creationId xmlns:a16="http://schemas.microsoft.com/office/drawing/2014/main" id="{BE9BB99D-6C60-4C3C-9DF1-B152B1C6F822}"/>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F75F0B9F-1640-443B-915A-C01844F33608}" type="slidenum">
              <a:rPr lang="en-US" altLang="en-US" smtClean="0"/>
              <a:pPr/>
              <a:t>21</a:t>
            </a:fld>
            <a:endParaRPr lang="en-US" altLang="en-US"/>
          </a:p>
        </p:txBody>
      </p:sp>
      <p:sp>
        <p:nvSpPr>
          <p:cNvPr id="38916" name="Rectangle 2">
            <a:extLst>
              <a:ext uri="{FF2B5EF4-FFF2-40B4-BE49-F238E27FC236}">
                <a16:creationId xmlns:a16="http://schemas.microsoft.com/office/drawing/2014/main" id="{6CB0FF58-5C1D-4FC6-8D5D-4B3E3038A3DF}"/>
              </a:ext>
            </a:extLst>
          </p:cNvPr>
          <p:cNvSpPr>
            <a:spLocks noGrp="1" noRot="1" noChangeAspect="1" noChangeArrowheads="1" noTextEdit="1"/>
          </p:cNvSpPr>
          <p:nvPr>
            <p:ph type="sldImg"/>
          </p:nvPr>
        </p:nvSpPr>
        <p:spPr>
          <a:ln/>
        </p:spPr>
      </p:sp>
      <p:sp>
        <p:nvSpPr>
          <p:cNvPr id="38917" name="Rectangle 3">
            <a:extLst>
              <a:ext uri="{FF2B5EF4-FFF2-40B4-BE49-F238E27FC236}">
                <a16:creationId xmlns:a16="http://schemas.microsoft.com/office/drawing/2014/main" id="{1F47D1A0-5521-4B86-BD6B-641E53AA091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92A5B204-9BFA-4F34-AA59-7F26307BA469}"/>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7171" name="Rectangle 7">
            <a:extLst>
              <a:ext uri="{FF2B5EF4-FFF2-40B4-BE49-F238E27FC236}">
                <a16:creationId xmlns:a16="http://schemas.microsoft.com/office/drawing/2014/main" id="{2FBC0274-1564-4863-8135-EF2AE1E71B75}"/>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4D0D9AA-6DF0-42BE-B760-172E011994C4}" type="slidenum">
              <a:rPr lang="en-US" altLang="en-US" smtClean="0"/>
              <a:pPr/>
              <a:t>2</a:t>
            </a:fld>
            <a:endParaRPr lang="en-US" altLang="en-US"/>
          </a:p>
        </p:txBody>
      </p:sp>
      <p:sp>
        <p:nvSpPr>
          <p:cNvPr id="7172" name="Rectangle 2">
            <a:extLst>
              <a:ext uri="{FF2B5EF4-FFF2-40B4-BE49-F238E27FC236}">
                <a16:creationId xmlns:a16="http://schemas.microsoft.com/office/drawing/2014/main" id="{D53CC84A-9B70-49A0-A668-7C5710802EA1}"/>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3A1F9BA7-710A-4C10-9CBD-0FA56F795491}"/>
              </a:ext>
            </a:extLst>
          </p:cNvPr>
          <p:cNvSpPr>
            <a:spLocks noGrp="1" noChangeArrowheads="1"/>
          </p:cNvSpPr>
          <p:nvPr>
            <p:ph type="body" idx="1"/>
          </p:nvPr>
        </p:nvSpPr>
        <p:spPr/>
        <p:txBody>
          <a:bodyPr/>
          <a:lstStyle/>
          <a:p>
            <a:pPr marL="219034" indent="-219034">
              <a:defRPr/>
            </a:pPr>
            <a:endParaRPr lang="en-US" altLang="en-US" dirty="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22</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79637BD5-59B0-4366-9772-31122D6561C1}"/>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2771" name="Rectangle 7">
            <a:extLst>
              <a:ext uri="{FF2B5EF4-FFF2-40B4-BE49-F238E27FC236}">
                <a16:creationId xmlns:a16="http://schemas.microsoft.com/office/drawing/2014/main" id="{B3761C24-4E0D-45EF-9735-F3906E34C494}"/>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577EAA96-60EA-4709-952E-C937D2E436D4}" type="slidenum">
              <a:rPr lang="en-US" altLang="en-US" smtClean="0"/>
              <a:pPr/>
              <a:t>23</a:t>
            </a:fld>
            <a:endParaRPr lang="en-US" altLang="en-US"/>
          </a:p>
        </p:txBody>
      </p:sp>
      <p:sp>
        <p:nvSpPr>
          <p:cNvPr id="32772" name="Rectangle 2">
            <a:extLst>
              <a:ext uri="{FF2B5EF4-FFF2-40B4-BE49-F238E27FC236}">
                <a16:creationId xmlns:a16="http://schemas.microsoft.com/office/drawing/2014/main" id="{6EECBC11-1D0F-4B0C-A687-476B5C6C06BE}"/>
              </a:ext>
            </a:extLst>
          </p:cNvPr>
          <p:cNvSpPr>
            <a:spLocks noGrp="1" noRot="1" noChangeAspect="1" noChangeArrowheads="1" noTextEdit="1"/>
          </p:cNvSpPr>
          <p:nvPr>
            <p:ph type="sldImg"/>
          </p:nvPr>
        </p:nvSpPr>
        <p:spPr>
          <a:ln/>
        </p:spPr>
      </p:sp>
      <p:sp>
        <p:nvSpPr>
          <p:cNvPr id="32773" name="Rectangle 3">
            <a:extLst>
              <a:ext uri="{FF2B5EF4-FFF2-40B4-BE49-F238E27FC236}">
                <a16:creationId xmlns:a16="http://schemas.microsoft.com/office/drawing/2014/main" id="{9C70196D-52C8-493C-BC24-E3DB56B5D5C4}"/>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24</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25</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986173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26</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818977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27</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144726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28</a:t>
            </a:fld>
            <a:endParaRPr lang="en-US" dirty="0"/>
          </a:p>
        </p:txBody>
      </p:sp>
    </p:spTree>
    <p:extLst>
      <p:ext uri="{BB962C8B-B14F-4D97-AF65-F5344CB8AC3E}">
        <p14:creationId xmlns:p14="http://schemas.microsoft.com/office/powerpoint/2010/main" val="1063732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2D32850F-0BC7-45BA-90FF-DA8860EA4C1F}"/>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4819" name="Rectangle 7">
            <a:extLst>
              <a:ext uri="{FF2B5EF4-FFF2-40B4-BE49-F238E27FC236}">
                <a16:creationId xmlns:a16="http://schemas.microsoft.com/office/drawing/2014/main" id="{92D8AD52-44F1-47AB-B587-CA6B89C3C022}"/>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17AA73F0-8A67-4A55-8351-A717B4D4C485}" type="slidenum">
              <a:rPr lang="en-US" altLang="en-US" smtClean="0"/>
              <a:pPr/>
              <a:t>30</a:t>
            </a:fld>
            <a:endParaRPr lang="en-US" altLang="en-US"/>
          </a:p>
        </p:txBody>
      </p:sp>
      <p:sp>
        <p:nvSpPr>
          <p:cNvPr id="34820" name="Rectangle 2">
            <a:extLst>
              <a:ext uri="{FF2B5EF4-FFF2-40B4-BE49-F238E27FC236}">
                <a16:creationId xmlns:a16="http://schemas.microsoft.com/office/drawing/2014/main" id="{A1BF285E-0B82-4D9F-9809-4BD3DB150975}"/>
              </a:ext>
            </a:extLst>
          </p:cNvPr>
          <p:cNvSpPr>
            <a:spLocks noGrp="1" noRot="1" noChangeAspect="1" noChangeArrowheads="1" noTextEdit="1"/>
          </p:cNvSpPr>
          <p:nvPr>
            <p:ph type="sldImg"/>
          </p:nvPr>
        </p:nvSpPr>
        <p:spPr>
          <a:ln/>
        </p:spPr>
      </p:sp>
      <p:sp>
        <p:nvSpPr>
          <p:cNvPr id="34821" name="Rectangle 3">
            <a:extLst>
              <a:ext uri="{FF2B5EF4-FFF2-40B4-BE49-F238E27FC236}">
                <a16:creationId xmlns:a16="http://schemas.microsoft.com/office/drawing/2014/main" id="{A8F4F88A-C0C3-4F4C-AC80-B169DC716446}"/>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31</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4989733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32</a:t>
            </a:fld>
            <a:endParaRPr lang="en-US" dirty="0"/>
          </a:p>
        </p:txBody>
      </p:sp>
    </p:spTree>
    <p:extLst>
      <p:ext uri="{BB962C8B-B14F-4D97-AF65-F5344CB8AC3E}">
        <p14:creationId xmlns:p14="http://schemas.microsoft.com/office/powerpoint/2010/main" val="92237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8177DF6F-BDCE-48F1-A06A-D2F07AA1BAB0}"/>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9219" name="Rectangle 7">
            <a:extLst>
              <a:ext uri="{FF2B5EF4-FFF2-40B4-BE49-F238E27FC236}">
                <a16:creationId xmlns:a16="http://schemas.microsoft.com/office/drawing/2014/main" id="{95993B09-8E96-4366-B359-03D59D2D2FFB}"/>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8356D323-1153-4E35-91FC-FF4324F54F97}" type="slidenum">
              <a:rPr lang="en-US" altLang="en-US" smtClean="0"/>
              <a:pPr/>
              <a:t>3</a:t>
            </a:fld>
            <a:endParaRPr lang="en-US" altLang="en-US"/>
          </a:p>
        </p:txBody>
      </p:sp>
      <p:sp>
        <p:nvSpPr>
          <p:cNvPr id="9220" name="Rectangle 2">
            <a:extLst>
              <a:ext uri="{FF2B5EF4-FFF2-40B4-BE49-F238E27FC236}">
                <a16:creationId xmlns:a16="http://schemas.microsoft.com/office/drawing/2014/main" id="{FBC6B6D8-42B9-4124-B5EE-947F244D5ED4}"/>
              </a:ext>
            </a:extLst>
          </p:cNvPr>
          <p:cNvSpPr>
            <a:spLocks noGrp="1" noRot="1" noChangeAspect="1" noChangeArrowheads="1" noTextEdit="1"/>
          </p:cNvSpPr>
          <p:nvPr>
            <p:ph type="sldImg"/>
          </p:nvPr>
        </p:nvSpPr>
        <p:spPr>
          <a:ln/>
        </p:spPr>
      </p:sp>
      <p:sp>
        <p:nvSpPr>
          <p:cNvPr id="9221" name="Rectangle 3">
            <a:extLst>
              <a:ext uri="{FF2B5EF4-FFF2-40B4-BE49-F238E27FC236}">
                <a16:creationId xmlns:a16="http://schemas.microsoft.com/office/drawing/2014/main" id="{F7934902-9BD9-453D-BB4B-B9A1B55092AB}"/>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a:extLst>
              <a:ext uri="{FF2B5EF4-FFF2-40B4-BE49-F238E27FC236}">
                <a16:creationId xmlns:a16="http://schemas.microsoft.com/office/drawing/2014/main" id="{6292EF62-52D1-4F60-A7B9-69C6763DB52F}"/>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50179" name="Rectangle 7">
            <a:extLst>
              <a:ext uri="{FF2B5EF4-FFF2-40B4-BE49-F238E27FC236}">
                <a16:creationId xmlns:a16="http://schemas.microsoft.com/office/drawing/2014/main" id="{356ADC40-9BAD-4E55-9903-A46C6013901A}"/>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9D3B160C-6B88-4B9B-9438-4CA2A4A9947A}" type="slidenum">
              <a:rPr lang="en-US" altLang="en-US" smtClean="0"/>
              <a:pPr/>
              <a:t>33</a:t>
            </a:fld>
            <a:endParaRPr lang="en-US" altLang="en-US" dirty="0"/>
          </a:p>
        </p:txBody>
      </p:sp>
      <p:sp>
        <p:nvSpPr>
          <p:cNvPr id="50180" name="Rectangle 2">
            <a:extLst>
              <a:ext uri="{FF2B5EF4-FFF2-40B4-BE49-F238E27FC236}">
                <a16:creationId xmlns:a16="http://schemas.microsoft.com/office/drawing/2014/main" id="{34486D99-A82E-4F47-BB49-A570BA74B122}"/>
              </a:ext>
            </a:extLst>
          </p:cNvPr>
          <p:cNvSpPr>
            <a:spLocks noGrp="1" noRot="1" noChangeAspect="1" noChangeArrowheads="1" noTextEdit="1"/>
          </p:cNvSpPr>
          <p:nvPr>
            <p:ph type="sldImg"/>
          </p:nvPr>
        </p:nvSpPr>
        <p:spPr>
          <a:ln/>
        </p:spPr>
      </p:sp>
      <p:sp>
        <p:nvSpPr>
          <p:cNvPr id="50181" name="Rectangle 3">
            <a:extLst>
              <a:ext uri="{FF2B5EF4-FFF2-40B4-BE49-F238E27FC236}">
                <a16:creationId xmlns:a16="http://schemas.microsoft.com/office/drawing/2014/main" id="{A3C1192B-F15A-4ED9-BCCA-E4DA4B4F0208}"/>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34</a:t>
            </a:fld>
            <a:endParaRPr lang="en-US" altLang="en-US"/>
          </a:p>
        </p:txBody>
      </p:sp>
    </p:spTree>
    <p:extLst>
      <p:ext uri="{BB962C8B-B14F-4D97-AF65-F5344CB8AC3E}">
        <p14:creationId xmlns:p14="http://schemas.microsoft.com/office/powerpoint/2010/main" val="1145822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35</a:t>
            </a:fld>
            <a:endParaRPr lang="en-US" altLang="en-US"/>
          </a:p>
        </p:txBody>
      </p:sp>
    </p:spTree>
    <p:extLst>
      <p:ext uri="{BB962C8B-B14F-4D97-AF65-F5344CB8AC3E}">
        <p14:creationId xmlns:p14="http://schemas.microsoft.com/office/powerpoint/2010/main" val="32969216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36</a:t>
            </a:fld>
            <a:endParaRPr lang="en-US" altLang="en-US"/>
          </a:p>
        </p:txBody>
      </p:sp>
    </p:spTree>
    <p:extLst>
      <p:ext uri="{BB962C8B-B14F-4D97-AF65-F5344CB8AC3E}">
        <p14:creationId xmlns:p14="http://schemas.microsoft.com/office/powerpoint/2010/main" val="6186857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Footer Placeholder 3"/>
          <p:cNvSpPr>
            <a:spLocks noGrp="1"/>
          </p:cNvSpPr>
          <p:nvPr>
            <p:ph type="ftr" sz="quarter" idx="10"/>
          </p:nvPr>
        </p:nvSpPr>
        <p:spPr/>
        <p:txBody>
          <a:bodyPr/>
          <a:lstStyle/>
          <a:p>
            <a:pPr>
              <a:defRPr/>
            </a:pPr>
            <a:r>
              <a:rPr lang="en-US" altLang="en-US" dirty="0"/>
              <a:t>2020 Unsheltered PIT Count: Volunteer Training</a:t>
            </a:r>
          </a:p>
        </p:txBody>
      </p:sp>
      <p:sp>
        <p:nvSpPr>
          <p:cNvPr id="5" name="Slide Number Placeholder 4"/>
          <p:cNvSpPr>
            <a:spLocks noGrp="1"/>
          </p:cNvSpPr>
          <p:nvPr>
            <p:ph type="sldNum" sz="quarter" idx="11"/>
          </p:nvPr>
        </p:nvSpPr>
        <p:spPr/>
        <p:txBody>
          <a:bodyPr/>
          <a:lstStyle/>
          <a:p>
            <a:pPr>
              <a:defRPr/>
            </a:pPr>
            <a:fld id="{455713F6-AA6A-4868-8D0E-CF342DE25E71}" type="slidenum">
              <a:rPr lang="en-US" altLang="en-US" smtClean="0"/>
              <a:pPr>
                <a:defRPr/>
              </a:pPr>
              <a:t>37</a:t>
            </a:fld>
            <a:endParaRPr lang="en-US" altLang="en-US"/>
          </a:p>
        </p:txBody>
      </p:sp>
    </p:spTree>
    <p:extLst>
      <p:ext uri="{BB962C8B-B14F-4D97-AF65-F5344CB8AC3E}">
        <p14:creationId xmlns:p14="http://schemas.microsoft.com/office/powerpoint/2010/main" val="4202919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38</a:t>
            </a:fld>
            <a:endParaRPr lang="en-US" dirty="0"/>
          </a:p>
        </p:txBody>
      </p:sp>
    </p:spTree>
    <p:extLst>
      <p:ext uri="{BB962C8B-B14F-4D97-AF65-F5344CB8AC3E}">
        <p14:creationId xmlns:p14="http://schemas.microsoft.com/office/powerpoint/2010/main" val="1275253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39</a:t>
            </a:fld>
            <a:endParaRPr lang="en-US" dirty="0"/>
          </a:p>
        </p:txBody>
      </p:sp>
    </p:spTree>
    <p:extLst>
      <p:ext uri="{BB962C8B-B14F-4D97-AF65-F5344CB8AC3E}">
        <p14:creationId xmlns:p14="http://schemas.microsoft.com/office/powerpoint/2010/main" val="28012320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3EF813D-7228-405B-8C6F-C1A16BB88554}"/>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42A67E71-578A-43E1-A482-AD44B4036701}"/>
              </a:ext>
            </a:extLst>
          </p:cNvPr>
          <p:cNvSpPr>
            <a:spLocks noGrp="1"/>
          </p:cNvSpPr>
          <p:nvPr>
            <p:ph type="body" idx="1"/>
          </p:nvPr>
        </p:nvSpPr>
        <p:spPr>
          <a:noFill/>
        </p:spPr>
        <p:txBody>
          <a:bodyPr/>
          <a:lstStyle/>
          <a:p>
            <a:endParaRPr lang="en-US" altLang="en-US" dirty="0">
              <a:latin typeface="Arial" panose="020B0604020202020204" pitchFamily="34" charset="0"/>
            </a:endParaRPr>
          </a:p>
        </p:txBody>
      </p:sp>
      <p:sp>
        <p:nvSpPr>
          <p:cNvPr id="52228" name="Footer Placeholder 3">
            <a:extLst>
              <a:ext uri="{FF2B5EF4-FFF2-40B4-BE49-F238E27FC236}">
                <a16:creationId xmlns:a16="http://schemas.microsoft.com/office/drawing/2014/main" id="{6A553162-9B62-45B7-9727-957CAF1A845A}"/>
              </a:ext>
            </a:extLst>
          </p:cNvPr>
          <p:cNvSpPr>
            <a:spLocks noGrp="1"/>
          </p:cNvSpPr>
          <p:nvPr>
            <p:ph type="ftr" sz="quarter" idx="4"/>
          </p:nvPr>
        </p:nvSpPr>
        <p:spPr>
          <a:xfrm>
            <a:off x="7938" y="8543926"/>
            <a:ext cx="3829083"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52229" name="Slide Number Placeholder 4">
            <a:extLst>
              <a:ext uri="{FF2B5EF4-FFF2-40B4-BE49-F238E27FC236}">
                <a16:creationId xmlns:a16="http://schemas.microsoft.com/office/drawing/2014/main" id="{68F481BD-6177-4B8D-A9B4-1C4FA3B7E9E1}"/>
              </a:ext>
            </a:extLst>
          </p:cNvPr>
          <p:cNvSpPr>
            <a:spLocks noGrp="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217AA246-B796-48A0-8BF5-FD7BF5A23C1D}" type="slidenum">
              <a:rPr lang="en-US" altLang="en-US" smtClean="0"/>
              <a:pPr/>
              <a:t>40</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a:t>
            </a:fld>
            <a:endParaRPr lang="en-US" dirty="0"/>
          </a:p>
        </p:txBody>
      </p:sp>
    </p:spTree>
    <p:extLst>
      <p:ext uri="{BB962C8B-B14F-4D97-AF65-F5344CB8AC3E}">
        <p14:creationId xmlns:p14="http://schemas.microsoft.com/office/powerpoint/2010/main" val="293647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B66B0C5-9EE1-43C0-9F8B-2112F7C2C1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D781B689-4283-444C-BBBB-FACDEDED2E77}" type="slidenum">
              <a:rPr lang="en-US" altLang="en-US" smtClean="0"/>
              <a:pPr/>
              <a:t>5</a:t>
            </a:fld>
            <a:endParaRPr lang="en-US" altLang="en-US"/>
          </a:p>
        </p:txBody>
      </p:sp>
      <p:sp>
        <p:nvSpPr>
          <p:cNvPr id="25603" name="Rectangle 2">
            <a:extLst>
              <a:ext uri="{FF2B5EF4-FFF2-40B4-BE49-F238E27FC236}">
                <a16:creationId xmlns:a16="http://schemas.microsoft.com/office/drawing/2014/main" id="{DF577CCF-FE7C-427D-B3B8-33548C60EEE7}"/>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A362E5E6-25BD-45AD-82A8-123D262D53D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67354E44-49EF-405D-A51E-87B287DD8A3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17411" name="Rectangle 7">
            <a:extLst>
              <a:ext uri="{FF2B5EF4-FFF2-40B4-BE49-F238E27FC236}">
                <a16:creationId xmlns:a16="http://schemas.microsoft.com/office/drawing/2014/main" id="{51351110-A407-4EDE-9919-78BE5B5AA97E}"/>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C69BD515-19D3-46C7-858C-B2797D2B100A}" type="slidenum">
              <a:rPr lang="en-US" altLang="en-US" smtClean="0"/>
              <a:pPr/>
              <a:t>6</a:t>
            </a:fld>
            <a:endParaRPr lang="en-US" altLang="en-US"/>
          </a:p>
        </p:txBody>
      </p:sp>
      <p:sp>
        <p:nvSpPr>
          <p:cNvPr id="17412" name="Rectangle 2">
            <a:extLst>
              <a:ext uri="{FF2B5EF4-FFF2-40B4-BE49-F238E27FC236}">
                <a16:creationId xmlns:a16="http://schemas.microsoft.com/office/drawing/2014/main" id="{3E53B834-3A40-43DD-A761-697FBB8B679C}"/>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78381E0D-0994-479C-AF77-D3ED59F400B5}"/>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67354E44-49EF-405D-A51E-87B287DD8A3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17411" name="Rectangle 7">
            <a:extLst>
              <a:ext uri="{FF2B5EF4-FFF2-40B4-BE49-F238E27FC236}">
                <a16:creationId xmlns:a16="http://schemas.microsoft.com/office/drawing/2014/main" id="{51351110-A407-4EDE-9919-78BE5B5AA97E}"/>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C69BD515-19D3-46C7-858C-B2797D2B100A}" type="slidenum">
              <a:rPr lang="en-US" altLang="en-US" smtClean="0"/>
              <a:pPr/>
              <a:t>7</a:t>
            </a:fld>
            <a:endParaRPr lang="en-US" altLang="en-US"/>
          </a:p>
        </p:txBody>
      </p:sp>
      <p:sp>
        <p:nvSpPr>
          <p:cNvPr id="17412" name="Rectangle 2">
            <a:extLst>
              <a:ext uri="{FF2B5EF4-FFF2-40B4-BE49-F238E27FC236}">
                <a16:creationId xmlns:a16="http://schemas.microsoft.com/office/drawing/2014/main" id="{3E53B834-3A40-43DD-A761-697FBB8B679C}"/>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78381E0D-0994-479C-AF77-D3ED59F400B5}"/>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1907893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E1C73DC-753E-498C-99E8-07CA8FEC5E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8402B2B-6536-4C23-A857-9391883466C2}" type="slidenum">
              <a:rPr lang="en-US" altLang="en-US" smtClean="0"/>
              <a:pPr/>
              <a:t>8</a:t>
            </a:fld>
            <a:endParaRPr lang="en-US" altLang="en-US"/>
          </a:p>
        </p:txBody>
      </p:sp>
      <p:sp>
        <p:nvSpPr>
          <p:cNvPr id="31747" name="Rectangle 2">
            <a:extLst>
              <a:ext uri="{FF2B5EF4-FFF2-40B4-BE49-F238E27FC236}">
                <a16:creationId xmlns:a16="http://schemas.microsoft.com/office/drawing/2014/main" id="{4F2EBCE6-418A-407B-80E1-ADEC7AEA78BA}"/>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97041727-0252-4BD0-8572-809E9A2BAD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PIT count does </a:t>
            </a:r>
            <a:r>
              <a:rPr lang="en-US" altLang="en-US" u="sng" dirty="0">
                <a:latin typeface="Arial" panose="020B0604020202020204" pitchFamily="34" charset="0"/>
              </a:rPr>
              <a:t>not</a:t>
            </a:r>
            <a:r>
              <a:rPr lang="en-US" altLang="en-US" dirty="0">
                <a:latin typeface="Arial" panose="020B0604020202020204" pitchFamily="34" charset="0"/>
              </a:rPr>
              <a:t> include people who are precariously housed or at imminent risk of homelessness (in rental arrears, paying very large % of income for rent, in eviction process, or moving from relative/friend to relative/friend).</a:t>
            </a:r>
          </a:p>
          <a:p>
            <a:endParaRPr lang="en-US" altLang="en-US" dirty="0">
              <a:latin typeface="Arial" panose="020B0604020202020204" pitchFamily="34" charset="0"/>
            </a:endParaRPr>
          </a:p>
          <a:p>
            <a:r>
              <a:rPr lang="en-US" altLang="en-US" dirty="0">
                <a:latin typeface="Arial" panose="020B0604020202020204" pitchFamily="34" charset="0"/>
              </a:rPr>
              <a:t>If you identify someone who is unsheltered and then they are transported to a shelter for the night they are then counted as SHELTERED--  you should coordinate with that provider around who will complete the survey (i.e. you could complete and cross out and mark as sheltered, or they can complete). But important to make sure they are not counted twice. </a:t>
            </a:r>
          </a:p>
          <a:p>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93681AC1-C637-4398-BD3B-D55392154B26}"/>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3555" name="Rectangle 7">
            <a:extLst>
              <a:ext uri="{FF2B5EF4-FFF2-40B4-BE49-F238E27FC236}">
                <a16:creationId xmlns:a16="http://schemas.microsoft.com/office/drawing/2014/main" id="{45DA19DB-CA17-4F0E-BFD0-53D205BF3A0E}"/>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8119CAE9-5FF8-4D48-A6E0-14612196FAE4}" type="slidenum">
              <a:rPr lang="en-US" altLang="en-US" smtClean="0"/>
              <a:pPr/>
              <a:t>9</a:t>
            </a:fld>
            <a:endParaRPr lang="en-US" altLang="en-US"/>
          </a:p>
        </p:txBody>
      </p:sp>
      <p:sp>
        <p:nvSpPr>
          <p:cNvPr id="23556" name="Rectangle 2">
            <a:extLst>
              <a:ext uri="{FF2B5EF4-FFF2-40B4-BE49-F238E27FC236}">
                <a16:creationId xmlns:a16="http://schemas.microsoft.com/office/drawing/2014/main" id="{CF5CC76B-9B3A-402D-9ADD-F8F110A1611B}"/>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562AA599-6864-4536-90FC-E4BE1BFFFE42}"/>
              </a:ext>
            </a:extLst>
          </p:cNvPr>
          <p:cNvSpPr>
            <a:spLocks noGrp="1" noChangeArrowheads="1"/>
          </p:cNvSpPr>
          <p:nvPr>
            <p:ph type="body" idx="1"/>
          </p:nvPr>
        </p:nvSpPr>
        <p:spPr>
          <a:noFill/>
        </p:spPr>
        <p:txBody>
          <a:bodyPr/>
          <a:lstStyle/>
          <a:p>
            <a:r>
              <a:rPr lang="en-US" altLang="en-US" dirty="0">
                <a:latin typeface="+mn-lt"/>
              </a:rPr>
              <a:t>“Household” is a general term used throughout these slides. It refers to any type of household unit, such as families with children, married or unmarried couples, single individuals, and teenagers not accompanied by an adult. Any group of people who identify as a household should be counted as such. Each household is counted only once.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4"/>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436FDD15-62DA-4EFC-9EB3-F9B4EC06436A}"/>
              </a:ext>
            </a:extLst>
          </p:cNvPr>
          <p:cNvSpPr>
            <a:spLocks noGrp="1" noChangeArrowheads="1"/>
          </p:cNvSpPr>
          <p:nvPr>
            <p:ph type="sldNum" sz="quarter" idx="12"/>
          </p:nvPr>
        </p:nvSpPr>
        <p:spPr>
          <a:xfrm>
            <a:off x="7239000" y="6210300"/>
            <a:ext cx="1295400" cy="457200"/>
          </a:xfrm>
          <a:ln/>
        </p:spPr>
        <p:txBody>
          <a:bodyPr/>
          <a:lstStyle>
            <a:lvl1pPr algn="r">
              <a:defRPr>
                <a:latin typeface="+mn-lt"/>
              </a:defRPr>
            </a:lvl1pPr>
          </a:lstStyle>
          <a:p>
            <a:pPr>
              <a:defRPr/>
            </a:pPr>
            <a:fld id="{A9DB807E-C2C4-4749-82B8-1BBD323B4CD5}" type="slidenum">
              <a:rPr lang="en-US" altLang="en-US" smtClean="0"/>
              <a:pPr>
                <a:defRPr/>
              </a:pPr>
              <a:t>‹#›</a:t>
            </a:fld>
            <a:endParaRPr lang="en-US" altLang="en-US" dirty="0"/>
          </a:p>
        </p:txBody>
      </p:sp>
    </p:spTree>
    <p:extLst>
      <p:ext uri="{BB962C8B-B14F-4D97-AF65-F5344CB8AC3E}">
        <p14:creationId xmlns:p14="http://schemas.microsoft.com/office/powerpoint/2010/main" val="287218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lvl1pPr>
              <a:defRPr b="1">
                <a:solidFill>
                  <a:schemeClr val="accent4"/>
                </a:solidFill>
              </a:defRPr>
            </a:lvl1pPr>
          </a:lstStyle>
          <a:p>
            <a:r>
              <a:rPr lang="en-US" dirty="0"/>
              <a:t>Click to edit Master title style</a:t>
            </a:r>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DC10C7-C39D-4E8F-A3D8-6B723D4DF33C}"/>
              </a:ext>
            </a:extLst>
          </p:cNvPr>
          <p:cNvSpPr>
            <a:spLocks noGrp="1" noChangeArrowheads="1"/>
          </p:cNvSpPr>
          <p:nvPr>
            <p:ph type="dt" sz="half" idx="10"/>
          </p:nvPr>
        </p:nvSpPr>
        <p:spPr>
          <a:xfrm>
            <a:off x="571500" y="6248400"/>
            <a:ext cx="1905000" cy="457200"/>
          </a:xfrm>
          <a:prstGeom prst="rect">
            <a:avLst/>
          </a:prstGeom>
          <a:ln/>
        </p:spPr>
        <p:txBody>
          <a:bodyPr/>
          <a:lstStyle>
            <a:lvl1pPr>
              <a:defRPr>
                <a:latin typeface="+mn-lt"/>
              </a:defRPr>
            </a:lvl1pPr>
          </a:lstStyle>
          <a:p>
            <a:pPr>
              <a:defRPr/>
            </a:pPr>
            <a:endParaRPr lang="en-US" altLang="en-US" dirty="0"/>
          </a:p>
        </p:txBody>
      </p:sp>
      <p:sp>
        <p:nvSpPr>
          <p:cNvPr id="5" name="Rectangle 5">
            <a:extLst>
              <a:ext uri="{FF2B5EF4-FFF2-40B4-BE49-F238E27FC236}">
                <a16:creationId xmlns:a16="http://schemas.microsoft.com/office/drawing/2014/main" id="{93FA8882-71E9-4AEB-B5AA-D33354371395}"/>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a:p>
        </p:txBody>
      </p:sp>
      <p:sp>
        <p:nvSpPr>
          <p:cNvPr id="6" name="Rectangle 6">
            <a:extLst>
              <a:ext uri="{FF2B5EF4-FFF2-40B4-BE49-F238E27FC236}">
                <a16:creationId xmlns:a16="http://schemas.microsoft.com/office/drawing/2014/main" id="{B25CBEA5-DF2E-4C8A-954D-DE16098126AE}"/>
              </a:ext>
            </a:extLst>
          </p:cNvPr>
          <p:cNvSpPr>
            <a:spLocks noGrp="1" noChangeArrowheads="1"/>
          </p:cNvSpPr>
          <p:nvPr>
            <p:ph type="sldNum" sz="quarter" idx="12"/>
          </p:nvPr>
        </p:nvSpPr>
        <p:spPr>
          <a:xfrm>
            <a:off x="7239000" y="6248400"/>
            <a:ext cx="1295400" cy="457200"/>
          </a:xfrm>
          <a:ln/>
        </p:spPr>
        <p:txBody>
          <a:bodyPr/>
          <a:lstStyle>
            <a:lvl1pPr>
              <a:defRPr>
                <a:latin typeface="+mn-lt"/>
              </a:defRPr>
            </a:lvl1pPr>
          </a:lstStyle>
          <a:p>
            <a:pPr>
              <a:defRPr/>
            </a:pPr>
            <a:fld id="{971A18CF-1B31-4C3F-8496-1131E6429362}" type="slidenum">
              <a:rPr lang="en-US" altLang="en-US" smtClean="0"/>
              <a:pPr>
                <a:defRPr/>
              </a:pPr>
              <a:t>‹#›</a:t>
            </a:fld>
            <a:endParaRPr lang="en-US" altLang="en-US"/>
          </a:p>
        </p:txBody>
      </p:sp>
    </p:spTree>
    <p:extLst>
      <p:ext uri="{BB962C8B-B14F-4D97-AF65-F5344CB8AC3E}">
        <p14:creationId xmlns:p14="http://schemas.microsoft.com/office/powerpoint/2010/main" val="200863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lvl1pPr>
              <a:defRPr b="1">
                <a:solidFill>
                  <a:schemeClr val="accent4"/>
                </a:solidFill>
              </a:defRPr>
            </a:lvl1pPr>
          </a:lstStyle>
          <a:p>
            <a:r>
              <a:rPr lang="en-US"/>
              <a:t>Click to edit Master title style</a:t>
            </a:r>
          </a:p>
        </p:txBody>
      </p:sp>
      <p:sp>
        <p:nvSpPr>
          <p:cNvPr id="3" name="Table Placeholder 2"/>
          <p:cNvSpPr>
            <a:spLocks noGrp="1"/>
          </p:cNvSpPr>
          <p:nvPr>
            <p:ph type="tbl" idx="1"/>
          </p:nvPr>
        </p:nvSpPr>
        <p:spPr>
          <a:xfrm>
            <a:off x="571500" y="1905000"/>
            <a:ext cx="7962900" cy="4114800"/>
          </a:xfrm>
        </p:spPr>
        <p:txBody>
          <a:bodyPr/>
          <a:lstStyle/>
          <a:p>
            <a:pPr lvl="0"/>
            <a:endParaRPr lang="en-US" noProof="0"/>
          </a:p>
        </p:txBody>
      </p:sp>
      <p:sp>
        <p:nvSpPr>
          <p:cNvPr id="4" name="Rectangle 4">
            <a:extLst>
              <a:ext uri="{FF2B5EF4-FFF2-40B4-BE49-F238E27FC236}">
                <a16:creationId xmlns:a16="http://schemas.microsoft.com/office/drawing/2014/main" id="{39D635F5-A4B3-4C9A-94F3-1D237E292D6C}"/>
              </a:ext>
            </a:extLst>
          </p:cNvPr>
          <p:cNvSpPr>
            <a:spLocks noGrp="1" noChangeArrowheads="1"/>
          </p:cNvSpPr>
          <p:nvPr>
            <p:ph type="dt" sz="half" idx="10"/>
          </p:nvPr>
        </p:nvSpPr>
        <p:spPr>
          <a:xfrm>
            <a:off x="571500" y="6248400"/>
            <a:ext cx="1905000" cy="457200"/>
          </a:xfrm>
          <a:prstGeom prst="rect">
            <a:avLst/>
          </a:prstGeom>
          <a:ln/>
        </p:spPr>
        <p:txBody>
          <a:bodyPr/>
          <a:lstStyle>
            <a:lvl1pPr>
              <a:defRPr>
                <a:latin typeface="+mn-lt"/>
              </a:defRPr>
            </a:lvl1pPr>
          </a:lstStyle>
          <a:p>
            <a:pPr>
              <a:defRPr/>
            </a:pPr>
            <a:endParaRPr lang="en-US" altLang="en-US"/>
          </a:p>
        </p:txBody>
      </p:sp>
      <p:sp>
        <p:nvSpPr>
          <p:cNvPr id="5" name="Rectangle 5">
            <a:extLst>
              <a:ext uri="{FF2B5EF4-FFF2-40B4-BE49-F238E27FC236}">
                <a16:creationId xmlns:a16="http://schemas.microsoft.com/office/drawing/2014/main" id="{AF1AD071-4E4A-47B5-B62F-E0E0802BD5A6}"/>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dirty="0"/>
          </a:p>
        </p:txBody>
      </p:sp>
      <p:sp>
        <p:nvSpPr>
          <p:cNvPr id="6" name="Rectangle 6">
            <a:extLst>
              <a:ext uri="{FF2B5EF4-FFF2-40B4-BE49-F238E27FC236}">
                <a16:creationId xmlns:a16="http://schemas.microsoft.com/office/drawing/2014/main" id="{915DF9FF-FE37-4F1F-849C-2FF500B9575D}"/>
              </a:ext>
            </a:extLst>
          </p:cNvPr>
          <p:cNvSpPr>
            <a:spLocks noGrp="1" noChangeArrowheads="1"/>
          </p:cNvSpPr>
          <p:nvPr>
            <p:ph type="sldNum" sz="quarter" idx="12"/>
          </p:nvPr>
        </p:nvSpPr>
        <p:spPr>
          <a:xfrm>
            <a:off x="7230094" y="6248400"/>
            <a:ext cx="1295400" cy="457200"/>
          </a:xfrm>
          <a:ln/>
        </p:spPr>
        <p:txBody>
          <a:bodyPr/>
          <a:lstStyle>
            <a:lvl1pPr>
              <a:defRPr>
                <a:latin typeface="+mn-lt"/>
              </a:defRPr>
            </a:lvl1pPr>
          </a:lstStyle>
          <a:p>
            <a:pPr>
              <a:defRPr/>
            </a:pPr>
            <a:fld id="{5A2B693B-9808-4FE7-889E-F6C113B92291}" type="slidenum">
              <a:rPr lang="en-US" altLang="en-US" smtClean="0"/>
              <a:pPr>
                <a:defRPr/>
              </a:pPr>
              <a:t>‹#›</a:t>
            </a:fld>
            <a:endParaRPr lang="en-US" altLang="en-US"/>
          </a:p>
        </p:txBody>
      </p:sp>
    </p:spTree>
    <p:extLst>
      <p:ext uri="{BB962C8B-B14F-4D97-AF65-F5344CB8AC3E}">
        <p14:creationId xmlns:p14="http://schemas.microsoft.com/office/powerpoint/2010/main" val="176725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4"/>
                </a:solidFill>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a:extLst>
              <a:ext uri="{FF2B5EF4-FFF2-40B4-BE49-F238E27FC236}">
                <a16:creationId xmlns:a16="http://schemas.microsoft.com/office/drawing/2014/main" id="{DD899040-9A9D-4AE8-8AA1-349B6C36AF58}"/>
              </a:ext>
            </a:extLst>
          </p:cNvPr>
          <p:cNvSpPr>
            <a:spLocks noGrp="1" noChangeArrowheads="1"/>
          </p:cNvSpPr>
          <p:nvPr>
            <p:ph type="sldNum" sz="quarter" idx="12"/>
          </p:nvPr>
        </p:nvSpPr>
        <p:spPr>
          <a:ln/>
        </p:spPr>
        <p:txBody>
          <a:bodyPr/>
          <a:lstStyle>
            <a:lvl1pPr>
              <a:defRPr>
                <a:latin typeface="+mn-lt"/>
              </a:defRPr>
            </a:lvl1pPr>
          </a:lstStyle>
          <a:p>
            <a:pPr>
              <a:defRPr/>
            </a:pPr>
            <a:fld id="{BA20512F-2ACA-4481-BECE-CFCC18AD6809}" type="slidenum">
              <a:rPr lang="en-US" altLang="en-US" smtClean="0"/>
              <a:pPr>
                <a:defRPr/>
              </a:pPr>
              <a:t>‹#›</a:t>
            </a:fld>
            <a:endParaRPr lang="en-US" altLang="en-US"/>
          </a:p>
        </p:txBody>
      </p:sp>
    </p:spTree>
    <p:extLst>
      <p:ext uri="{BB962C8B-B14F-4D97-AF65-F5344CB8AC3E}">
        <p14:creationId xmlns:p14="http://schemas.microsoft.com/office/powerpoint/2010/main" val="84534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4"/>
                </a:solidFill>
              </a:defRPr>
            </a:lvl1pPr>
          </a:lstStyle>
          <a:p>
            <a:r>
              <a:rPr lang="en-US"/>
              <a:t>Click to edit Master title style</a:t>
            </a:r>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7CEE482-F3AC-4DD9-934E-0EEF72AB7F61}"/>
              </a:ext>
            </a:extLst>
          </p:cNvPr>
          <p:cNvSpPr>
            <a:spLocks noGrp="1" noChangeArrowheads="1"/>
          </p:cNvSpPr>
          <p:nvPr>
            <p:ph type="sldNum" sz="quarter" idx="12"/>
          </p:nvPr>
        </p:nvSpPr>
        <p:spPr>
          <a:ln/>
        </p:spPr>
        <p:txBody>
          <a:bodyPr/>
          <a:lstStyle>
            <a:lvl1pPr>
              <a:defRPr>
                <a:latin typeface="+mj-lt"/>
              </a:defRPr>
            </a:lvl1pPr>
          </a:lstStyle>
          <a:p>
            <a:pPr>
              <a:defRPr/>
            </a:pPr>
            <a:fld id="{918F5F0B-4F63-4642-9C7E-341A8929AC4E}" type="slidenum">
              <a:rPr lang="en-US" altLang="en-US" smtClean="0"/>
              <a:pPr>
                <a:defRPr/>
              </a:pPr>
              <a:t>‹#›</a:t>
            </a:fld>
            <a:endParaRPr lang="en-US" altLang="en-US"/>
          </a:p>
        </p:txBody>
      </p:sp>
    </p:spTree>
    <p:extLst>
      <p:ext uri="{BB962C8B-B14F-4D97-AF65-F5344CB8AC3E}">
        <p14:creationId xmlns:p14="http://schemas.microsoft.com/office/powerpoint/2010/main" val="329131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lvl1pPr>
              <a:defRPr b="1">
                <a:solidFill>
                  <a:schemeClr val="accent4"/>
                </a:solidFill>
              </a:defRPr>
            </a:lvl1pPr>
          </a:lstStyle>
          <a:p>
            <a:r>
              <a:rPr lang="en-US"/>
              <a:t>Click to edit Master title style</a:t>
            </a:r>
          </a:p>
        </p:txBody>
      </p:sp>
      <p:sp>
        <p:nvSpPr>
          <p:cNvPr id="3" name="Text Placeholder 2"/>
          <p:cNvSpPr>
            <a:spLocks noGrp="1"/>
          </p:cNvSpPr>
          <p:nvPr>
            <p:ph type="body" idx="1"/>
          </p:nvPr>
        </p:nvSpPr>
        <p:spPr>
          <a:xfrm>
            <a:off x="457200" y="1676399"/>
            <a:ext cx="4040188"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6399"/>
            <a:ext cx="4041775" cy="4984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CCD4D39-DCCB-4C9D-8AEA-9548A39CA970}"/>
              </a:ext>
            </a:extLst>
          </p:cNvPr>
          <p:cNvSpPr>
            <a:spLocks noGrp="1" noChangeArrowheads="1"/>
          </p:cNvSpPr>
          <p:nvPr>
            <p:ph type="dt" sz="half" idx="10"/>
          </p:nvPr>
        </p:nvSpPr>
        <p:spPr>
          <a:xfrm>
            <a:off x="457200" y="6248400"/>
            <a:ext cx="1905000" cy="457200"/>
          </a:xfrm>
          <a:prstGeom prst="rect">
            <a:avLst/>
          </a:prstGeom>
          <a:ln/>
        </p:spPr>
        <p:txBody>
          <a:bodyPr/>
          <a:lstStyle>
            <a:lvl1pPr>
              <a:defRPr>
                <a:latin typeface="+mn-lt"/>
              </a:defRPr>
            </a:lvl1pPr>
          </a:lstStyle>
          <a:p>
            <a:pPr>
              <a:defRPr/>
            </a:pPr>
            <a:endParaRPr lang="en-US" altLang="en-US"/>
          </a:p>
        </p:txBody>
      </p:sp>
      <p:sp>
        <p:nvSpPr>
          <p:cNvPr id="8" name="Rectangle 5">
            <a:extLst>
              <a:ext uri="{FF2B5EF4-FFF2-40B4-BE49-F238E27FC236}">
                <a16:creationId xmlns:a16="http://schemas.microsoft.com/office/drawing/2014/main" id="{7A562B72-45A5-4617-A43B-18B21A7D565C}"/>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a:p>
        </p:txBody>
      </p:sp>
      <p:sp>
        <p:nvSpPr>
          <p:cNvPr id="9" name="Rectangle 6">
            <a:extLst>
              <a:ext uri="{FF2B5EF4-FFF2-40B4-BE49-F238E27FC236}">
                <a16:creationId xmlns:a16="http://schemas.microsoft.com/office/drawing/2014/main" id="{EFB4F30A-8F00-4675-A7DF-02F620A503BA}"/>
              </a:ext>
            </a:extLst>
          </p:cNvPr>
          <p:cNvSpPr>
            <a:spLocks noGrp="1" noChangeArrowheads="1"/>
          </p:cNvSpPr>
          <p:nvPr>
            <p:ph type="sldNum" sz="quarter" idx="12"/>
          </p:nvPr>
        </p:nvSpPr>
        <p:spPr>
          <a:xfrm>
            <a:off x="7387442" y="6244730"/>
            <a:ext cx="1295400" cy="457200"/>
          </a:xfrm>
          <a:ln/>
        </p:spPr>
        <p:txBody>
          <a:bodyPr/>
          <a:lstStyle>
            <a:lvl1pPr>
              <a:defRPr>
                <a:latin typeface="+mn-lt"/>
              </a:defRPr>
            </a:lvl1pPr>
          </a:lstStyle>
          <a:p>
            <a:pPr>
              <a:defRPr/>
            </a:pPr>
            <a:fld id="{87683C4E-2B8C-40E9-AF7E-9E5578A70010}" type="slidenum">
              <a:rPr lang="en-US" altLang="en-US" smtClean="0"/>
              <a:pPr>
                <a:defRPr/>
              </a:pPr>
              <a:t>‹#›</a:t>
            </a:fld>
            <a:endParaRPr lang="en-US" altLang="en-US"/>
          </a:p>
        </p:txBody>
      </p:sp>
    </p:spTree>
    <p:extLst>
      <p:ext uri="{BB962C8B-B14F-4D97-AF65-F5344CB8AC3E}">
        <p14:creationId xmlns:p14="http://schemas.microsoft.com/office/powerpoint/2010/main" val="208612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4"/>
                </a:solidFill>
              </a:defRPr>
            </a:lvl1pPr>
          </a:lstStyle>
          <a:p>
            <a:r>
              <a:rPr lang="en-US" dirty="0"/>
              <a:t>Click to edit Master title style</a:t>
            </a:r>
          </a:p>
        </p:txBody>
      </p:sp>
      <p:sp>
        <p:nvSpPr>
          <p:cNvPr id="3" name="Rectangle 4">
            <a:extLst>
              <a:ext uri="{FF2B5EF4-FFF2-40B4-BE49-F238E27FC236}">
                <a16:creationId xmlns:a16="http://schemas.microsoft.com/office/drawing/2014/main" id="{F09DC5B0-F712-4DD0-9DD1-88F2596EE766}"/>
              </a:ext>
            </a:extLst>
          </p:cNvPr>
          <p:cNvSpPr>
            <a:spLocks noGrp="1" noChangeArrowheads="1"/>
          </p:cNvSpPr>
          <p:nvPr>
            <p:ph type="dt" sz="half" idx="10"/>
          </p:nvPr>
        </p:nvSpPr>
        <p:spPr>
          <a:xfrm>
            <a:off x="571500" y="6248400"/>
            <a:ext cx="1905000" cy="457200"/>
          </a:xfrm>
          <a:prstGeom prst="rect">
            <a:avLst/>
          </a:prstGeom>
          <a:ln/>
        </p:spPr>
        <p:txBody>
          <a:bodyPr/>
          <a:lstStyle>
            <a:lvl1pPr algn="l">
              <a:defRPr/>
            </a:lvl1pPr>
          </a:lstStyle>
          <a:p>
            <a:pPr>
              <a:defRPr/>
            </a:pPr>
            <a:endParaRPr lang="en-US" altLang="en-US" dirty="0"/>
          </a:p>
        </p:txBody>
      </p:sp>
      <p:sp>
        <p:nvSpPr>
          <p:cNvPr id="4" name="Rectangle 5">
            <a:extLst>
              <a:ext uri="{FF2B5EF4-FFF2-40B4-BE49-F238E27FC236}">
                <a16:creationId xmlns:a16="http://schemas.microsoft.com/office/drawing/2014/main" id="{A1BF8476-7EAB-4C88-9406-65827A1A1233}"/>
              </a:ext>
            </a:extLst>
          </p:cNvPr>
          <p:cNvSpPr>
            <a:spLocks noGrp="1" noChangeArrowheads="1"/>
          </p:cNvSpPr>
          <p:nvPr>
            <p:ph type="ftr" sz="quarter" idx="11"/>
          </p:nvPr>
        </p:nvSpPr>
        <p:spPr>
          <a:xfrm>
            <a:off x="3124200" y="6248400"/>
            <a:ext cx="2895600" cy="457200"/>
          </a:xfrm>
          <a:prstGeom prst="rect">
            <a:avLst/>
          </a:prstGeom>
          <a:ln/>
        </p:spPr>
        <p:txBody>
          <a:bodyPr/>
          <a:lstStyle>
            <a:lvl1pPr algn="ctr">
              <a:defRPr/>
            </a:lvl1pPr>
          </a:lstStyle>
          <a:p>
            <a:pPr>
              <a:defRPr/>
            </a:pPr>
            <a:endParaRPr lang="en-US" altLang="en-US" dirty="0"/>
          </a:p>
        </p:txBody>
      </p:sp>
      <p:sp>
        <p:nvSpPr>
          <p:cNvPr id="5" name="Rectangle 6">
            <a:extLst>
              <a:ext uri="{FF2B5EF4-FFF2-40B4-BE49-F238E27FC236}">
                <a16:creationId xmlns:a16="http://schemas.microsoft.com/office/drawing/2014/main" id="{4D44512F-078E-4CE4-9EF9-76B3386046ED}"/>
              </a:ext>
            </a:extLst>
          </p:cNvPr>
          <p:cNvSpPr>
            <a:spLocks noGrp="1" noChangeArrowheads="1"/>
          </p:cNvSpPr>
          <p:nvPr>
            <p:ph type="sldNum" sz="quarter" idx="12"/>
          </p:nvPr>
        </p:nvSpPr>
        <p:spPr>
          <a:xfrm>
            <a:off x="7277100" y="6248400"/>
            <a:ext cx="1295400" cy="457200"/>
          </a:xfrm>
          <a:ln/>
        </p:spPr>
        <p:txBody>
          <a:bodyPr/>
          <a:lstStyle>
            <a:lvl1pPr algn="r">
              <a:defRPr/>
            </a:lvl1pPr>
          </a:lstStyle>
          <a:p>
            <a:pPr>
              <a:defRPr/>
            </a:pPr>
            <a:fld id="{39B99552-8EAD-4F41-8D3A-94D7CFB73A79}" type="slidenum">
              <a:rPr lang="en-US" altLang="en-US" smtClean="0"/>
              <a:pPr>
                <a:defRPr/>
              </a:pPr>
              <a:t>‹#›</a:t>
            </a:fld>
            <a:endParaRPr lang="en-US" altLang="en-US" dirty="0"/>
          </a:p>
        </p:txBody>
      </p:sp>
    </p:spTree>
    <p:extLst>
      <p:ext uri="{BB962C8B-B14F-4D97-AF65-F5344CB8AC3E}">
        <p14:creationId xmlns:p14="http://schemas.microsoft.com/office/powerpoint/2010/main" val="339089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5F886F8-4734-43AF-939B-D4B93EABF06A}"/>
              </a:ext>
            </a:extLst>
          </p:cNvPr>
          <p:cNvSpPr>
            <a:spLocks noGrp="1" noChangeArrowheads="1"/>
          </p:cNvSpPr>
          <p:nvPr>
            <p:ph type="dt" sz="half" idx="10"/>
          </p:nvPr>
        </p:nvSpPr>
        <p:spPr>
          <a:xfrm>
            <a:off x="457200" y="6248400"/>
            <a:ext cx="1905000" cy="457200"/>
          </a:xfrm>
          <a:prstGeom prst="rect">
            <a:avLst/>
          </a:prstGeom>
          <a:ln/>
        </p:spPr>
        <p:txBody>
          <a:bodyPr/>
          <a:lstStyle>
            <a:lvl1pPr>
              <a:defRPr>
                <a:latin typeface="+mn-lt"/>
              </a:defRPr>
            </a:lvl1pPr>
          </a:lstStyle>
          <a:p>
            <a:pPr>
              <a:defRPr/>
            </a:pPr>
            <a:endParaRPr lang="en-US" altLang="en-US"/>
          </a:p>
        </p:txBody>
      </p:sp>
      <p:sp>
        <p:nvSpPr>
          <p:cNvPr id="3" name="Rectangle 5">
            <a:extLst>
              <a:ext uri="{FF2B5EF4-FFF2-40B4-BE49-F238E27FC236}">
                <a16:creationId xmlns:a16="http://schemas.microsoft.com/office/drawing/2014/main" id="{87BE939E-C765-4D7B-A9D5-3361F2E25F92}"/>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a:p>
        </p:txBody>
      </p:sp>
      <p:sp>
        <p:nvSpPr>
          <p:cNvPr id="4" name="Rectangle 6">
            <a:extLst>
              <a:ext uri="{FF2B5EF4-FFF2-40B4-BE49-F238E27FC236}">
                <a16:creationId xmlns:a16="http://schemas.microsoft.com/office/drawing/2014/main" id="{0D1BC0CC-3CB3-4DD4-99BB-C737A5200EBF}"/>
              </a:ext>
            </a:extLst>
          </p:cNvPr>
          <p:cNvSpPr>
            <a:spLocks noGrp="1" noChangeArrowheads="1"/>
          </p:cNvSpPr>
          <p:nvPr>
            <p:ph type="sldNum" sz="quarter" idx="12"/>
          </p:nvPr>
        </p:nvSpPr>
        <p:spPr>
          <a:xfrm>
            <a:off x="7382447" y="6248400"/>
            <a:ext cx="1295400" cy="457200"/>
          </a:xfrm>
          <a:ln/>
        </p:spPr>
        <p:txBody>
          <a:bodyPr/>
          <a:lstStyle>
            <a:lvl1pPr>
              <a:defRPr>
                <a:latin typeface="+mn-lt"/>
              </a:defRPr>
            </a:lvl1pPr>
          </a:lstStyle>
          <a:p>
            <a:pPr>
              <a:defRPr/>
            </a:pPr>
            <a:fld id="{F0275A84-5E2D-461D-BCDC-1E7FE84EC552}" type="slidenum">
              <a:rPr lang="en-US" altLang="en-US" smtClean="0"/>
              <a:pPr>
                <a:defRPr/>
              </a:pPr>
              <a:t>‹#›</a:t>
            </a:fld>
            <a:endParaRPr lang="en-US" altLang="en-US"/>
          </a:p>
        </p:txBody>
      </p:sp>
    </p:spTree>
    <p:extLst>
      <p:ext uri="{BB962C8B-B14F-4D97-AF65-F5344CB8AC3E}">
        <p14:creationId xmlns:p14="http://schemas.microsoft.com/office/powerpoint/2010/main" val="113422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3242" y="1804802"/>
            <a:ext cx="3008313" cy="1162050"/>
          </a:xfrm>
        </p:spPr>
        <p:txBody>
          <a:bodyPr anchor="b"/>
          <a:lstStyle>
            <a:lvl1pPr algn="l">
              <a:defRPr sz="2000" b="1">
                <a:solidFill>
                  <a:schemeClr val="accent4"/>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71800"/>
            <a:ext cx="3008313" cy="3154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a:extLst>
              <a:ext uri="{FF2B5EF4-FFF2-40B4-BE49-F238E27FC236}">
                <a16:creationId xmlns:a16="http://schemas.microsoft.com/office/drawing/2014/main" id="{505A4B37-9E2C-4C65-820B-73C028027846}"/>
              </a:ext>
            </a:extLst>
          </p:cNvPr>
          <p:cNvSpPr>
            <a:spLocks noGrp="1" noChangeArrowheads="1"/>
          </p:cNvSpPr>
          <p:nvPr>
            <p:ph type="dt" sz="half" idx="10"/>
          </p:nvPr>
        </p:nvSpPr>
        <p:spPr>
          <a:xfrm>
            <a:off x="453242" y="6246710"/>
            <a:ext cx="1905000" cy="457200"/>
          </a:xfrm>
          <a:prstGeom prst="rect">
            <a:avLst/>
          </a:prstGeom>
          <a:ln/>
        </p:spPr>
        <p:txBody>
          <a:bodyPr/>
          <a:lstStyle>
            <a:lvl1pPr>
              <a:defRPr>
                <a:latin typeface="+mn-lt"/>
              </a:defRPr>
            </a:lvl1pPr>
          </a:lstStyle>
          <a:p>
            <a:pPr>
              <a:defRPr/>
            </a:pPr>
            <a:endParaRPr lang="en-US" altLang="en-US" dirty="0"/>
          </a:p>
        </p:txBody>
      </p:sp>
      <p:sp>
        <p:nvSpPr>
          <p:cNvPr id="6" name="Footer Placeholder 5">
            <a:extLst>
              <a:ext uri="{FF2B5EF4-FFF2-40B4-BE49-F238E27FC236}">
                <a16:creationId xmlns:a16="http://schemas.microsoft.com/office/drawing/2014/main" id="{F3860D86-E94A-4431-9752-149676D70948}"/>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a:p>
        </p:txBody>
      </p:sp>
      <p:sp>
        <p:nvSpPr>
          <p:cNvPr id="7" name="Rectangle 6">
            <a:extLst>
              <a:ext uri="{FF2B5EF4-FFF2-40B4-BE49-F238E27FC236}">
                <a16:creationId xmlns:a16="http://schemas.microsoft.com/office/drawing/2014/main" id="{F2F8983D-6F04-41DD-AA1E-B5DB70421711}"/>
              </a:ext>
            </a:extLst>
          </p:cNvPr>
          <p:cNvSpPr>
            <a:spLocks noGrp="1" noChangeArrowheads="1"/>
          </p:cNvSpPr>
          <p:nvPr>
            <p:ph type="sldNum" sz="quarter" idx="12"/>
          </p:nvPr>
        </p:nvSpPr>
        <p:spPr>
          <a:xfrm>
            <a:off x="7382493" y="6246710"/>
            <a:ext cx="1295400" cy="457200"/>
          </a:xfrm>
          <a:ln/>
        </p:spPr>
        <p:txBody>
          <a:bodyPr/>
          <a:lstStyle>
            <a:lvl1pPr>
              <a:defRPr>
                <a:latin typeface="+mn-lt"/>
              </a:defRPr>
            </a:lvl1pPr>
          </a:lstStyle>
          <a:p>
            <a:pPr>
              <a:defRPr/>
            </a:pPr>
            <a:fld id="{D755788B-B442-4B50-93F5-B5BCE1868489}" type="slidenum">
              <a:rPr lang="en-US" altLang="en-US" smtClean="0"/>
              <a:pPr>
                <a:defRPr/>
              </a:pPr>
              <a:t>‹#›</a:t>
            </a:fld>
            <a:endParaRPr lang="en-US" altLang="en-US"/>
          </a:p>
        </p:txBody>
      </p:sp>
    </p:spTree>
    <p:extLst>
      <p:ext uri="{BB962C8B-B14F-4D97-AF65-F5344CB8AC3E}">
        <p14:creationId xmlns:p14="http://schemas.microsoft.com/office/powerpoint/2010/main" val="362879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4"/>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B60283A-C6ED-432D-9EC6-FBCED96FCE8E}"/>
              </a:ext>
            </a:extLst>
          </p:cNvPr>
          <p:cNvSpPr>
            <a:spLocks noGrp="1" noChangeArrowheads="1"/>
          </p:cNvSpPr>
          <p:nvPr>
            <p:ph type="dt" sz="half" idx="10"/>
          </p:nvPr>
        </p:nvSpPr>
        <p:spPr>
          <a:xfrm>
            <a:off x="608162" y="6266193"/>
            <a:ext cx="1905000" cy="457200"/>
          </a:xfrm>
          <a:prstGeom prst="rect">
            <a:avLst/>
          </a:prstGeom>
          <a:ln/>
        </p:spPr>
        <p:txBody>
          <a:bodyPr/>
          <a:lstStyle>
            <a:lvl1pPr>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5E5D19F9-011B-4B0B-A23F-9E941FBCC70F}"/>
              </a:ext>
            </a:extLst>
          </p:cNvPr>
          <p:cNvSpPr>
            <a:spLocks noGrp="1" noChangeArrowheads="1"/>
          </p:cNvSpPr>
          <p:nvPr>
            <p:ph type="ftr" sz="quarter" idx="11"/>
          </p:nvPr>
        </p:nvSpPr>
        <p:spPr>
          <a:xfrm>
            <a:off x="3276600" y="6248400"/>
            <a:ext cx="2895600" cy="457200"/>
          </a:xfrm>
          <a:prstGeom prst="rect">
            <a:avLst/>
          </a:prstGeom>
          <a:ln/>
        </p:spPr>
        <p:txBody>
          <a:bodyPr/>
          <a:lstStyle>
            <a:lvl1pPr>
              <a:defRPr>
                <a:latin typeface="+mn-lt"/>
              </a:defRPr>
            </a:lvl1pPr>
          </a:lstStyle>
          <a:p>
            <a:pPr>
              <a:defRPr/>
            </a:pPr>
            <a:endParaRPr lang="en-US" altLang="en-US"/>
          </a:p>
        </p:txBody>
      </p:sp>
      <p:sp>
        <p:nvSpPr>
          <p:cNvPr id="7" name="Rectangle 6">
            <a:extLst>
              <a:ext uri="{FF2B5EF4-FFF2-40B4-BE49-F238E27FC236}">
                <a16:creationId xmlns:a16="http://schemas.microsoft.com/office/drawing/2014/main" id="{41424300-D44F-41ED-82D9-D62BBA7EA5E8}"/>
              </a:ext>
            </a:extLst>
          </p:cNvPr>
          <p:cNvSpPr>
            <a:spLocks noGrp="1" noChangeArrowheads="1"/>
          </p:cNvSpPr>
          <p:nvPr>
            <p:ph type="sldNum" sz="quarter" idx="12"/>
          </p:nvPr>
        </p:nvSpPr>
        <p:spPr>
          <a:xfrm>
            <a:off x="7240438" y="6266193"/>
            <a:ext cx="1295400" cy="457200"/>
          </a:xfrm>
          <a:ln/>
        </p:spPr>
        <p:txBody>
          <a:bodyPr/>
          <a:lstStyle>
            <a:lvl1pPr>
              <a:defRPr>
                <a:latin typeface="+mn-lt"/>
              </a:defRPr>
            </a:lvl1pPr>
          </a:lstStyle>
          <a:p>
            <a:pPr>
              <a:defRPr/>
            </a:pPr>
            <a:fld id="{A9ACF193-D630-4D87-9C29-0B4E39BF3EA3}" type="slidenum">
              <a:rPr lang="en-US" altLang="en-US" smtClean="0"/>
              <a:pPr>
                <a:defRPr/>
              </a:pPr>
              <a:t>‹#›</a:t>
            </a:fld>
            <a:endParaRPr lang="en-US" altLang="en-US"/>
          </a:p>
        </p:txBody>
      </p:sp>
    </p:spTree>
    <p:extLst>
      <p:ext uri="{BB962C8B-B14F-4D97-AF65-F5344CB8AC3E}">
        <p14:creationId xmlns:p14="http://schemas.microsoft.com/office/powerpoint/2010/main" val="169088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4"/>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BED972-1C99-4AE3-ACF6-70527067B51A}"/>
              </a:ext>
            </a:extLst>
          </p:cNvPr>
          <p:cNvSpPr>
            <a:spLocks noGrp="1" noChangeArrowheads="1"/>
          </p:cNvSpPr>
          <p:nvPr>
            <p:ph type="dt" sz="half" idx="10"/>
          </p:nvPr>
        </p:nvSpPr>
        <p:spPr>
          <a:xfrm>
            <a:off x="571500" y="6248400"/>
            <a:ext cx="1905000" cy="457200"/>
          </a:xfrm>
          <a:prstGeom prst="rect">
            <a:avLst/>
          </a:prstGeom>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9B8919C-5FD4-4709-AAE8-BAFB76B34398}"/>
              </a:ext>
            </a:extLst>
          </p:cNvPr>
          <p:cNvSpPr>
            <a:spLocks noGrp="1" noChangeArrowheads="1"/>
          </p:cNvSpPr>
          <p:nvPr>
            <p:ph type="ftr" sz="quarter" idx="11"/>
          </p:nvPr>
        </p:nvSpPr>
        <p:spPr>
          <a:xfrm>
            <a:off x="3276600" y="6248400"/>
            <a:ext cx="2895600" cy="457200"/>
          </a:xfrm>
          <a:prstGeom prst="rect">
            <a:avLst/>
          </a:prstGeom>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FE9BE0B-A183-43E9-9000-E1C92FF8EEB5}"/>
              </a:ext>
            </a:extLst>
          </p:cNvPr>
          <p:cNvSpPr>
            <a:spLocks noGrp="1" noChangeArrowheads="1"/>
          </p:cNvSpPr>
          <p:nvPr>
            <p:ph type="sldNum" sz="quarter" idx="12"/>
          </p:nvPr>
        </p:nvSpPr>
        <p:spPr>
          <a:xfrm>
            <a:off x="7223166" y="6242256"/>
            <a:ext cx="1295400" cy="457200"/>
          </a:xfrm>
          <a:ln/>
        </p:spPr>
        <p:txBody>
          <a:bodyPr/>
          <a:lstStyle>
            <a:lvl1pPr>
              <a:defRPr/>
            </a:lvl1pPr>
          </a:lstStyle>
          <a:p>
            <a:pPr>
              <a:defRPr/>
            </a:pPr>
            <a:fld id="{89F7AD91-E674-4E45-B789-064A76769475}" type="slidenum">
              <a:rPr lang="en-US" altLang="en-US"/>
              <a:pPr>
                <a:defRPr/>
              </a:pPr>
              <a:t>‹#›</a:t>
            </a:fld>
            <a:endParaRPr lang="en-US" altLang="en-US"/>
          </a:p>
        </p:txBody>
      </p:sp>
    </p:spTree>
    <p:extLst>
      <p:ext uri="{BB962C8B-B14F-4D97-AF65-F5344CB8AC3E}">
        <p14:creationId xmlns:p14="http://schemas.microsoft.com/office/powerpoint/2010/main" val="395111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6DAEA50-CF82-4A32-B62B-A6E9F2BACB09}"/>
              </a:ext>
            </a:extLst>
          </p:cNvPr>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CBA9871-1908-47F3-BFA7-27B1F00C07D1}"/>
              </a:ext>
            </a:extLst>
          </p:cNvPr>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2" name="Rectangle 6">
            <a:extLst>
              <a:ext uri="{FF2B5EF4-FFF2-40B4-BE49-F238E27FC236}">
                <a16:creationId xmlns:a16="http://schemas.microsoft.com/office/drawing/2014/main" id="{0A71E957-0844-4B87-B1B0-32BD5C2F76E5}"/>
              </a:ext>
            </a:extLst>
          </p:cNvPr>
          <p:cNvSpPr>
            <a:spLocks noGrp="1" noChangeArrowheads="1"/>
          </p:cNvSpPr>
          <p:nvPr>
            <p:ph type="sldNum" sz="quarter" idx="4"/>
          </p:nvPr>
        </p:nvSpPr>
        <p:spPr bwMode="auto">
          <a:xfrm>
            <a:off x="7240438" y="6207125"/>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63E40D1-EA8B-40B6-8C43-96D1DF25C9CC}" type="slidenum">
              <a:rPr lang="en-US" altLang="en-US" smtClean="0"/>
              <a:pPr>
                <a:defRPr/>
              </a:pPr>
              <a:t>‹#›</a:t>
            </a:fld>
            <a:endParaRPr lang="en-US" altLang="en-US" dirty="0"/>
          </a:p>
        </p:txBody>
      </p:sp>
      <p:sp>
        <p:nvSpPr>
          <p:cNvPr id="1031" name="Line 7">
            <a:extLst>
              <a:ext uri="{FF2B5EF4-FFF2-40B4-BE49-F238E27FC236}">
                <a16:creationId xmlns:a16="http://schemas.microsoft.com/office/drawing/2014/main" id="{D26A0313-967A-4E81-AF2F-12433A02DEED}"/>
              </a:ext>
            </a:extLst>
          </p:cNvPr>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Oval 8">
            <a:extLst>
              <a:ext uri="{FF2B5EF4-FFF2-40B4-BE49-F238E27FC236}">
                <a16:creationId xmlns:a16="http://schemas.microsoft.com/office/drawing/2014/main" id="{F258395A-1EB5-4345-BFF3-B58E524617B6}"/>
              </a:ext>
            </a:extLst>
          </p:cNvPr>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Oval 9">
            <a:extLst>
              <a:ext uri="{FF2B5EF4-FFF2-40B4-BE49-F238E27FC236}">
                <a16:creationId xmlns:a16="http://schemas.microsoft.com/office/drawing/2014/main" id="{D7C72E44-7E6D-4BB8-B4FD-BD0233889DC7}"/>
              </a:ext>
            </a:extLst>
          </p:cNvPr>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Oval 10">
            <a:extLst>
              <a:ext uri="{FF2B5EF4-FFF2-40B4-BE49-F238E27FC236}">
                <a16:creationId xmlns:a16="http://schemas.microsoft.com/office/drawing/2014/main" id="{9294F325-86EF-435C-861A-1D4D2BE4BE1A}"/>
              </a:ext>
            </a:extLst>
          </p:cNvPr>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homelessnesslearninghub.ca/library/resources/how-approach-individual-street-video"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s://files.hudexchange.info/resources/documents/PIT-Count-Volunteer-Training-Toolkit-Sample-Refresher-Handout.doc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7EB9D5-69A2-44E1-8D41-8C784E711C1E}"/>
              </a:ext>
            </a:extLst>
          </p:cNvPr>
          <p:cNvSpPr>
            <a:spLocks noGrp="1" noChangeArrowheads="1"/>
          </p:cNvSpPr>
          <p:nvPr>
            <p:ph type="title"/>
          </p:nvPr>
        </p:nvSpPr>
        <p:spPr>
          <a:xfrm>
            <a:off x="1600200" y="190500"/>
            <a:ext cx="6934200" cy="1943100"/>
          </a:xfrm>
        </p:spPr>
        <p:txBody>
          <a:bodyPr/>
          <a:lstStyle/>
          <a:p>
            <a:pPr>
              <a:lnSpc>
                <a:spcPts val="4300"/>
              </a:lnSpc>
            </a:pPr>
            <a:r>
              <a:rPr lang="en-US" altLang="en-US" sz="3800" dirty="0"/>
              <a:t>2021 Point-in-Time Count </a:t>
            </a:r>
            <a:br>
              <a:rPr lang="en-US" altLang="en-US" sz="3800" dirty="0"/>
            </a:br>
            <a:r>
              <a:rPr lang="en-US" altLang="en-US" sz="3800" dirty="0"/>
              <a:t>of UNSHELTERED Persons Experiencing Homelessness</a:t>
            </a:r>
          </a:p>
        </p:txBody>
      </p:sp>
      <p:sp>
        <p:nvSpPr>
          <p:cNvPr id="4099" name="Rectangle 3">
            <a:extLst>
              <a:ext uri="{FF2B5EF4-FFF2-40B4-BE49-F238E27FC236}">
                <a16:creationId xmlns:a16="http://schemas.microsoft.com/office/drawing/2014/main" id="{B90D766C-8368-4E8E-A159-E7978606D910}"/>
              </a:ext>
            </a:extLst>
          </p:cNvPr>
          <p:cNvSpPr>
            <a:spLocks noGrp="1" noChangeArrowheads="1"/>
          </p:cNvSpPr>
          <p:nvPr>
            <p:ph idx="1"/>
          </p:nvPr>
        </p:nvSpPr>
        <p:spPr>
          <a:xfrm>
            <a:off x="457200" y="2438400"/>
            <a:ext cx="8305800" cy="3733800"/>
          </a:xfrm>
        </p:spPr>
        <p:txBody>
          <a:bodyPr/>
          <a:lstStyle/>
          <a:p>
            <a:pPr algn="ctr">
              <a:spcBef>
                <a:spcPts val="0"/>
              </a:spcBef>
              <a:spcAft>
                <a:spcPts val="0"/>
              </a:spcAft>
              <a:buFont typeface="Wingdings" panose="05000000000000000000" pitchFamily="2" charset="2"/>
              <a:buNone/>
            </a:pPr>
            <a:r>
              <a:rPr lang="en-US" altLang="en-US" sz="4800" b="1" u="sng" dirty="0"/>
              <a:t>PIT Volunteer Training</a:t>
            </a:r>
          </a:p>
          <a:p>
            <a:pPr algn="ctr">
              <a:spcBef>
                <a:spcPts val="0"/>
              </a:spcBef>
              <a:spcAft>
                <a:spcPts val="0"/>
              </a:spcAft>
              <a:buFont typeface="Wingdings" panose="05000000000000000000" pitchFamily="2" charset="2"/>
              <a:buNone/>
            </a:pPr>
            <a:endParaRPr lang="en-US" altLang="en-US" sz="2800" dirty="0"/>
          </a:p>
          <a:p>
            <a:pPr algn="ctr">
              <a:spcBef>
                <a:spcPts val="0"/>
              </a:spcBef>
              <a:spcAft>
                <a:spcPts val="0"/>
              </a:spcAft>
              <a:buFont typeface="Wingdings" panose="05000000000000000000" pitchFamily="2" charset="2"/>
              <a:buNone/>
            </a:pPr>
            <a:r>
              <a:rPr lang="en-US" altLang="en-US" sz="3800" dirty="0"/>
              <a:t>for Western PA Continuum of Care</a:t>
            </a:r>
          </a:p>
          <a:p>
            <a:pPr algn="ctr">
              <a:spcBef>
                <a:spcPts val="0"/>
              </a:spcBef>
              <a:spcAft>
                <a:spcPts val="0"/>
              </a:spcAft>
              <a:buNone/>
            </a:pPr>
            <a:endParaRPr lang="en-US" altLang="en-US" sz="3600" dirty="0"/>
          </a:p>
          <a:p>
            <a:pPr algn="ctr">
              <a:spcBef>
                <a:spcPts val="0"/>
              </a:spcBef>
              <a:spcAft>
                <a:spcPts val="0"/>
              </a:spcAft>
              <a:buNone/>
            </a:pPr>
            <a:r>
              <a:rPr lang="en-US" altLang="en-US" sz="1600" dirty="0"/>
              <a:t>by Diana T. Myers &amp; Associates, Inc. (DMA)</a:t>
            </a:r>
          </a:p>
          <a:p>
            <a:pPr algn="ctr">
              <a:spcBef>
                <a:spcPts val="0"/>
              </a:spcBef>
              <a:spcAft>
                <a:spcPts val="0"/>
              </a:spcAft>
              <a:buNone/>
            </a:pPr>
            <a:r>
              <a:rPr lang="en-US" altLang="en-US" sz="1600" dirty="0"/>
              <a:t>on behalf of the PA Department of Community and Economic Development (DCED)</a:t>
            </a:r>
          </a:p>
          <a:p>
            <a:pPr algn="ctr">
              <a:spcBef>
                <a:spcPct val="15000"/>
              </a:spcBef>
              <a:buFont typeface="Wingdings" panose="05000000000000000000" pitchFamily="2" charset="2"/>
              <a:buNone/>
            </a:pPr>
            <a:endParaRPr lang="en-US" altLang="en-US" sz="2600" dirty="0"/>
          </a:p>
        </p:txBody>
      </p:sp>
      <p:sp>
        <p:nvSpPr>
          <p:cNvPr id="3" name="Slide Number Placeholder 2">
            <a:extLst>
              <a:ext uri="{FF2B5EF4-FFF2-40B4-BE49-F238E27FC236}">
                <a16:creationId xmlns:a16="http://schemas.microsoft.com/office/drawing/2014/main" id="{2426A8CD-B706-4861-B631-29813092D6B7}"/>
              </a:ext>
            </a:extLst>
          </p:cNvPr>
          <p:cNvSpPr>
            <a:spLocks noGrp="1"/>
          </p:cNvSpPr>
          <p:nvPr>
            <p:ph type="sldNum" sz="quarter" idx="12"/>
          </p:nvPr>
        </p:nvSpPr>
        <p:spPr/>
        <p:txBody>
          <a:bodyPr/>
          <a:lstStyle/>
          <a:p>
            <a:pPr>
              <a:defRPr/>
            </a:pPr>
            <a:fld id="{A9DB807E-C2C4-4749-82B8-1BBD323B4CD5}"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6577098-9849-4867-9E91-6D99C3679363}"/>
              </a:ext>
            </a:extLst>
          </p:cNvPr>
          <p:cNvSpPr>
            <a:spLocks noGrp="1" noChangeArrowheads="1"/>
          </p:cNvSpPr>
          <p:nvPr>
            <p:ph type="title"/>
          </p:nvPr>
        </p:nvSpPr>
        <p:spPr>
          <a:xfrm>
            <a:off x="1524000" y="190500"/>
            <a:ext cx="7162800" cy="1527175"/>
          </a:xfrm>
        </p:spPr>
        <p:txBody>
          <a:bodyPr/>
          <a:lstStyle/>
          <a:p>
            <a:r>
              <a:rPr lang="en-US" sz="3200" u="sng" dirty="0"/>
              <a:t>2021 Unsheltered PIT: COVID-19 Exemptions for Western PA </a:t>
            </a:r>
            <a:r>
              <a:rPr lang="en-US" sz="3200" u="sng" dirty="0" err="1"/>
              <a:t>CoC</a:t>
            </a:r>
            <a:endParaRPr lang="en-US" sz="3200" u="sng" dirty="0"/>
          </a:p>
        </p:txBody>
      </p:sp>
      <p:sp>
        <p:nvSpPr>
          <p:cNvPr id="8195" name="Rectangle 3">
            <a:extLst>
              <a:ext uri="{FF2B5EF4-FFF2-40B4-BE49-F238E27FC236}">
                <a16:creationId xmlns:a16="http://schemas.microsoft.com/office/drawing/2014/main" id="{540ECBE5-D960-4118-AF5D-E50FF3DB402B}"/>
              </a:ext>
            </a:extLst>
          </p:cNvPr>
          <p:cNvSpPr>
            <a:spLocks noGrp="1" noChangeArrowheads="1"/>
          </p:cNvSpPr>
          <p:nvPr>
            <p:ph type="body" idx="1"/>
          </p:nvPr>
        </p:nvSpPr>
        <p:spPr>
          <a:xfrm>
            <a:off x="838200" y="1752600"/>
            <a:ext cx="7467600" cy="4759325"/>
          </a:xfrm>
        </p:spPr>
        <p:txBody>
          <a:bodyPr/>
          <a:lstStyle/>
          <a:p>
            <a:pPr marL="0" indent="0">
              <a:lnSpc>
                <a:spcPct val="90000"/>
              </a:lnSpc>
              <a:buNone/>
            </a:pPr>
            <a:r>
              <a:rPr lang="en-US" altLang="en-US" sz="2500" dirty="0">
                <a:solidFill>
                  <a:srgbClr val="000000"/>
                </a:solidFill>
              </a:rPr>
              <a:t>HUD is allowing the Western PA </a:t>
            </a:r>
            <a:r>
              <a:rPr lang="en-US" altLang="en-US" sz="2500" dirty="0" err="1">
                <a:solidFill>
                  <a:srgbClr val="000000"/>
                </a:solidFill>
              </a:rPr>
              <a:t>CoC</a:t>
            </a:r>
            <a:r>
              <a:rPr lang="en-US" altLang="en-US" sz="2500" dirty="0">
                <a:solidFill>
                  <a:srgbClr val="000000"/>
                </a:solidFill>
              </a:rPr>
              <a:t> to conduct an abbreviated unsheltered PIT Count. This includes the following options:</a:t>
            </a:r>
          </a:p>
          <a:p>
            <a:pPr>
              <a:lnSpc>
                <a:spcPct val="90000"/>
              </a:lnSpc>
            </a:pPr>
            <a:r>
              <a:rPr lang="en-US" altLang="en-US" sz="2200" b="1" dirty="0">
                <a:solidFill>
                  <a:srgbClr val="000000"/>
                </a:solidFill>
              </a:rPr>
              <a:t>Observation only count </a:t>
            </a:r>
            <a:r>
              <a:rPr lang="en-US" altLang="en-US" sz="2200" dirty="0">
                <a:solidFill>
                  <a:srgbClr val="000000"/>
                </a:solidFill>
              </a:rPr>
              <a:t>– Conducted over one night/morning (January 27</a:t>
            </a:r>
            <a:r>
              <a:rPr lang="en-US" altLang="en-US" sz="2200" baseline="30000" dirty="0">
                <a:solidFill>
                  <a:srgbClr val="000000"/>
                </a:solidFill>
              </a:rPr>
              <a:t>th</a:t>
            </a:r>
            <a:r>
              <a:rPr lang="en-US" altLang="en-US" sz="2200" dirty="0">
                <a:solidFill>
                  <a:srgbClr val="000000"/>
                </a:solidFill>
              </a:rPr>
              <a:t> night into January 28</a:t>
            </a:r>
            <a:r>
              <a:rPr lang="en-US" altLang="en-US" sz="2200" baseline="30000" dirty="0">
                <a:solidFill>
                  <a:srgbClr val="000000"/>
                </a:solidFill>
              </a:rPr>
              <a:t>th</a:t>
            </a:r>
            <a:r>
              <a:rPr lang="en-US" altLang="en-US" sz="2200" dirty="0">
                <a:solidFill>
                  <a:srgbClr val="000000"/>
                </a:solidFill>
              </a:rPr>
              <a:t> morning). No surveys required. </a:t>
            </a:r>
          </a:p>
          <a:p>
            <a:pPr>
              <a:lnSpc>
                <a:spcPct val="90000"/>
              </a:lnSpc>
            </a:pPr>
            <a:r>
              <a:rPr lang="en-US" altLang="en-US" sz="2200" b="1" dirty="0">
                <a:solidFill>
                  <a:srgbClr val="000000"/>
                </a:solidFill>
              </a:rPr>
              <a:t>Brief survey count </a:t>
            </a:r>
            <a:r>
              <a:rPr lang="en-US" altLang="en-US" sz="2200" dirty="0">
                <a:solidFill>
                  <a:srgbClr val="000000"/>
                </a:solidFill>
              </a:rPr>
              <a:t>– Brief survey includes initials, date of birth or age, household size, and where they slept night of PIT. This can be conducted over a period up to 7 days.</a:t>
            </a:r>
          </a:p>
          <a:p>
            <a:pPr>
              <a:lnSpc>
                <a:spcPct val="90000"/>
              </a:lnSpc>
            </a:pPr>
            <a:r>
              <a:rPr lang="en-US" altLang="en-US" sz="2200" b="1" dirty="0">
                <a:solidFill>
                  <a:srgbClr val="000000"/>
                </a:solidFill>
              </a:rPr>
              <a:t>Sampling</a:t>
            </a:r>
            <a:r>
              <a:rPr lang="en-US" altLang="en-US" sz="2200" dirty="0">
                <a:solidFill>
                  <a:srgbClr val="000000"/>
                </a:solidFill>
              </a:rPr>
              <a:t> – If a county is unable to safely do either of the above options, the </a:t>
            </a:r>
            <a:r>
              <a:rPr lang="en-US" altLang="en-US" sz="2200" dirty="0" err="1">
                <a:solidFill>
                  <a:srgbClr val="000000"/>
                </a:solidFill>
              </a:rPr>
              <a:t>CoC</a:t>
            </a:r>
            <a:r>
              <a:rPr lang="en-US" altLang="en-US" sz="2200" dirty="0">
                <a:solidFill>
                  <a:srgbClr val="000000"/>
                </a:solidFill>
              </a:rPr>
              <a:t> will use a sampling method to account for missing data.</a:t>
            </a:r>
          </a:p>
          <a:p>
            <a:pPr>
              <a:lnSpc>
                <a:spcPct val="90000"/>
              </a:lnSpc>
            </a:pPr>
            <a:r>
              <a:rPr lang="en-US" altLang="en-US" sz="2200" b="1" i="1" dirty="0">
                <a:solidFill>
                  <a:srgbClr val="000000"/>
                </a:solidFill>
              </a:rPr>
              <a:t>The type of count conducted in your county will be determined by your county’s unsheltered PIT coordinator.</a:t>
            </a:r>
          </a:p>
          <a:p>
            <a:pPr marL="0" indent="0">
              <a:lnSpc>
                <a:spcPct val="90000"/>
              </a:lnSpc>
              <a:buNone/>
            </a:pPr>
            <a:endParaRPr lang="en-US" altLang="en-US" dirty="0">
              <a:solidFill>
                <a:srgbClr val="000000"/>
              </a:solidFill>
            </a:endParaRPr>
          </a:p>
        </p:txBody>
      </p:sp>
      <p:sp>
        <p:nvSpPr>
          <p:cNvPr id="8196" name="Slide Number Placeholder 1">
            <a:extLst>
              <a:ext uri="{FF2B5EF4-FFF2-40B4-BE49-F238E27FC236}">
                <a16:creationId xmlns:a16="http://schemas.microsoft.com/office/drawing/2014/main" id="{DB629606-91F4-43E2-A035-B898549AAFA3}"/>
              </a:ext>
            </a:extLst>
          </p:cNvPr>
          <p:cNvSpPr>
            <a:spLocks noGrp="1"/>
          </p:cNvSpPr>
          <p:nvPr>
            <p:ph type="sldNum" sz="quarter" idx="12"/>
          </p:nvPr>
        </p:nvSpPr>
        <p:spPr>
          <a:xfrm flipH="1">
            <a:off x="8534400" y="6359525"/>
            <a:ext cx="152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532D275-0F7E-4AB4-907E-CA3FD0F1B05A}" type="slidenum">
              <a:rPr lang="en-US" altLang="en-US" sz="1400" smtClean="0">
                <a:solidFill>
                  <a:schemeClr val="tx1"/>
                </a:solidFill>
              </a:rPr>
              <a:pPr>
                <a:spcBef>
                  <a:spcPct val="0"/>
                </a:spcBef>
                <a:buClrTx/>
                <a:buSzTx/>
                <a:buFontTx/>
                <a:buNone/>
              </a:pPr>
              <a:t>10</a:t>
            </a:fld>
            <a:endParaRPr lang="en-US" altLang="en-US" sz="14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6">
            <a:extLst>
              <a:ext uri="{FF2B5EF4-FFF2-40B4-BE49-F238E27FC236}">
                <a16:creationId xmlns:a16="http://schemas.microsoft.com/office/drawing/2014/main" id="{E5DAE2DC-6893-46F8-8F8A-791390B52D72}"/>
              </a:ext>
            </a:extLst>
          </p:cNvPr>
          <p:cNvSpPr>
            <a:spLocks noGrp="1"/>
          </p:cNvSpPr>
          <p:nvPr>
            <p:ph type="sldNum" sz="quarter" idx="12"/>
          </p:nvPr>
        </p:nvSpPr>
        <p:spPr>
          <a:xfrm>
            <a:off x="8382000" y="60960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68997FC1-59AD-489A-8396-6AB562951CFE}" type="slidenum">
              <a:rPr lang="en-US" altLang="en-US" sz="1400" smtClean="0">
                <a:solidFill>
                  <a:schemeClr val="tx1"/>
                </a:solidFill>
              </a:rPr>
              <a:pPr>
                <a:spcBef>
                  <a:spcPct val="0"/>
                </a:spcBef>
                <a:buClrTx/>
                <a:buSzTx/>
                <a:buFontTx/>
                <a:buNone/>
              </a:pPr>
              <a:t>11</a:t>
            </a:fld>
            <a:endParaRPr lang="en-US" altLang="en-US" sz="1400">
              <a:solidFill>
                <a:schemeClr val="tx1"/>
              </a:solidFill>
            </a:endParaRPr>
          </a:p>
        </p:txBody>
      </p:sp>
      <p:sp>
        <p:nvSpPr>
          <p:cNvPr id="30723" name="Rectangle 2">
            <a:extLst>
              <a:ext uri="{FF2B5EF4-FFF2-40B4-BE49-F238E27FC236}">
                <a16:creationId xmlns:a16="http://schemas.microsoft.com/office/drawing/2014/main" id="{431EF9C9-1F52-473A-A052-7EEF773BB0BD}"/>
              </a:ext>
            </a:extLst>
          </p:cNvPr>
          <p:cNvSpPr>
            <a:spLocks noGrp="1" noChangeArrowheads="1"/>
          </p:cNvSpPr>
          <p:nvPr>
            <p:ph type="title"/>
          </p:nvPr>
        </p:nvSpPr>
        <p:spPr>
          <a:xfrm>
            <a:off x="1524000" y="228600"/>
            <a:ext cx="7010400" cy="1527175"/>
          </a:xfrm>
        </p:spPr>
        <p:txBody>
          <a:bodyPr/>
          <a:lstStyle/>
          <a:p>
            <a:pPr eaLnBrk="1" hangingPunct="1"/>
            <a:r>
              <a:rPr lang="en-US" altLang="en-US" sz="3400" u="sng" dirty="0"/>
              <a:t>Observation only count vs. Brief Survey Count</a:t>
            </a:r>
          </a:p>
        </p:txBody>
      </p:sp>
      <p:sp>
        <p:nvSpPr>
          <p:cNvPr id="3" name="Content Placeholder 2">
            <a:extLst>
              <a:ext uri="{FF2B5EF4-FFF2-40B4-BE49-F238E27FC236}">
                <a16:creationId xmlns:a16="http://schemas.microsoft.com/office/drawing/2014/main" id="{58E94EC3-F687-4784-8EBC-D14FD3C47730}"/>
              </a:ext>
            </a:extLst>
          </p:cNvPr>
          <p:cNvSpPr>
            <a:spLocks noGrp="1"/>
          </p:cNvSpPr>
          <p:nvPr>
            <p:ph sz="half" idx="1"/>
          </p:nvPr>
        </p:nvSpPr>
        <p:spPr>
          <a:xfrm>
            <a:off x="457200" y="1763914"/>
            <a:ext cx="8382000" cy="4332085"/>
          </a:xfrm>
        </p:spPr>
        <p:txBody>
          <a:bodyPr/>
          <a:lstStyle/>
          <a:p>
            <a:pPr marL="0" indent="0">
              <a:buNone/>
            </a:pPr>
            <a:r>
              <a:rPr lang="en-US" sz="1600" b="1" dirty="0"/>
              <a:t>Observation only count</a:t>
            </a:r>
          </a:p>
          <a:p>
            <a:r>
              <a:rPr lang="en-US" sz="1600" dirty="0"/>
              <a:t>Observation only counts </a:t>
            </a:r>
            <a:r>
              <a:rPr lang="en-US" sz="1600" b="1" dirty="0"/>
              <a:t>must occur </a:t>
            </a:r>
            <a:r>
              <a:rPr lang="en-US" sz="1600" dirty="0"/>
              <a:t>the night of January 27</a:t>
            </a:r>
            <a:r>
              <a:rPr lang="en-US" sz="1600" baseline="30000" dirty="0"/>
              <a:t>th</a:t>
            </a:r>
            <a:r>
              <a:rPr lang="en-US" sz="1600" dirty="0"/>
              <a:t> to the morning of January 28</a:t>
            </a:r>
            <a:r>
              <a:rPr lang="en-US" sz="1600" baseline="30000" dirty="0"/>
              <a:t>th</a:t>
            </a:r>
            <a:r>
              <a:rPr lang="en-US" sz="1600" dirty="0"/>
              <a:t> (when people are likely to be sleeping/bedded down).</a:t>
            </a:r>
          </a:p>
          <a:p>
            <a:r>
              <a:rPr lang="en-US" sz="1600" dirty="0"/>
              <a:t>Should only include persons identified as unsheltered who are counted the night of January 27</a:t>
            </a:r>
            <a:r>
              <a:rPr lang="en-US" sz="1600" baseline="30000" dirty="0"/>
              <a:t>th</a:t>
            </a:r>
            <a:r>
              <a:rPr lang="en-US" sz="1600" dirty="0"/>
              <a:t>/morning of January 28</a:t>
            </a:r>
            <a:r>
              <a:rPr lang="en-US" sz="1600" baseline="30000" dirty="0"/>
              <a:t>th</a:t>
            </a:r>
            <a:r>
              <a:rPr lang="en-US" sz="1600" dirty="0"/>
              <a:t>. </a:t>
            </a:r>
          </a:p>
          <a:p>
            <a:pPr marL="0" indent="0">
              <a:buNone/>
            </a:pPr>
            <a:endParaRPr lang="en-US" sz="1600" dirty="0"/>
          </a:p>
          <a:p>
            <a:pPr marL="0" indent="0">
              <a:buNone/>
            </a:pPr>
            <a:r>
              <a:rPr lang="en-US" sz="1600" b="1" dirty="0"/>
              <a:t>Brief survey count</a:t>
            </a:r>
          </a:p>
          <a:p>
            <a:r>
              <a:rPr lang="en-US" sz="1600" dirty="0"/>
              <a:t>Brief survey counts can occur over a period of up to 7 days (asking people where they slept the night of January 27</a:t>
            </a:r>
            <a:r>
              <a:rPr lang="en-US" sz="1600" baseline="30000" dirty="0"/>
              <a:t>th</a:t>
            </a:r>
            <a:r>
              <a:rPr lang="en-US" sz="1600" dirty="0"/>
              <a:t>).</a:t>
            </a:r>
          </a:p>
          <a:p>
            <a:r>
              <a:rPr lang="en-US" sz="1600" dirty="0"/>
              <a:t>Brief survey counts must only include persons who were unsheltered the night of January 27</a:t>
            </a:r>
            <a:r>
              <a:rPr lang="en-US" sz="1600" baseline="30000" dirty="0"/>
              <a:t>th</a:t>
            </a:r>
            <a:r>
              <a:rPr lang="en-US" sz="1600" dirty="0"/>
              <a:t>. </a:t>
            </a:r>
          </a:p>
          <a:p>
            <a:r>
              <a:rPr lang="en-US" sz="1600" dirty="0"/>
              <a:t>Brief survey counts can utilize HMIS By Name List (BNL) data if the team wants to reach out to persons on BNL to confirm if they were unsheltered the night of January 27 (must reach out and confirm – should not assume that people on the list are still unsheltered)</a:t>
            </a:r>
          </a:p>
          <a:p>
            <a:pPr marL="0" indent="0">
              <a:buNone/>
            </a:pPr>
            <a:endParaRPr lang="en-US" sz="1600" b="1" dirty="0"/>
          </a:p>
          <a:p>
            <a:pPr marL="0" indent="0">
              <a:buNone/>
            </a:pPr>
            <a:r>
              <a:rPr lang="en-US" sz="1600" b="1" dirty="0"/>
              <a:t>***The type of count your county will conduct will be determined by your county’s unsheltered PIT coordinator. </a:t>
            </a:r>
          </a:p>
          <a:p>
            <a:endParaRPr lang="en-US" dirty="0"/>
          </a:p>
        </p:txBody>
      </p:sp>
    </p:spTree>
    <p:extLst>
      <p:ext uri="{BB962C8B-B14F-4D97-AF65-F5344CB8AC3E}">
        <p14:creationId xmlns:p14="http://schemas.microsoft.com/office/powerpoint/2010/main" val="62251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8E15CD2-BFFA-460E-A302-857820417D24}"/>
              </a:ext>
            </a:extLst>
          </p:cNvPr>
          <p:cNvSpPr>
            <a:spLocks noGrp="1"/>
          </p:cNvSpPr>
          <p:nvPr>
            <p:ph type="title"/>
          </p:nvPr>
        </p:nvSpPr>
        <p:spPr/>
        <p:txBody>
          <a:bodyPr/>
          <a:lstStyle/>
          <a:p>
            <a:r>
              <a:rPr lang="en-US" dirty="0"/>
              <a:t>Observation only count</a:t>
            </a:r>
          </a:p>
        </p:txBody>
      </p:sp>
      <p:sp>
        <p:nvSpPr>
          <p:cNvPr id="7" name="Text Placeholder 6">
            <a:extLst>
              <a:ext uri="{FF2B5EF4-FFF2-40B4-BE49-F238E27FC236}">
                <a16:creationId xmlns:a16="http://schemas.microsoft.com/office/drawing/2014/main" id="{369C31CD-7FFC-4A71-8F35-35EB8CEC1C24}"/>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id="{446EAFDB-03F3-47C9-9B47-A06FDC3D2CA2}"/>
              </a:ext>
            </a:extLst>
          </p:cNvPr>
          <p:cNvSpPr>
            <a:spLocks noGrp="1"/>
          </p:cNvSpPr>
          <p:nvPr>
            <p:ph type="sldNum" sz="quarter" idx="12"/>
          </p:nvPr>
        </p:nvSpPr>
        <p:spPr/>
        <p:txBody>
          <a:bodyPr/>
          <a:lstStyle/>
          <a:p>
            <a:pPr>
              <a:defRPr/>
            </a:pPr>
            <a:fld id="{918F5F0B-4F63-4642-9C7E-341A8929AC4E}" type="slidenum">
              <a:rPr lang="en-US" altLang="en-US" smtClean="0"/>
              <a:pPr>
                <a:defRPr/>
              </a:pPr>
              <a:t>12</a:t>
            </a:fld>
            <a:endParaRPr lang="en-US" altLang="en-US"/>
          </a:p>
        </p:txBody>
      </p:sp>
    </p:spTree>
    <p:extLst>
      <p:ext uri="{BB962C8B-B14F-4D97-AF65-F5344CB8AC3E}">
        <p14:creationId xmlns:p14="http://schemas.microsoft.com/office/powerpoint/2010/main" val="4263041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D7552305-5818-49BE-9571-AF3F96366546}"/>
              </a:ext>
            </a:extLst>
          </p:cNvPr>
          <p:cNvSpPr>
            <a:spLocks noGrp="1" noChangeArrowheads="1"/>
          </p:cNvSpPr>
          <p:nvPr>
            <p:ph type="title"/>
          </p:nvPr>
        </p:nvSpPr>
        <p:spPr/>
        <p:txBody>
          <a:bodyPr/>
          <a:lstStyle/>
          <a:p>
            <a:r>
              <a:rPr lang="en-US" altLang="en-US" sz="3000" u="sng" dirty="0"/>
              <a:t>Observation only count overview</a:t>
            </a:r>
            <a:endParaRPr lang="en-US" altLang="en-US" sz="3000" dirty="0"/>
          </a:p>
        </p:txBody>
      </p:sp>
      <p:sp>
        <p:nvSpPr>
          <p:cNvPr id="34819" name="Content Placeholder 3">
            <a:extLst>
              <a:ext uri="{FF2B5EF4-FFF2-40B4-BE49-F238E27FC236}">
                <a16:creationId xmlns:a16="http://schemas.microsoft.com/office/drawing/2014/main" id="{ADCD342D-E62A-4D6D-99D7-A42B0851C2BF}"/>
              </a:ext>
            </a:extLst>
          </p:cNvPr>
          <p:cNvSpPr>
            <a:spLocks noGrp="1" noChangeArrowheads="1"/>
          </p:cNvSpPr>
          <p:nvPr>
            <p:ph sz="half" idx="2"/>
          </p:nvPr>
        </p:nvSpPr>
        <p:spPr>
          <a:xfrm>
            <a:off x="634409" y="1749573"/>
            <a:ext cx="7924800" cy="4664075"/>
          </a:xfrm>
        </p:spPr>
        <p:txBody>
          <a:bodyPr/>
          <a:lstStyle/>
          <a:p>
            <a:r>
              <a:rPr lang="en-US" altLang="en-US" sz="2000" b="1" dirty="0"/>
              <a:t>An observation only count </a:t>
            </a:r>
            <a:r>
              <a:rPr lang="en-US" altLang="en-US" sz="2000" dirty="0"/>
              <a:t>is conducted by walking and/or driving through a community seeking to identify individuals/families who may be experiencing homelessness. Types of observation counts may include:</a:t>
            </a:r>
          </a:p>
          <a:p>
            <a:pPr lvl="1"/>
            <a:r>
              <a:rPr lang="en-US" altLang="en-US" sz="2000" b="1" dirty="0"/>
              <a:t>Complete Coverage </a:t>
            </a:r>
            <a:r>
              <a:rPr lang="en-US" altLang="en-US" sz="2000" dirty="0"/>
              <a:t>– Attempt to count unsheltered individuals/families across an entire county, or to cover specific portions of the county.</a:t>
            </a:r>
          </a:p>
          <a:p>
            <a:pPr lvl="1"/>
            <a:r>
              <a:rPr lang="en-US" altLang="en-US" sz="2000" b="1" dirty="0"/>
              <a:t>Known locations only </a:t>
            </a:r>
            <a:r>
              <a:rPr lang="en-US" altLang="en-US" sz="2000" dirty="0"/>
              <a:t>– Count conducted at locations where individuals/families experiencing homelessness are likely to be located. </a:t>
            </a:r>
          </a:p>
          <a:p>
            <a:pPr lvl="1"/>
            <a:r>
              <a:rPr lang="en-US" altLang="en-US" sz="2000" b="1" dirty="0"/>
              <a:t>Combination of complete coverage and known locations </a:t>
            </a:r>
            <a:r>
              <a:rPr lang="en-US" altLang="en-US" sz="2000" dirty="0"/>
              <a:t>– This is when teams conduct the count in known locations in addition to a minimal amount of complete coverage.</a:t>
            </a:r>
          </a:p>
        </p:txBody>
      </p:sp>
      <p:sp>
        <p:nvSpPr>
          <p:cNvPr id="34820" name="Rectangle 2">
            <a:extLst>
              <a:ext uri="{FF2B5EF4-FFF2-40B4-BE49-F238E27FC236}">
                <a16:creationId xmlns:a16="http://schemas.microsoft.com/office/drawing/2014/main" id="{09040118-8EFA-4745-9B90-F528E51E981D}"/>
              </a:ext>
            </a:extLst>
          </p:cNvPr>
          <p:cNvSpPr>
            <a:spLocks noChangeArrowheads="1"/>
          </p:cNvSpPr>
          <p:nvPr/>
        </p:nvSpPr>
        <p:spPr bwMode="auto">
          <a:xfrm>
            <a:off x="8526463" y="6248400"/>
            <a:ext cx="347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1E7E083A-0BE2-48B8-9036-34C1D9920406}" type="slidenum">
              <a:rPr lang="en-US" altLang="en-US" sz="1400">
                <a:solidFill>
                  <a:schemeClr val="tx1"/>
                </a:solidFill>
              </a:rPr>
              <a:pPr>
                <a:spcBef>
                  <a:spcPct val="0"/>
                </a:spcBef>
                <a:buClrTx/>
                <a:buSzTx/>
                <a:buFontTx/>
                <a:buNone/>
              </a:pPr>
              <a:t>13</a:t>
            </a:fld>
            <a:r>
              <a:rPr lang="en-US" altLang="en-US" sz="1800" dirty="0">
                <a:solidFill>
                  <a:schemeClr val="tx1"/>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B297877-2874-46C6-BA8C-93259C310D5F}"/>
              </a:ext>
            </a:extLst>
          </p:cNvPr>
          <p:cNvSpPr>
            <a:spLocks noGrp="1" noChangeArrowheads="1"/>
          </p:cNvSpPr>
          <p:nvPr>
            <p:ph type="title" idx="4294967295"/>
          </p:nvPr>
        </p:nvSpPr>
        <p:spPr>
          <a:xfrm>
            <a:off x="1447800" y="342900"/>
            <a:ext cx="7010400" cy="1181100"/>
          </a:xfrm>
        </p:spPr>
        <p:txBody>
          <a:bodyPr/>
          <a:lstStyle/>
          <a:p>
            <a:pPr eaLnBrk="1" hangingPunct="1"/>
            <a:r>
              <a:rPr lang="en-US" altLang="en-US" sz="3000" u="sng" dirty="0"/>
              <a:t>Observation only count overview</a:t>
            </a:r>
          </a:p>
        </p:txBody>
      </p:sp>
      <p:sp>
        <p:nvSpPr>
          <p:cNvPr id="23555" name="Rectangle 8">
            <a:extLst>
              <a:ext uri="{FF2B5EF4-FFF2-40B4-BE49-F238E27FC236}">
                <a16:creationId xmlns:a16="http://schemas.microsoft.com/office/drawing/2014/main" id="{9E9F8F93-304E-4EE1-86C6-A96611EA0C50}"/>
              </a:ext>
            </a:extLst>
          </p:cNvPr>
          <p:cNvSpPr>
            <a:spLocks noGrp="1" noChangeArrowheads="1"/>
          </p:cNvSpPr>
          <p:nvPr>
            <p:ph type="body" idx="4294967295"/>
          </p:nvPr>
        </p:nvSpPr>
        <p:spPr>
          <a:xfrm>
            <a:off x="762000" y="1981200"/>
            <a:ext cx="7696200" cy="4267200"/>
          </a:xfrm>
        </p:spPr>
        <p:txBody>
          <a:bodyPr/>
          <a:lstStyle/>
          <a:p>
            <a:pPr eaLnBrk="1" hangingPunct="1">
              <a:lnSpc>
                <a:spcPct val="90000"/>
              </a:lnSpc>
              <a:defRPr/>
            </a:pPr>
            <a:r>
              <a:rPr lang="en-US" altLang="en-US" sz="3200" dirty="0"/>
              <a:t>Observation only count must be conducted the </a:t>
            </a:r>
            <a:r>
              <a:rPr lang="en-US" altLang="en-US" sz="3200" b="1" u="sng" dirty="0"/>
              <a:t>night</a:t>
            </a:r>
            <a:r>
              <a:rPr lang="en-US" altLang="en-US" sz="3200" dirty="0"/>
              <a:t> of January 27 </a:t>
            </a:r>
            <a:r>
              <a:rPr lang="en-US" altLang="en-US" sz="3200" dirty="0">
                <a:solidFill>
                  <a:srgbClr val="000000"/>
                </a:solidFill>
              </a:rPr>
              <a:t>or early morning of January 28.</a:t>
            </a:r>
          </a:p>
          <a:p>
            <a:pPr marL="0" indent="0" eaLnBrk="1" hangingPunct="1">
              <a:lnSpc>
                <a:spcPct val="90000"/>
              </a:lnSpc>
              <a:buFont typeface="Wingdings" panose="05000000000000000000" pitchFamily="2" charset="2"/>
              <a:buNone/>
              <a:defRPr/>
            </a:pPr>
            <a:endParaRPr lang="en-US" altLang="en-US" sz="1600" dirty="0">
              <a:solidFill>
                <a:srgbClr val="000000"/>
              </a:solidFill>
            </a:endParaRPr>
          </a:p>
          <a:p>
            <a:pPr lvl="1" eaLnBrk="1" hangingPunct="1">
              <a:lnSpc>
                <a:spcPct val="90000"/>
              </a:lnSpc>
              <a:defRPr/>
            </a:pPr>
            <a:r>
              <a:rPr lang="en-US" altLang="en-US" sz="2600" dirty="0"/>
              <a:t>It is important to conduct an observation-only count when persons experiencing homelessness will be able to be identified (e.g. when people are sleeping/bedded down).</a:t>
            </a:r>
          </a:p>
          <a:p>
            <a:pPr lvl="1" eaLnBrk="1" hangingPunct="1">
              <a:lnSpc>
                <a:spcPct val="90000"/>
              </a:lnSpc>
              <a:defRPr/>
            </a:pPr>
            <a:r>
              <a:rPr lang="en-US" altLang="en-US" sz="2600" dirty="0"/>
              <a:t>The observation only count should occur between 10pm and 6am.</a:t>
            </a:r>
          </a:p>
        </p:txBody>
      </p:sp>
      <p:sp>
        <p:nvSpPr>
          <p:cNvPr id="36868" name="Slide Number Placeholder 1">
            <a:extLst>
              <a:ext uri="{FF2B5EF4-FFF2-40B4-BE49-F238E27FC236}">
                <a16:creationId xmlns:a16="http://schemas.microsoft.com/office/drawing/2014/main" id="{3886DD22-3EE8-4F6D-A6C8-5821C8A228DC}"/>
              </a:ext>
            </a:extLst>
          </p:cNvPr>
          <p:cNvSpPr>
            <a:spLocks noGrp="1"/>
          </p:cNvSpPr>
          <p:nvPr>
            <p:ph type="sldNum" sz="quarter" idx="12"/>
          </p:nvPr>
        </p:nvSpPr>
        <p:spPr>
          <a:xfrm>
            <a:off x="8458200" y="62484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59A7C12C-EDC8-4490-A99C-3461D1F76DCA}" type="slidenum">
              <a:rPr lang="en-US" altLang="en-US" sz="1400" smtClean="0">
                <a:solidFill>
                  <a:schemeClr val="tx1"/>
                </a:solidFill>
              </a:rPr>
              <a:pPr>
                <a:spcBef>
                  <a:spcPct val="0"/>
                </a:spcBef>
                <a:buClrTx/>
                <a:buSzTx/>
                <a:buFontTx/>
                <a:buNone/>
              </a:pPr>
              <a:t>14</a:t>
            </a:fld>
            <a:endParaRPr lang="en-US" altLang="en-US" sz="140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p:txBody>
          <a:bodyPr/>
          <a:lstStyle/>
          <a:p>
            <a:r>
              <a:rPr lang="en-US" altLang="en-US" sz="3200" u="sng" dirty="0"/>
              <a:t>Observation only count: When to count someone in observation-only count</a:t>
            </a:r>
          </a:p>
        </p:txBody>
      </p:sp>
      <p:sp>
        <p:nvSpPr>
          <p:cNvPr id="53251" name="Rectangle 3">
            <a:extLst>
              <a:ext uri="{FF2B5EF4-FFF2-40B4-BE49-F238E27FC236}">
                <a16:creationId xmlns:a16="http://schemas.microsoft.com/office/drawing/2014/main" id="{1EB83561-324B-4B54-8F90-086EE7E4AFCE}"/>
              </a:ext>
            </a:extLst>
          </p:cNvPr>
          <p:cNvSpPr>
            <a:spLocks noGrp="1" noChangeArrowheads="1"/>
          </p:cNvSpPr>
          <p:nvPr>
            <p:ph type="body" idx="1"/>
          </p:nvPr>
        </p:nvSpPr>
        <p:spPr>
          <a:xfrm>
            <a:off x="438150" y="2057400"/>
            <a:ext cx="8077200" cy="4114800"/>
          </a:xfrm>
        </p:spPr>
        <p:txBody>
          <a:bodyPr/>
          <a:lstStyle/>
          <a:p>
            <a:r>
              <a:rPr lang="en-US" altLang="en-US" sz="2400" dirty="0"/>
              <a:t>Individual/household is asleep/bedded down</a:t>
            </a:r>
          </a:p>
          <a:p>
            <a:pPr lvl="1"/>
            <a:r>
              <a:rPr lang="en-US" altLang="en-US" sz="2000" dirty="0"/>
              <a:t>Since count must be done overnight/early morning, most persons would be asleep/bedded down.</a:t>
            </a:r>
          </a:p>
          <a:p>
            <a:r>
              <a:rPr lang="en-US" altLang="en-US" sz="2400" dirty="0"/>
              <a:t>You have strong reason to believe the person is experiencing homelessness. </a:t>
            </a:r>
          </a:p>
          <a:p>
            <a:pPr lvl="1"/>
            <a:r>
              <a:rPr lang="en-US" altLang="en-US" sz="2000" dirty="0"/>
              <a:t>E.g. on a park bench outside in winter with all of their belongings</a:t>
            </a:r>
          </a:p>
          <a:p>
            <a:pPr lvl="1"/>
            <a:r>
              <a:rPr lang="en-US" altLang="en-US" sz="2000" dirty="0"/>
              <a:t>E.g. the individual is known to you and your team </a:t>
            </a:r>
            <a:br>
              <a:rPr lang="en-US" altLang="en-US" sz="2400" dirty="0"/>
            </a:br>
            <a:endParaRPr lang="en-US" altLang="en-US" sz="2400" dirty="0"/>
          </a:p>
          <a:p>
            <a:pPr marL="0" indent="0">
              <a:buNone/>
            </a:pPr>
            <a:endParaRPr lang="en-US" altLang="en-US" sz="2000" dirty="0"/>
          </a:p>
        </p:txBody>
      </p:sp>
      <p:sp>
        <p:nvSpPr>
          <p:cNvPr id="53252" name="Slide Number Placeholder 1">
            <a:extLst>
              <a:ext uri="{FF2B5EF4-FFF2-40B4-BE49-F238E27FC236}">
                <a16:creationId xmlns:a16="http://schemas.microsoft.com/office/drawing/2014/main" id="{51CFD6B0-78F8-45E6-9CBC-1F8319F9CAE6}"/>
              </a:ext>
            </a:extLst>
          </p:cNvPr>
          <p:cNvSpPr>
            <a:spLocks noGrp="1"/>
          </p:cNvSpPr>
          <p:nvPr>
            <p:ph type="sldNum" sz="quarter" idx="12"/>
          </p:nvPr>
        </p:nvSpPr>
        <p:spPr>
          <a:xfrm>
            <a:off x="8305800" y="6248400"/>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2881738C-689B-46F0-BF54-6284CF07C9C0}" type="slidenum">
              <a:rPr lang="en-US" altLang="en-US" sz="1400" smtClean="0">
                <a:solidFill>
                  <a:schemeClr val="tx1"/>
                </a:solidFill>
              </a:rPr>
              <a:pPr>
                <a:spcBef>
                  <a:spcPct val="0"/>
                </a:spcBef>
                <a:buClrTx/>
                <a:buSzTx/>
                <a:buFontTx/>
                <a:buNone/>
              </a:pPr>
              <a:t>15</a:t>
            </a:fld>
            <a:endParaRPr lang="en-US" altLang="en-US" sz="1400">
              <a:solidFill>
                <a:schemeClr val="tx1"/>
              </a:solidFill>
            </a:endParaRPr>
          </a:p>
        </p:txBody>
      </p:sp>
    </p:spTree>
    <p:extLst>
      <p:ext uri="{BB962C8B-B14F-4D97-AF65-F5344CB8AC3E}">
        <p14:creationId xmlns:p14="http://schemas.microsoft.com/office/powerpoint/2010/main" val="615308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p:txBody>
          <a:bodyPr/>
          <a:lstStyle/>
          <a:p>
            <a:r>
              <a:rPr lang="en-US" altLang="en-US" sz="3200" u="sng" dirty="0"/>
              <a:t>Observation only count: When to count someone in observation-only count</a:t>
            </a:r>
          </a:p>
        </p:txBody>
      </p:sp>
      <p:sp>
        <p:nvSpPr>
          <p:cNvPr id="53252" name="Slide Number Placeholder 1">
            <a:extLst>
              <a:ext uri="{FF2B5EF4-FFF2-40B4-BE49-F238E27FC236}">
                <a16:creationId xmlns:a16="http://schemas.microsoft.com/office/drawing/2014/main" id="{51CFD6B0-78F8-45E6-9CBC-1F8319F9CAE6}"/>
              </a:ext>
            </a:extLst>
          </p:cNvPr>
          <p:cNvSpPr>
            <a:spLocks noGrp="1"/>
          </p:cNvSpPr>
          <p:nvPr>
            <p:ph type="sldNum" sz="quarter" idx="12"/>
          </p:nvPr>
        </p:nvSpPr>
        <p:spPr>
          <a:xfrm>
            <a:off x="8305800" y="6248400"/>
            <a:ext cx="457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2881738C-689B-46F0-BF54-6284CF07C9C0}" type="slidenum">
              <a:rPr lang="en-US" altLang="en-US" sz="1400" smtClean="0">
                <a:solidFill>
                  <a:schemeClr val="tx1"/>
                </a:solidFill>
              </a:rPr>
              <a:pPr>
                <a:spcBef>
                  <a:spcPct val="0"/>
                </a:spcBef>
                <a:buClrTx/>
                <a:buSzTx/>
                <a:buFontTx/>
                <a:buNone/>
              </a:pPr>
              <a:t>16</a:t>
            </a:fld>
            <a:endParaRPr lang="en-US" altLang="en-US" sz="1400">
              <a:solidFill>
                <a:schemeClr val="tx1"/>
              </a:solidFill>
            </a:endParaRPr>
          </a:p>
        </p:txBody>
      </p:sp>
      <p:sp>
        <p:nvSpPr>
          <p:cNvPr id="3" name="Content Placeholder 2">
            <a:extLst>
              <a:ext uri="{FF2B5EF4-FFF2-40B4-BE49-F238E27FC236}">
                <a16:creationId xmlns:a16="http://schemas.microsoft.com/office/drawing/2014/main" id="{43D1D8C8-4A05-4C65-8316-C2D59DB78D53}"/>
              </a:ext>
            </a:extLst>
          </p:cNvPr>
          <p:cNvSpPr>
            <a:spLocks noGrp="1"/>
          </p:cNvSpPr>
          <p:nvPr>
            <p:ph idx="1"/>
          </p:nvPr>
        </p:nvSpPr>
        <p:spPr>
          <a:xfrm>
            <a:off x="457200" y="1828800"/>
            <a:ext cx="7924800" cy="4572000"/>
          </a:xfrm>
        </p:spPr>
        <p:txBody>
          <a:bodyPr/>
          <a:lstStyle/>
          <a:p>
            <a:r>
              <a:rPr lang="en-US" sz="1800" b="1" dirty="0"/>
              <a:t>Write down as much detail as possible on the PIT form that helps to make the person identifiable and to provide clues on their housing status.</a:t>
            </a:r>
          </a:p>
          <a:p>
            <a:pPr lvl="1"/>
            <a:r>
              <a:rPr lang="en-US" sz="1500" dirty="0"/>
              <a:t>What is the person </a:t>
            </a:r>
            <a:r>
              <a:rPr lang="en-US" sz="1500" b="1" dirty="0"/>
              <a:t>wearing</a:t>
            </a:r>
            <a:r>
              <a:rPr lang="en-US" sz="1500" dirty="0"/>
              <a:t>? (e.g., “black beanie, navy sweatshirt, jeans, and tan utility boots.” or “bundled in a grey, puffy sleeping bag that covered their face.”)</a:t>
            </a:r>
          </a:p>
          <a:p>
            <a:pPr lvl="1"/>
            <a:r>
              <a:rPr lang="en-US" sz="1500" dirty="0"/>
              <a:t>What does the person </a:t>
            </a:r>
            <a:r>
              <a:rPr lang="en-US" sz="1500" b="1" dirty="0"/>
              <a:t>look like</a:t>
            </a:r>
            <a:r>
              <a:rPr lang="en-US" sz="1500" dirty="0"/>
              <a:t>? (e.g., “shoulder-length grey hair, white, female, 50-60 years old”)</a:t>
            </a:r>
          </a:p>
          <a:p>
            <a:pPr lvl="1"/>
            <a:r>
              <a:rPr lang="en-US" sz="1500" b="1" dirty="0"/>
              <a:t>Where </a:t>
            </a:r>
            <a:r>
              <a:rPr lang="en-US" sz="1500" dirty="0"/>
              <a:t>did you see them? (e.g., “In front of the TD bank at the corner of 6</a:t>
            </a:r>
            <a:r>
              <a:rPr lang="en-US" sz="1500" baseline="30000" dirty="0"/>
              <a:t>th</a:t>
            </a:r>
            <a:r>
              <a:rPr lang="en-US" sz="1500" dirty="0"/>
              <a:t> and Cedar St.”</a:t>
            </a:r>
            <a:endParaRPr lang="en-US" sz="1500" b="1" dirty="0"/>
          </a:p>
          <a:p>
            <a:pPr lvl="1"/>
            <a:r>
              <a:rPr lang="en-US" sz="1500" dirty="0"/>
              <a:t>What makes you think that they are or may be </a:t>
            </a:r>
            <a:r>
              <a:rPr lang="en-US" sz="1500" b="1" dirty="0"/>
              <a:t>experiencing homelessness</a:t>
            </a:r>
            <a:r>
              <a:rPr lang="en-US" sz="1500" dirty="0"/>
              <a:t>? (e.g., “They were sleeping on a park bench with a large bag of their belongings next to them.”)</a:t>
            </a:r>
            <a:br>
              <a:rPr lang="en-US" sz="1500" dirty="0"/>
            </a:br>
            <a:endParaRPr lang="en-US" sz="1500" dirty="0"/>
          </a:p>
          <a:p>
            <a:r>
              <a:rPr lang="en-US" sz="1800" b="1" dirty="0"/>
              <a:t>When is an observational survey NOT appropriate?</a:t>
            </a:r>
          </a:p>
          <a:p>
            <a:pPr lvl="1"/>
            <a:r>
              <a:rPr lang="en-US" sz="1500" dirty="0"/>
              <a:t>“I saw a man in a red sweatshirt riding by on a bike that looked homeless.”</a:t>
            </a:r>
          </a:p>
          <a:p>
            <a:pPr lvl="2"/>
            <a:r>
              <a:rPr lang="en-US" sz="1500" dirty="0"/>
              <a:t>Not enough detail (age, appearance, location, details of why you believe they are experiencing homelessness)</a:t>
            </a:r>
          </a:p>
          <a:p>
            <a:pPr lvl="2"/>
            <a:r>
              <a:rPr lang="en-US" sz="1500" dirty="0"/>
              <a:t>No way of telling whether they were already counted (either by another team or by an emergency shelter)</a:t>
            </a:r>
          </a:p>
          <a:p>
            <a:endParaRPr lang="en-US" altLang="en-US" sz="2000" dirty="0"/>
          </a:p>
          <a:p>
            <a:endParaRPr lang="en-US" dirty="0"/>
          </a:p>
        </p:txBody>
      </p:sp>
    </p:spTree>
    <p:extLst>
      <p:ext uri="{BB962C8B-B14F-4D97-AF65-F5344CB8AC3E}">
        <p14:creationId xmlns:p14="http://schemas.microsoft.com/office/powerpoint/2010/main" val="162953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a:xfrm>
            <a:off x="1524000" y="381000"/>
            <a:ext cx="6781800" cy="762000"/>
          </a:xfrm>
        </p:spPr>
        <p:txBody>
          <a:bodyPr/>
          <a:lstStyle/>
          <a:p>
            <a:r>
              <a:rPr lang="en-US" altLang="en-US" sz="3400" u="sng" dirty="0"/>
              <a:t>Observation Only Count– How?</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a:xfrm>
            <a:off x="457200" y="1676400"/>
            <a:ext cx="8458200" cy="4648200"/>
          </a:xfrm>
        </p:spPr>
        <p:txBody>
          <a:bodyPr/>
          <a:lstStyle/>
          <a:p>
            <a:pPr marL="571500" indent="-571500">
              <a:buFont typeface="Wingdings" panose="05000000000000000000" pitchFamily="2" charset="2"/>
              <a:buNone/>
            </a:pPr>
            <a:r>
              <a:rPr lang="en-US" altLang="en-US" b="1" cap="all" dirty="0">
                <a:solidFill>
                  <a:schemeClr val="accent4"/>
                </a:solidFill>
              </a:rPr>
              <a:t>How will we obtain </a:t>
            </a:r>
            <a:r>
              <a:rPr lang="en-US" altLang="en-US" b="1" dirty="0"/>
              <a:t>the information?</a:t>
            </a:r>
          </a:p>
          <a:p>
            <a:pPr marL="57150" indent="0">
              <a:buSzPct val="90000"/>
              <a:buNone/>
            </a:pPr>
            <a:r>
              <a:rPr lang="en-US" altLang="en-US" sz="2000" b="1" dirty="0"/>
              <a:t>Observation - </a:t>
            </a:r>
            <a:r>
              <a:rPr lang="en-US" altLang="en-US" sz="2000" dirty="0"/>
              <a:t>If you are conducting an observation only count, complete the box on the top of page 1 based on your observation.  </a:t>
            </a:r>
            <a:r>
              <a:rPr lang="en-US" altLang="en-US" sz="2000" b="1" dirty="0"/>
              <a:t>NOTE: </a:t>
            </a:r>
            <a:r>
              <a:rPr lang="en-US" altLang="en-US" sz="2000" dirty="0"/>
              <a:t>We are only conducting a head-count this year and are not collecting info on race, gender, ethnicity, race, etc. </a:t>
            </a:r>
            <a:r>
              <a:rPr lang="en-US" altLang="en-US" sz="2000" b="1" i="1" dirty="0"/>
              <a:t>For this reason, it is very important that you write down details as to how you know/why you believe the person is unsheltered, and description of location and details (to help ensure household is only counted once). </a:t>
            </a:r>
          </a:p>
          <a:p>
            <a:pPr marL="514350" lvl="1" indent="0">
              <a:buNone/>
            </a:pPr>
            <a:endParaRPr lang="en-US" altLang="en-US" sz="400" dirty="0"/>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17</a:t>
            </a:fld>
            <a:endParaRPr lang="en-US" altLang="en-US" dirty="0"/>
          </a:p>
        </p:txBody>
      </p:sp>
      <p:pic>
        <p:nvPicPr>
          <p:cNvPr id="7" name="Picture 6">
            <a:extLst>
              <a:ext uri="{FF2B5EF4-FFF2-40B4-BE49-F238E27FC236}">
                <a16:creationId xmlns:a16="http://schemas.microsoft.com/office/drawing/2014/main" id="{7F5F251E-05D0-4BC2-9129-D88DED12E2C3}"/>
              </a:ext>
            </a:extLst>
          </p:cNvPr>
          <p:cNvPicPr>
            <a:picLocks noChangeAspect="1"/>
          </p:cNvPicPr>
          <p:nvPr/>
        </p:nvPicPr>
        <p:blipFill>
          <a:blip r:embed="rId3"/>
          <a:stretch>
            <a:fillRect/>
          </a:stretch>
        </p:blipFill>
        <p:spPr>
          <a:xfrm>
            <a:off x="2114550" y="4206844"/>
            <a:ext cx="4914900" cy="2440823"/>
          </a:xfrm>
          <a:prstGeom prst="rect">
            <a:avLst/>
          </a:prstGeom>
        </p:spPr>
      </p:pic>
    </p:spTree>
    <p:extLst>
      <p:ext uri="{BB962C8B-B14F-4D97-AF65-F5344CB8AC3E}">
        <p14:creationId xmlns:p14="http://schemas.microsoft.com/office/powerpoint/2010/main" val="312900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11FB-92A9-409D-9167-01744E21FCD6}"/>
              </a:ext>
            </a:extLst>
          </p:cNvPr>
          <p:cNvSpPr>
            <a:spLocks noGrp="1"/>
          </p:cNvSpPr>
          <p:nvPr>
            <p:ph type="title"/>
          </p:nvPr>
        </p:nvSpPr>
        <p:spPr/>
        <p:txBody>
          <a:bodyPr/>
          <a:lstStyle/>
          <a:p>
            <a:r>
              <a:rPr lang="en-US" dirty="0"/>
              <a:t>Brief survey count</a:t>
            </a:r>
          </a:p>
        </p:txBody>
      </p:sp>
      <p:sp>
        <p:nvSpPr>
          <p:cNvPr id="3" name="Text Placeholder 2">
            <a:extLst>
              <a:ext uri="{FF2B5EF4-FFF2-40B4-BE49-F238E27FC236}">
                <a16:creationId xmlns:a16="http://schemas.microsoft.com/office/drawing/2014/main" id="{FEFE27A7-16CD-4163-8FEC-CE61C9448C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A426D90-AE30-4C47-8810-DC7ECDBBE2AB}"/>
              </a:ext>
            </a:extLst>
          </p:cNvPr>
          <p:cNvSpPr>
            <a:spLocks noGrp="1"/>
          </p:cNvSpPr>
          <p:nvPr>
            <p:ph type="sldNum" sz="quarter" idx="12"/>
          </p:nvPr>
        </p:nvSpPr>
        <p:spPr/>
        <p:txBody>
          <a:bodyPr/>
          <a:lstStyle/>
          <a:p>
            <a:pPr>
              <a:defRPr/>
            </a:pPr>
            <a:fld id="{BA20512F-2ACA-4481-BECE-CFCC18AD6809}" type="slidenum">
              <a:rPr lang="en-US" altLang="en-US" smtClean="0"/>
              <a:pPr>
                <a:defRPr/>
              </a:pPr>
              <a:t>18</a:t>
            </a:fld>
            <a:endParaRPr lang="en-US" altLang="en-US"/>
          </a:p>
        </p:txBody>
      </p:sp>
    </p:spTree>
    <p:extLst>
      <p:ext uri="{BB962C8B-B14F-4D97-AF65-F5344CB8AC3E}">
        <p14:creationId xmlns:p14="http://schemas.microsoft.com/office/powerpoint/2010/main" val="3418167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78F8C80-9613-42C2-91BE-1073CB13766C}"/>
              </a:ext>
            </a:extLst>
          </p:cNvPr>
          <p:cNvSpPr>
            <a:spLocks noGrp="1" noChangeArrowheads="1"/>
          </p:cNvSpPr>
          <p:nvPr>
            <p:ph type="title"/>
          </p:nvPr>
        </p:nvSpPr>
        <p:spPr/>
        <p:txBody>
          <a:bodyPr/>
          <a:lstStyle/>
          <a:p>
            <a:r>
              <a:rPr lang="en-US" altLang="en-US" sz="2800" u="sng" dirty="0"/>
              <a:t>Brief Survey Count Overview</a:t>
            </a:r>
            <a:endParaRPr lang="en-US" altLang="en-US" sz="2800" dirty="0"/>
          </a:p>
        </p:txBody>
      </p:sp>
      <p:sp>
        <p:nvSpPr>
          <p:cNvPr id="38916" name="Slide Number Placeholder 4">
            <a:extLst>
              <a:ext uri="{FF2B5EF4-FFF2-40B4-BE49-F238E27FC236}">
                <a16:creationId xmlns:a16="http://schemas.microsoft.com/office/drawing/2014/main" id="{68462415-89C0-4EB4-AC5B-1C4C65016068}"/>
              </a:ext>
            </a:extLst>
          </p:cNvPr>
          <p:cNvSpPr>
            <a:spLocks noGrp="1"/>
          </p:cNvSpPr>
          <p:nvPr>
            <p:ph type="sldNum" sz="quarter" idx="12"/>
          </p:nvPr>
        </p:nvSpPr>
        <p:spPr>
          <a:xfrm>
            <a:off x="8382000" y="6207125"/>
            <a:ext cx="129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FDAD510A-4569-43E2-B246-CDB991CFAD9B}" type="slidenum">
              <a:rPr lang="en-US" altLang="en-US" sz="1400" smtClean="0">
                <a:solidFill>
                  <a:schemeClr val="tx1"/>
                </a:solidFill>
              </a:rPr>
              <a:pPr>
                <a:spcBef>
                  <a:spcPct val="0"/>
                </a:spcBef>
                <a:buClrTx/>
                <a:buSzTx/>
                <a:buFontTx/>
                <a:buNone/>
              </a:pPr>
              <a:t>19</a:t>
            </a:fld>
            <a:endParaRPr lang="en-US" altLang="en-US" sz="1400">
              <a:solidFill>
                <a:schemeClr val="tx1"/>
              </a:solidFill>
            </a:endParaRPr>
          </a:p>
        </p:txBody>
      </p:sp>
      <p:sp>
        <p:nvSpPr>
          <p:cNvPr id="5" name="Content Placeholder 3">
            <a:extLst>
              <a:ext uri="{FF2B5EF4-FFF2-40B4-BE49-F238E27FC236}">
                <a16:creationId xmlns:a16="http://schemas.microsoft.com/office/drawing/2014/main" id="{B3831528-EC57-42BB-B9C6-A07F73088FA7}"/>
              </a:ext>
            </a:extLst>
          </p:cNvPr>
          <p:cNvSpPr txBox="1">
            <a:spLocks noChangeArrowheads="1"/>
          </p:cNvSpPr>
          <p:nvPr/>
        </p:nvSpPr>
        <p:spPr bwMode="auto">
          <a:xfrm>
            <a:off x="579474" y="1630363"/>
            <a:ext cx="7726326"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4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000">
                <a:solidFill>
                  <a:schemeClr val="tx2"/>
                </a:solidFill>
                <a:latin typeface="+mn-lt"/>
              </a:defRPr>
            </a:lvl3pPr>
            <a:lvl4pPr marL="1600200" indent="-228600" algn="l" rtl="0" eaLnBrk="0" fontAlgn="base" hangingPunct="0">
              <a:spcBef>
                <a:spcPct val="20000"/>
              </a:spcBef>
              <a:spcAft>
                <a:spcPct val="0"/>
              </a:spcAft>
              <a:buClr>
                <a:schemeClr val="tx1"/>
              </a:buClr>
              <a:buChar char="•"/>
              <a:defRPr sz="1800">
                <a:solidFill>
                  <a:schemeClr val="tx2"/>
                </a:solidFill>
                <a:latin typeface="+mn-lt"/>
              </a:defRPr>
            </a:lvl4pPr>
            <a:lvl5pPr marL="2057400" indent="-228600" algn="l" rtl="0" eaLnBrk="0" fontAlgn="base" hangingPunct="0">
              <a:spcBef>
                <a:spcPct val="20000"/>
              </a:spcBef>
              <a:spcAft>
                <a:spcPct val="0"/>
              </a:spcAft>
              <a:buChar char="•"/>
              <a:defRPr sz="1800">
                <a:solidFill>
                  <a:schemeClr val="tx2"/>
                </a:solidFill>
                <a:latin typeface="+mn-lt"/>
              </a:defRPr>
            </a:lvl5pPr>
            <a:lvl6pPr marL="2514600" indent="-228600" algn="l" rtl="0" fontAlgn="base">
              <a:spcBef>
                <a:spcPct val="20000"/>
              </a:spcBef>
              <a:spcAft>
                <a:spcPct val="0"/>
              </a:spcAft>
              <a:buChar char="•"/>
              <a:defRPr sz="1800">
                <a:solidFill>
                  <a:schemeClr val="tx2"/>
                </a:solidFill>
                <a:latin typeface="+mn-lt"/>
              </a:defRPr>
            </a:lvl6pPr>
            <a:lvl7pPr marL="2971800" indent="-228600" algn="l" rtl="0" fontAlgn="base">
              <a:spcBef>
                <a:spcPct val="20000"/>
              </a:spcBef>
              <a:spcAft>
                <a:spcPct val="0"/>
              </a:spcAft>
              <a:buChar char="•"/>
              <a:defRPr sz="1800">
                <a:solidFill>
                  <a:schemeClr val="tx2"/>
                </a:solidFill>
                <a:latin typeface="+mn-lt"/>
              </a:defRPr>
            </a:lvl7pPr>
            <a:lvl8pPr marL="3429000" indent="-228600" algn="l" rtl="0" fontAlgn="base">
              <a:spcBef>
                <a:spcPct val="20000"/>
              </a:spcBef>
              <a:spcAft>
                <a:spcPct val="0"/>
              </a:spcAft>
              <a:buChar char="•"/>
              <a:defRPr sz="1800">
                <a:solidFill>
                  <a:schemeClr val="tx2"/>
                </a:solidFill>
                <a:latin typeface="+mn-lt"/>
              </a:defRPr>
            </a:lvl8pPr>
            <a:lvl9pPr marL="3886200" indent="-228600" algn="l" rtl="0" fontAlgn="base">
              <a:spcBef>
                <a:spcPct val="20000"/>
              </a:spcBef>
              <a:spcAft>
                <a:spcPct val="0"/>
              </a:spcAft>
              <a:buChar char="•"/>
              <a:defRPr sz="1800">
                <a:solidFill>
                  <a:schemeClr val="tx2"/>
                </a:solidFill>
                <a:latin typeface="+mn-lt"/>
              </a:defRPr>
            </a:lvl9pPr>
          </a:lstStyle>
          <a:p>
            <a:r>
              <a:rPr lang="en-US" altLang="en-US" sz="2200" b="1" kern="0" dirty="0"/>
              <a:t>A brief survey count </a:t>
            </a:r>
            <a:r>
              <a:rPr lang="en-US" altLang="en-US" sz="2200" kern="0" dirty="0"/>
              <a:t>is conducted by walking and/or driving through a community seeking to identify individuals/families who may be experiencing homelessness. This can be done over a period of up to 7 days. Surveyors will ask a few brief questions (initials, date of birth/age, how many members in household, and where they slept night of January 27</a:t>
            </a:r>
            <a:r>
              <a:rPr lang="en-US" altLang="en-US" sz="2200" kern="0" baseline="30000" dirty="0"/>
              <a:t>th</a:t>
            </a:r>
            <a:r>
              <a:rPr lang="en-US" altLang="en-US" sz="2200" kern="0" dirty="0"/>
              <a:t>). Types of counts include:</a:t>
            </a:r>
          </a:p>
          <a:p>
            <a:pPr lvl="1"/>
            <a:r>
              <a:rPr lang="en-US" altLang="en-US" sz="1800" b="1" kern="0" dirty="0"/>
              <a:t>Complete Coverage </a:t>
            </a:r>
            <a:r>
              <a:rPr lang="en-US" altLang="en-US" sz="1800" kern="0" dirty="0"/>
              <a:t>– Attempt to count unsheltered individuals/families across an entire county, or to cover specific portions of the county.</a:t>
            </a:r>
          </a:p>
          <a:p>
            <a:pPr lvl="1"/>
            <a:r>
              <a:rPr lang="en-US" altLang="en-US" sz="1800" b="1" kern="0" dirty="0"/>
              <a:t>Known locations only </a:t>
            </a:r>
            <a:r>
              <a:rPr lang="en-US" altLang="en-US" sz="1800" kern="0" dirty="0"/>
              <a:t>– Count conducted at locations where individuals/families experiencing homelessness are likely to be located. </a:t>
            </a:r>
          </a:p>
          <a:p>
            <a:pPr lvl="1"/>
            <a:r>
              <a:rPr lang="en-US" altLang="en-US" sz="1800" b="1" kern="0" dirty="0"/>
              <a:t>Combination of complete coverage and known locations </a:t>
            </a:r>
            <a:r>
              <a:rPr lang="en-US" altLang="en-US" sz="1800" kern="0" dirty="0"/>
              <a:t>– This is when teams conduct the count in known locations in addition to a minimal amount of complete coverage.</a:t>
            </a:r>
          </a:p>
          <a:p>
            <a:pPr marL="0" indent="0">
              <a:buNone/>
            </a:pPr>
            <a:endParaRPr lang="en-US" altLang="en-US" sz="2000" kern="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B5CCA97-ABE3-431C-B830-60304DC67A63}"/>
              </a:ext>
            </a:extLst>
          </p:cNvPr>
          <p:cNvSpPr>
            <a:spLocks noGrp="1" noChangeArrowheads="1"/>
          </p:cNvSpPr>
          <p:nvPr>
            <p:ph type="title"/>
          </p:nvPr>
        </p:nvSpPr>
        <p:spPr>
          <a:xfrm>
            <a:off x="1524000" y="190500"/>
            <a:ext cx="7010400" cy="1257300"/>
          </a:xfrm>
        </p:spPr>
        <p:txBody>
          <a:bodyPr/>
          <a:lstStyle/>
          <a:p>
            <a:pPr eaLnBrk="1" hangingPunct="1"/>
            <a:r>
              <a:rPr lang="en-US" altLang="en-US" sz="3400" u="sng" dirty="0"/>
              <a:t>Overview of Point-in-Time Count</a:t>
            </a:r>
          </a:p>
        </p:txBody>
      </p:sp>
      <p:sp>
        <p:nvSpPr>
          <p:cNvPr id="6147" name="Rectangle 3">
            <a:extLst>
              <a:ext uri="{FF2B5EF4-FFF2-40B4-BE49-F238E27FC236}">
                <a16:creationId xmlns:a16="http://schemas.microsoft.com/office/drawing/2014/main" id="{8E37C5D6-790A-49EC-A5C1-38F49B7A513D}"/>
              </a:ext>
            </a:extLst>
          </p:cNvPr>
          <p:cNvSpPr>
            <a:spLocks noGrp="1" noChangeArrowheads="1"/>
          </p:cNvSpPr>
          <p:nvPr>
            <p:ph idx="1"/>
          </p:nvPr>
        </p:nvSpPr>
        <p:spPr>
          <a:xfrm>
            <a:off x="838200" y="1981200"/>
            <a:ext cx="7924800" cy="4419600"/>
          </a:xfrm>
        </p:spPr>
        <p:txBody>
          <a:bodyPr/>
          <a:lstStyle/>
          <a:p>
            <a:pPr eaLnBrk="1" hangingPunct="1"/>
            <a:r>
              <a:rPr lang="en-US" altLang="en-US" sz="2600" dirty="0"/>
              <a:t>“Point-in-Time” (PIT) = a </a:t>
            </a:r>
            <a:r>
              <a:rPr lang="en-US" altLang="en-US" sz="2600" b="1" u="sng" dirty="0">
                <a:solidFill>
                  <a:schemeClr val="accent4"/>
                </a:solidFill>
              </a:rPr>
              <a:t>snapshot</a:t>
            </a:r>
            <a:r>
              <a:rPr lang="en-US" altLang="en-US" sz="2600" dirty="0"/>
              <a:t> of the number of people experiencing homelessness on a given night </a:t>
            </a:r>
          </a:p>
          <a:p>
            <a:pPr marL="0" indent="0" eaLnBrk="1" hangingPunct="1">
              <a:buNone/>
            </a:pPr>
            <a:endParaRPr lang="en-US" altLang="en-US" sz="800" dirty="0"/>
          </a:p>
          <a:p>
            <a:pPr eaLnBrk="1" hangingPunct="1"/>
            <a:r>
              <a:rPr lang="en-US" altLang="en-US" sz="2600" dirty="0"/>
              <a:t>Required by HUD nationally during last 10 days of January</a:t>
            </a:r>
          </a:p>
          <a:p>
            <a:pPr marL="0" indent="0" eaLnBrk="1" hangingPunct="1">
              <a:buNone/>
            </a:pPr>
            <a:endParaRPr lang="en-US" altLang="en-US" sz="800" dirty="0"/>
          </a:p>
          <a:p>
            <a:pPr eaLnBrk="1" hangingPunct="1"/>
            <a:r>
              <a:rPr lang="en-US" altLang="en-US" sz="2600" dirty="0"/>
              <a:t>Includes people sleeping in:</a:t>
            </a:r>
          </a:p>
          <a:p>
            <a:pPr marL="914400" lvl="1" indent="-457200" eaLnBrk="1" hangingPunct="1">
              <a:buFont typeface="+mj-lt"/>
              <a:buAutoNum type="arabicParenR"/>
            </a:pPr>
            <a:r>
              <a:rPr lang="en-US" altLang="en-US" sz="2000" b="1" cap="all" dirty="0">
                <a:solidFill>
                  <a:schemeClr val="accent4"/>
                </a:solidFill>
              </a:rPr>
              <a:t>sheltered</a:t>
            </a:r>
            <a:r>
              <a:rPr lang="en-US" altLang="en-US" sz="2000" dirty="0"/>
              <a:t> locations. This can include emergency shelters, domestic violence shelters, sometimes motels, transitional housing</a:t>
            </a:r>
          </a:p>
          <a:p>
            <a:pPr marL="914400" lvl="1" indent="-457200" eaLnBrk="1" hangingPunct="1">
              <a:buFont typeface="+mj-lt"/>
              <a:buAutoNum type="arabicParenR"/>
            </a:pPr>
            <a:r>
              <a:rPr lang="en-US" altLang="en-US" sz="2000" b="1" cap="all" dirty="0">
                <a:solidFill>
                  <a:schemeClr val="accent4"/>
                </a:solidFill>
              </a:rPr>
              <a:t>unsheltered </a:t>
            </a:r>
            <a:r>
              <a:rPr lang="en-US" altLang="en-US" sz="2000" dirty="0"/>
              <a:t>locations. You will count people experiencing homelessness in </a:t>
            </a:r>
            <a:r>
              <a:rPr lang="en-US" altLang="en-US" sz="2000" b="1" cap="all" dirty="0">
                <a:solidFill>
                  <a:schemeClr val="accent4"/>
                </a:solidFill>
              </a:rPr>
              <a:t>unsheltered </a:t>
            </a:r>
            <a:r>
              <a:rPr lang="en-US" altLang="en-US" sz="2000" dirty="0"/>
              <a:t>locations.</a:t>
            </a:r>
            <a:endParaRPr lang="en-US" altLang="en-US" sz="2600" dirty="0"/>
          </a:p>
        </p:txBody>
      </p:sp>
      <p:sp>
        <p:nvSpPr>
          <p:cNvPr id="3" name="Slide Number Placeholder 2">
            <a:extLst>
              <a:ext uri="{FF2B5EF4-FFF2-40B4-BE49-F238E27FC236}">
                <a16:creationId xmlns:a16="http://schemas.microsoft.com/office/drawing/2014/main" id="{8584D231-DE84-44C2-A60E-48B79E4C1DB1}"/>
              </a:ext>
            </a:extLst>
          </p:cNvPr>
          <p:cNvSpPr>
            <a:spLocks noGrp="1"/>
          </p:cNvSpPr>
          <p:nvPr>
            <p:ph type="sldNum" sz="quarter" idx="12"/>
          </p:nvPr>
        </p:nvSpPr>
        <p:spPr/>
        <p:txBody>
          <a:bodyPr/>
          <a:lstStyle/>
          <a:p>
            <a:pPr>
              <a:defRPr/>
            </a:pPr>
            <a:fld id="{A9DB807E-C2C4-4749-82B8-1BBD323B4CD5}"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78F8C80-9613-42C2-91BE-1073CB13766C}"/>
              </a:ext>
            </a:extLst>
          </p:cNvPr>
          <p:cNvSpPr>
            <a:spLocks noGrp="1" noChangeArrowheads="1"/>
          </p:cNvSpPr>
          <p:nvPr>
            <p:ph type="title"/>
          </p:nvPr>
        </p:nvSpPr>
        <p:spPr/>
        <p:txBody>
          <a:bodyPr/>
          <a:lstStyle/>
          <a:p>
            <a:r>
              <a:rPr lang="en-US" altLang="en-US" sz="2800" u="sng" dirty="0"/>
              <a:t>Brief Survey Count Overview</a:t>
            </a:r>
            <a:endParaRPr lang="en-US" altLang="en-US" sz="2800" dirty="0"/>
          </a:p>
        </p:txBody>
      </p:sp>
      <p:sp>
        <p:nvSpPr>
          <p:cNvPr id="38916" name="Slide Number Placeholder 4">
            <a:extLst>
              <a:ext uri="{FF2B5EF4-FFF2-40B4-BE49-F238E27FC236}">
                <a16:creationId xmlns:a16="http://schemas.microsoft.com/office/drawing/2014/main" id="{68462415-89C0-4EB4-AC5B-1C4C65016068}"/>
              </a:ext>
            </a:extLst>
          </p:cNvPr>
          <p:cNvSpPr>
            <a:spLocks noGrp="1"/>
          </p:cNvSpPr>
          <p:nvPr>
            <p:ph type="sldNum" sz="quarter" idx="12"/>
          </p:nvPr>
        </p:nvSpPr>
        <p:spPr>
          <a:xfrm>
            <a:off x="8382000" y="6207125"/>
            <a:ext cx="129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FDAD510A-4569-43E2-B246-CDB991CFAD9B}" type="slidenum">
              <a:rPr lang="en-US" altLang="en-US" sz="1400" smtClean="0">
                <a:solidFill>
                  <a:schemeClr val="tx1"/>
                </a:solidFill>
              </a:rPr>
              <a:pPr>
                <a:spcBef>
                  <a:spcPct val="0"/>
                </a:spcBef>
                <a:buClrTx/>
                <a:buSzTx/>
                <a:buFontTx/>
                <a:buNone/>
              </a:pPr>
              <a:t>20</a:t>
            </a:fld>
            <a:endParaRPr lang="en-US" altLang="en-US" sz="1400">
              <a:solidFill>
                <a:schemeClr val="tx1"/>
              </a:solidFill>
            </a:endParaRPr>
          </a:p>
        </p:txBody>
      </p:sp>
      <p:sp>
        <p:nvSpPr>
          <p:cNvPr id="5" name="Content Placeholder 3">
            <a:extLst>
              <a:ext uri="{FF2B5EF4-FFF2-40B4-BE49-F238E27FC236}">
                <a16:creationId xmlns:a16="http://schemas.microsoft.com/office/drawing/2014/main" id="{B3831528-EC57-42BB-B9C6-A07F73088FA7}"/>
              </a:ext>
            </a:extLst>
          </p:cNvPr>
          <p:cNvSpPr txBox="1">
            <a:spLocks noChangeArrowheads="1"/>
          </p:cNvSpPr>
          <p:nvPr/>
        </p:nvSpPr>
        <p:spPr bwMode="auto">
          <a:xfrm>
            <a:off x="579474" y="1630363"/>
            <a:ext cx="7726326"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4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000">
                <a:solidFill>
                  <a:schemeClr val="tx2"/>
                </a:solidFill>
                <a:latin typeface="+mn-lt"/>
              </a:defRPr>
            </a:lvl3pPr>
            <a:lvl4pPr marL="1600200" indent="-228600" algn="l" rtl="0" eaLnBrk="0" fontAlgn="base" hangingPunct="0">
              <a:spcBef>
                <a:spcPct val="20000"/>
              </a:spcBef>
              <a:spcAft>
                <a:spcPct val="0"/>
              </a:spcAft>
              <a:buClr>
                <a:schemeClr val="tx1"/>
              </a:buClr>
              <a:buChar char="•"/>
              <a:defRPr sz="1800">
                <a:solidFill>
                  <a:schemeClr val="tx2"/>
                </a:solidFill>
                <a:latin typeface="+mn-lt"/>
              </a:defRPr>
            </a:lvl4pPr>
            <a:lvl5pPr marL="2057400" indent="-228600" algn="l" rtl="0" eaLnBrk="0" fontAlgn="base" hangingPunct="0">
              <a:spcBef>
                <a:spcPct val="20000"/>
              </a:spcBef>
              <a:spcAft>
                <a:spcPct val="0"/>
              </a:spcAft>
              <a:buChar char="•"/>
              <a:defRPr sz="1800">
                <a:solidFill>
                  <a:schemeClr val="tx2"/>
                </a:solidFill>
                <a:latin typeface="+mn-lt"/>
              </a:defRPr>
            </a:lvl5pPr>
            <a:lvl6pPr marL="2514600" indent="-228600" algn="l" rtl="0" fontAlgn="base">
              <a:spcBef>
                <a:spcPct val="20000"/>
              </a:spcBef>
              <a:spcAft>
                <a:spcPct val="0"/>
              </a:spcAft>
              <a:buChar char="•"/>
              <a:defRPr sz="1800">
                <a:solidFill>
                  <a:schemeClr val="tx2"/>
                </a:solidFill>
                <a:latin typeface="+mn-lt"/>
              </a:defRPr>
            </a:lvl6pPr>
            <a:lvl7pPr marL="2971800" indent="-228600" algn="l" rtl="0" fontAlgn="base">
              <a:spcBef>
                <a:spcPct val="20000"/>
              </a:spcBef>
              <a:spcAft>
                <a:spcPct val="0"/>
              </a:spcAft>
              <a:buChar char="•"/>
              <a:defRPr sz="1800">
                <a:solidFill>
                  <a:schemeClr val="tx2"/>
                </a:solidFill>
                <a:latin typeface="+mn-lt"/>
              </a:defRPr>
            </a:lvl7pPr>
            <a:lvl8pPr marL="3429000" indent="-228600" algn="l" rtl="0" fontAlgn="base">
              <a:spcBef>
                <a:spcPct val="20000"/>
              </a:spcBef>
              <a:spcAft>
                <a:spcPct val="0"/>
              </a:spcAft>
              <a:buChar char="•"/>
              <a:defRPr sz="1800">
                <a:solidFill>
                  <a:schemeClr val="tx2"/>
                </a:solidFill>
                <a:latin typeface="+mn-lt"/>
              </a:defRPr>
            </a:lvl8pPr>
            <a:lvl9pPr marL="3886200" indent="-228600" algn="l" rtl="0" fontAlgn="base">
              <a:spcBef>
                <a:spcPct val="20000"/>
              </a:spcBef>
              <a:spcAft>
                <a:spcPct val="0"/>
              </a:spcAft>
              <a:buChar char="•"/>
              <a:defRPr sz="1800">
                <a:solidFill>
                  <a:schemeClr val="tx2"/>
                </a:solidFill>
                <a:latin typeface="+mn-lt"/>
              </a:defRPr>
            </a:lvl9pPr>
          </a:lstStyle>
          <a:p>
            <a:r>
              <a:rPr lang="en-US" sz="2000" dirty="0"/>
              <a:t>Brief survey counts may also utilize HMIS By Name List (BNL) data if the team wants to reach out to persons who have been identified through coordinated entry to confirm if they were unsheltered the night of January 27</a:t>
            </a:r>
            <a:r>
              <a:rPr lang="en-US" sz="2000" baseline="30000" dirty="0"/>
              <a:t>th</a:t>
            </a:r>
            <a:r>
              <a:rPr lang="en-US" sz="2000" dirty="0"/>
              <a:t>. </a:t>
            </a:r>
            <a:r>
              <a:rPr lang="en-US" sz="2000" b="1" i="1" dirty="0"/>
              <a:t>This should be done in conjunction with canvassing the community (i.e. reaching out to people on BNL by itself is not sufficient), and should be completed within the 7-day period.</a:t>
            </a:r>
          </a:p>
          <a:p>
            <a:pPr lvl="1"/>
            <a:r>
              <a:rPr lang="en-US" sz="1800" dirty="0"/>
              <a:t>If you are using BNL data, you must reach out and confirm if the person was unsheltered the night of the PIT – should not assume that people on the list were unsheltered the night of the PIT unless you can confirm.</a:t>
            </a:r>
            <a:endParaRPr lang="en-US" sz="1800" b="1" i="1" dirty="0"/>
          </a:p>
          <a:p>
            <a:r>
              <a:rPr lang="en-US" sz="2000" dirty="0"/>
              <a:t>Brief survey counts may include a service-based count (i.e. counting persons who access homeless services in your community such as day centers, meal programs, etc.)</a:t>
            </a:r>
          </a:p>
          <a:p>
            <a:endParaRPr lang="en-US" altLang="en-US" sz="2000" kern="0" dirty="0"/>
          </a:p>
        </p:txBody>
      </p:sp>
    </p:spTree>
    <p:extLst>
      <p:ext uri="{BB962C8B-B14F-4D97-AF65-F5344CB8AC3E}">
        <p14:creationId xmlns:p14="http://schemas.microsoft.com/office/powerpoint/2010/main" val="1334228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9CBE5E7-9890-4330-B2B6-CA248B8A0AC7}"/>
              </a:ext>
            </a:extLst>
          </p:cNvPr>
          <p:cNvSpPr>
            <a:spLocks noGrp="1" noChangeArrowheads="1"/>
          </p:cNvSpPr>
          <p:nvPr>
            <p:ph type="title"/>
          </p:nvPr>
        </p:nvSpPr>
        <p:spPr>
          <a:xfrm>
            <a:off x="1524000" y="228600"/>
            <a:ext cx="7010400" cy="1298575"/>
          </a:xfrm>
        </p:spPr>
        <p:txBody>
          <a:bodyPr/>
          <a:lstStyle/>
          <a:p>
            <a:r>
              <a:rPr lang="en-US" altLang="en-US" sz="3400" u="sng" dirty="0"/>
              <a:t>Brief Survey Count – What?</a:t>
            </a:r>
          </a:p>
        </p:txBody>
      </p:sp>
      <p:sp>
        <p:nvSpPr>
          <p:cNvPr id="3" name="Slide Number Placeholder 2">
            <a:extLst>
              <a:ext uri="{FF2B5EF4-FFF2-40B4-BE49-F238E27FC236}">
                <a16:creationId xmlns:a16="http://schemas.microsoft.com/office/drawing/2014/main" id="{4662DFF2-C015-4423-AD05-E1735654B523}"/>
              </a:ext>
            </a:extLst>
          </p:cNvPr>
          <p:cNvSpPr>
            <a:spLocks noGrp="1"/>
          </p:cNvSpPr>
          <p:nvPr>
            <p:ph type="sldNum" sz="quarter" idx="12"/>
          </p:nvPr>
        </p:nvSpPr>
        <p:spPr/>
        <p:txBody>
          <a:bodyPr/>
          <a:lstStyle/>
          <a:p>
            <a:pPr>
              <a:defRPr/>
            </a:pPr>
            <a:fld id="{A9DB807E-C2C4-4749-82B8-1BBD323B4CD5}" type="slidenum">
              <a:rPr lang="en-US" altLang="en-US" smtClean="0"/>
              <a:pPr>
                <a:defRPr/>
              </a:pPr>
              <a:t>21</a:t>
            </a:fld>
            <a:endParaRPr lang="en-US" altLang="en-US" dirty="0"/>
          </a:p>
        </p:txBody>
      </p:sp>
      <p:sp>
        <p:nvSpPr>
          <p:cNvPr id="5" name="Rectangle 3">
            <a:extLst>
              <a:ext uri="{FF2B5EF4-FFF2-40B4-BE49-F238E27FC236}">
                <a16:creationId xmlns:a16="http://schemas.microsoft.com/office/drawing/2014/main" id="{FB948EA5-9767-4E0A-9940-54698F4AB8C6}"/>
              </a:ext>
            </a:extLst>
          </p:cNvPr>
          <p:cNvSpPr txBox="1">
            <a:spLocks noChangeArrowheads="1"/>
          </p:cNvSpPr>
          <p:nvPr/>
        </p:nvSpPr>
        <p:spPr bwMode="auto">
          <a:xfrm>
            <a:off x="609600" y="1880681"/>
            <a:ext cx="7620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a:lstStyle>
          <a:p>
            <a:pPr marL="0" indent="0">
              <a:lnSpc>
                <a:spcPct val="80000"/>
              </a:lnSpc>
              <a:buFont typeface="Wingdings" panose="05000000000000000000" pitchFamily="2" charset="2"/>
              <a:buNone/>
              <a:defRPr/>
            </a:pPr>
            <a:r>
              <a:rPr lang="en-US" altLang="en-US" sz="2800" b="1" kern="0" dirty="0"/>
              <a:t>What information are we collecting?</a:t>
            </a:r>
          </a:p>
          <a:p>
            <a:pPr marL="0" indent="0">
              <a:lnSpc>
                <a:spcPct val="80000"/>
              </a:lnSpc>
              <a:buFont typeface="Wingdings" panose="05000000000000000000" pitchFamily="2" charset="2"/>
              <a:buNone/>
              <a:defRPr/>
            </a:pPr>
            <a:endParaRPr lang="en-US" altLang="en-US" sz="1200" kern="0" dirty="0"/>
          </a:p>
          <a:p>
            <a:pPr marL="571500" indent="-571500">
              <a:lnSpc>
                <a:spcPct val="80000"/>
              </a:lnSpc>
              <a:buFont typeface="Wingdings" panose="05000000000000000000" pitchFamily="2" charset="2"/>
              <a:buAutoNum type="arabicPeriod"/>
              <a:defRPr/>
            </a:pPr>
            <a:r>
              <a:rPr lang="en-US" altLang="en-US" sz="2600" kern="0" dirty="0"/>
              <a:t># persons in household</a:t>
            </a:r>
          </a:p>
          <a:p>
            <a:pPr marL="571500" indent="-571500">
              <a:lnSpc>
                <a:spcPct val="80000"/>
              </a:lnSpc>
              <a:buFont typeface="Wingdings" panose="05000000000000000000" pitchFamily="2" charset="2"/>
              <a:buAutoNum type="arabicPeriod"/>
              <a:defRPr/>
            </a:pPr>
            <a:endParaRPr lang="en-US" altLang="en-US" sz="1200" kern="0" dirty="0"/>
          </a:p>
          <a:p>
            <a:pPr marL="571500" indent="-571500">
              <a:lnSpc>
                <a:spcPct val="80000"/>
              </a:lnSpc>
              <a:buFont typeface="Wingdings" panose="05000000000000000000" pitchFamily="2" charset="2"/>
              <a:buAutoNum type="arabicPeriod"/>
              <a:defRPr/>
            </a:pPr>
            <a:r>
              <a:rPr lang="en-US" altLang="en-US" sz="2600" kern="0" dirty="0"/>
              <a:t>For each person in household:</a:t>
            </a:r>
          </a:p>
          <a:p>
            <a:pPr marL="990600" lvl="1" indent="-533400">
              <a:lnSpc>
                <a:spcPct val="80000"/>
              </a:lnSpc>
              <a:defRPr/>
            </a:pPr>
            <a:r>
              <a:rPr lang="en-US" altLang="en-US" sz="2600" kern="0" dirty="0"/>
              <a:t>Initials</a:t>
            </a:r>
          </a:p>
          <a:p>
            <a:pPr marL="990600" lvl="1" indent="-533400">
              <a:lnSpc>
                <a:spcPct val="80000"/>
              </a:lnSpc>
              <a:defRPr/>
            </a:pPr>
            <a:r>
              <a:rPr lang="en-US" altLang="en-US" sz="2600" kern="0" dirty="0"/>
              <a:t>Date of birth (or age if unwilling to provide date of birth) </a:t>
            </a:r>
          </a:p>
          <a:p>
            <a:pPr marL="990600" lvl="1" indent="-533400">
              <a:lnSpc>
                <a:spcPct val="80000"/>
              </a:lnSpc>
              <a:defRPr/>
            </a:pPr>
            <a:r>
              <a:rPr lang="en-US" altLang="en-US" sz="2600" kern="0" dirty="0"/>
              <a:t>Where the person slept the night of January 27th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a:xfrm>
            <a:off x="1524000" y="381000"/>
            <a:ext cx="6781800" cy="762000"/>
          </a:xfrm>
        </p:spPr>
        <p:txBody>
          <a:bodyPr/>
          <a:lstStyle/>
          <a:p>
            <a:r>
              <a:rPr lang="en-US" altLang="en-US" sz="3400" u="sng" dirty="0"/>
              <a:t>Brief Survey Count– How?</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a:xfrm>
            <a:off x="838200" y="1676400"/>
            <a:ext cx="7848600" cy="4648200"/>
          </a:xfrm>
        </p:spPr>
        <p:txBody>
          <a:bodyPr/>
          <a:lstStyle/>
          <a:p>
            <a:pPr marL="571500" indent="-571500">
              <a:buFont typeface="Wingdings" panose="05000000000000000000" pitchFamily="2" charset="2"/>
              <a:buNone/>
            </a:pPr>
            <a:r>
              <a:rPr lang="en-US" altLang="en-US" b="1" cap="all" dirty="0">
                <a:solidFill>
                  <a:schemeClr val="accent4"/>
                </a:solidFill>
              </a:rPr>
              <a:t>How will we obtain </a:t>
            </a:r>
            <a:r>
              <a:rPr lang="en-US" altLang="en-US" b="1" dirty="0"/>
              <a:t>the information?</a:t>
            </a:r>
          </a:p>
          <a:p>
            <a:pPr marL="571500" indent="-514350">
              <a:buSzPct val="90000"/>
              <a:buFont typeface="+mj-lt"/>
              <a:buAutoNum type="arabicPeriod"/>
            </a:pPr>
            <a:r>
              <a:rPr lang="en-US" altLang="en-US" sz="2600" b="1" dirty="0"/>
              <a:t>Brief survey</a:t>
            </a:r>
          </a:p>
          <a:p>
            <a:pPr lvl="1">
              <a:buSzPct val="90000"/>
            </a:pPr>
            <a:r>
              <a:rPr lang="en-US" altLang="en-US" sz="1800" dirty="0"/>
              <a:t>Complete one Interview Form for each household</a:t>
            </a:r>
          </a:p>
          <a:p>
            <a:pPr lvl="1">
              <a:buSzPct val="90000"/>
            </a:pPr>
            <a:r>
              <a:rPr lang="en-US" altLang="en-US" sz="1800" dirty="0"/>
              <a:t>If a household has more than five members please record additional data on a second form, clearly indicating that they are part of same household</a:t>
            </a:r>
          </a:p>
          <a:p>
            <a:pPr lvl="1">
              <a:buSzPct val="90000"/>
            </a:pPr>
            <a:r>
              <a:rPr lang="en-US" altLang="en-US" sz="1800" dirty="0"/>
              <a:t>If a household includes more than one person, please ensure that data is recorded on the form consistently recording the data based on the assigned “person #”.</a:t>
            </a:r>
          </a:p>
          <a:p>
            <a:pPr marL="571500" indent="-514350">
              <a:buSzPct val="90000"/>
              <a:buFont typeface="+mj-lt"/>
              <a:buAutoNum type="arabicPeriod"/>
            </a:pPr>
            <a:r>
              <a:rPr lang="en-US" altLang="en-US" sz="2600" b="1" dirty="0"/>
              <a:t>Observation </a:t>
            </a:r>
          </a:p>
          <a:p>
            <a:pPr lvl="1">
              <a:buSzPct val="90000"/>
            </a:pPr>
            <a:r>
              <a:rPr lang="en-US" altLang="en-US" sz="1800" b="1" dirty="0"/>
              <a:t>If someone is unwilling/unable to answer the brief survey questions but you believe the person to be experiencing homelessness</a:t>
            </a:r>
            <a:r>
              <a:rPr lang="en-US" altLang="en-US" sz="1800" dirty="0"/>
              <a:t>, you can complete the observation section on the top of page 1 (filling out as much information as you can).</a:t>
            </a:r>
          </a:p>
          <a:p>
            <a:pPr marL="57150" indent="0">
              <a:buSzPct val="90000"/>
              <a:buNone/>
            </a:pPr>
            <a:endParaRPr lang="en-US" altLang="en-US" sz="2200" dirty="0"/>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149B57A-604F-4417-A78B-A85E46C1066C}"/>
              </a:ext>
            </a:extLst>
          </p:cNvPr>
          <p:cNvSpPr>
            <a:spLocks noGrp="1" noChangeArrowheads="1"/>
          </p:cNvSpPr>
          <p:nvPr>
            <p:ph type="title"/>
          </p:nvPr>
        </p:nvSpPr>
        <p:spPr/>
        <p:txBody>
          <a:bodyPr/>
          <a:lstStyle/>
          <a:p>
            <a:r>
              <a:rPr lang="en-US" altLang="en-US" sz="3400" u="sng" dirty="0"/>
              <a:t>Brief Survey: Introduction</a:t>
            </a:r>
          </a:p>
        </p:txBody>
      </p:sp>
      <p:sp>
        <p:nvSpPr>
          <p:cNvPr id="31747" name="Rectangle 3">
            <a:extLst>
              <a:ext uri="{FF2B5EF4-FFF2-40B4-BE49-F238E27FC236}">
                <a16:creationId xmlns:a16="http://schemas.microsoft.com/office/drawing/2014/main" id="{E5105A3A-DA2D-4A4B-994E-675D43ACF5F4}"/>
              </a:ext>
            </a:extLst>
          </p:cNvPr>
          <p:cNvSpPr>
            <a:spLocks noGrp="1" noChangeArrowheads="1"/>
          </p:cNvSpPr>
          <p:nvPr>
            <p:ph idx="1"/>
          </p:nvPr>
        </p:nvSpPr>
        <p:spPr>
          <a:xfrm>
            <a:off x="914400" y="1600200"/>
            <a:ext cx="7620000" cy="4648200"/>
          </a:xfrm>
        </p:spPr>
        <p:txBody>
          <a:bodyPr/>
          <a:lstStyle/>
          <a:p>
            <a:pPr>
              <a:spcAft>
                <a:spcPts val="600"/>
              </a:spcAft>
              <a:buSzPct val="90000"/>
            </a:pPr>
            <a:r>
              <a:rPr lang="en-US" sz="2000" dirty="0"/>
              <a:t>Hello, I am (introduce yourself by your first name).  We are conducting a survey to count people experiencing homelessness in order to learn more about people experiencing homelessness, what kinds of problems they face, and to better understand what services are needed to address homelessness. Your participation is voluntary and your response to each question is voluntary.  I will ask for your initials and your date of birth, but I will not need your name, social security number, or any other information that could be traced back to you.  The responses to these questions will not be shared with anyone outside of our team. I will need to read each question all the way through. </a:t>
            </a:r>
          </a:p>
          <a:p>
            <a:pPr>
              <a:spcAft>
                <a:spcPts val="600"/>
              </a:spcAft>
              <a:buSzPct val="90000"/>
            </a:pPr>
            <a:r>
              <a:rPr lang="en-US" sz="2000" i="1" dirty="0"/>
              <a:t>Note: This script is also on the interview forms. </a:t>
            </a:r>
            <a:endParaRPr lang="en-US" sz="2000" dirty="0"/>
          </a:p>
        </p:txBody>
      </p:sp>
      <p:sp>
        <p:nvSpPr>
          <p:cNvPr id="3" name="Slide Number Placeholder 2">
            <a:extLst>
              <a:ext uri="{FF2B5EF4-FFF2-40B4-BE49-F238E27FC236}">
                <a16:creationId xmlns:a16="http://schemas.microsoft.com/office/drawing/2014/main" id="{0392CD0A-6ADC-4803-80DC-2D2542F73D47}"/>
              </a:ext>
            </a:extLst>
          </p:cNvPr>
          <p:cNvSpPr>
            <a:spLocks noGrp="1"/>
          </p:cNvSpPr>
          <p:nvPr>
            <p:ph type="sldNum" sz="quarter" idx="12"/>
          </p:nvPr>
        </p:nvSpPr>
        <p:spPr/>
        <p:txBody>
          <a:bodyPr/>
          <a:lstStyle/>
          <a:p>
            <a:pPr>
              <a:defRPr/>
            </a:pPr>
            <a:fld id="{A9DB807E-C2C4-4749-82B8-1BBD323B4CD5}" type="slidenum">
              <a:rPr lang="en-US" altLang="en-US" smtClean="0"/>
              <a:pPr>
                <a:defRPr/>
              </a:pPr>
              <a:t>23</a:t>
            </a:fld>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a:xfrm>
            <a:off x="1447800" y="152400"/>
            <a:ext cx="7391400" cy="1527175"/>
          </a:xfrm>
        </p:spPr>
        <p:txBody>
          <a:bodyPr/>
          <a:lstStyle/>
          <a:p>
            <a:r>
              <a:rPr lang="en-US" altLang="en-US" sz="3200" u="sng" dirty="0"/>
              <a:t>Brief Survey: Consent &amp; Screening</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a:xfrm>
            <a:off x="838200" y="1679575"/>
            <a:ext cx="7772400" cy="4873625"/>
          </a:xfrm>
        </p:spPr>
        <p:txBody>
          <a:bodyPr/>
          <a:lstStyle/>
          <a:p>
            <a:pPr marL="346075" indent="-346075">
              <a:buFont typeface="+mj-lt"/>
              <a:buAutoNum type="arabicPeriod"/>
              <a:defRPr/>
            </a:pPr>
            <a:r>
              <a:rPr lang="en-US" altLang="en-US" sz="2800" dirty="0"/>
              <a:t>Can I have 3 minutes of your time?</a:t>
            </a:r>
          </a:p>
          <a:p>
            <a:pPr marL="746125" lvl="2" indent="-346075">
              <a:defRPr/>
            </a:pPr>
            <a:r>
              <a:rPr lang="en-US" altLang="en-US" sz="2200" dirty="0"/>
              <a:t>If no, and you believe this individual/ household is sleeping in an unsheltered location, please discontinue the survey and instead complete the observation information at the top of page 1.</a:t>
            </a:r>
          </a:p>
          <a:p>
            <a:pPr marL="346075" indent="-346075">
              <a:buFont typeface="+mj-lt"/>
              <a:buAutoNum type="arabicPeriod"/>
              <a:defRPr/>
            </a:pPr>
            <a:r>
              <a:rPr lang="en-US" altLang="en-US" sz="2800" dirty="0"/>
              <a:t>Did another volunteer or survey worker already ask you questions about where you are sleeping the night of Jan. 27</a:t>
            </a:r>
            <a:r>
              <a:rPr lang="en-US" altLang="en-US" sz="2800" baseline="30000" dirty="0"/>
              <a:t>th</a:t>
            </a:r>
            <a:r>
              <a:rPr lang="en-US" altLang="en-US" sz="2800" dirty="0"/>
              <a:t> </a:t>
            </a:r>
            <a:r>
              <a:rPr lang="en-US" altLang="en-US" sz="2800" i="1" dirty="0"/>
              <a:t>(insert: tonight or last night)?</a:t>
            </a:r>
          </a:p>
          <a:p>
            <a:pPr marL="746125" lvl="2" indent="-346075">
              <a:defRPr/>
            </a:pPr>
            <a:r>
              <a:rPr lang="en-US" altLang="en-US" sz="2200" dirty="0"/>
              <a:t>If yes, please discontinue the survey.  No further information is needed.</a:t>
            </a:r>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a:xfrm>
            <a:off x="1371600" y="152400"/>
            <a:ext cx="7543800" cy="1527175"/>
          </a:xfrm>
        </p:spPr>
        <p:txBody>
          <a:bodyPr/>
          <a:lstStyle/>
          <a:p>
            <a:r>
              <a:rPr lang="en-US" altLang="en-US" sz="3300" u="sng" dirty="0"/>
              <a:t>Brief Survey: Consent &amp; Screening</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a:xfrm>
            <a:off x="838200" y="1600201"/>
            <a:ext cx="7772400" cy="1142999"/>
          </a:xfrm>
        </p:spPr>
        <p:txBody>
          <a:bodyPr/>
          <a:lstStyle/>
          <a:p>
            <a:pPr marL="514350" indent="-514350">
              <a:buFont typeface="+mj-lt"/>
              <a:buAutoNum type="arabicPeriod" startAt="3"/>
              <a:defRPr/>
            </a:pPr>
            <a:r>
              <a:rPr lang="en-US" altLang="en-US" sz="2800" dirty="0"/>
              <a:t>Where are you sleeping/did you sleep the night of Jan. 27</a:t>
            </a:r>
            <a:r>
              <a:rPr lang="en-US" altLang="en-US" sz="2800" baseline="30000" dirty="0"/>
              <a:t>th?</a:t>
            </a:r>
            <a:endParaRPr lang="en-US" altLang="en-US" sz="2800" dirty="0"/>
          </a:p>
          <a:p>
            <a:pPr marL="0" indent="0">
              <a:buNone/>
              <a:defRPr/>
            </a:pPr>
            <a:endParaRPr lang="en-US" altLang="en-US" sz="28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25</a:t>
            </a:fld>
            <a:endParaRPr lang="en-US" altLang="en-US" dirty="0"/>
          </a:p>
        </p:txBody>
      </p:sp>
      <p:pic>
        <p:nvPicPr>
          <p:cNvPr id="11" name="Picture 10">
            <a:extLst>
              <a:ext uri="{FF2B5EF4-FFF2-40B4-BE49-F238E27FC236}">
                <a16:creationId xmlns:a16="http://schemas.microsoft.com/office/drawing/2014/main" id="{6F358491-9D9F-4FEF-9822-058DE07041C1}"/>
              </a:ext>
            </a:extLst>
          </p:cNvPr>
          <p:cNvPicPr>
            <a:picLocks noChangeAspect="1"/>
          </p:cNvPicPr>
          <p:nvPr/>
        </p:nvPicPr>
        <p:blipFill rotWithShape="1">
          <a:blip r:embed="rId3"/>
          <a:srcRect/>
          <a:stretch/>
        </p:blipFill>
        <p:spPr>
          <a:xfrm>
            <a:off x="953357" y="2514600"/>
            <a:ext cx="6954220" cy="4038600"/>
          </a:xfrm>
          <a:prstGeom prst="rect">
            <a:avLst/>
          </a:prstGeom>
        </p:spPr>
      </p:pic>
      <p:pic>
        <p:nvPicPr>
          <p:cNvPr id="4" name="Picture 3">
            <a:extLst>
              <a:ext uri="{FF2B5EF4-FFF2-40B4-BE49-F238E27FC236}">
                <a16:creationId xmlns:a16="http://schemas.microsoft.com/office/drawing/2014/main" id="{305C58B6-2AE0-4C9C-875F-97AABAE9F78B}"/>
              </a:ext>
            </a:extLst>
          </p:cNvPr>
          <p:cNvPicPr>
            <a:picLocks noChangeAspect="1"/>
          </p:cNvPicPr>
          <p:nvPr/>
        </p:nvPicPr>
        <p:blipFill>
          <a:blip r:embed="rId4"/>
          <a:stretch>
            <a:fillRect/>
          </a:stretch>
        </p:blipFill>
        <p:spPr>
          <a:xfrm>
            <a:off x="1205108" y="5519372"/>
            <a:ext cx="869725" cy="806527"/>
          </a:xfrm>
          <a:prstGeom prst="rect">
            <a:avLst/>
          </a:prstGeom>
        </p:spPr>
      </p:pic>
      <p:sp>
        <p:nvSpPr>
          <p:cNvPr id="5" name="TextBox 4">
            <a:extLst>
              <a:ext uri="{FF2B5EF4-FFF2-40B4-BE49-F238E27FC236}">
                <a16:creationId xmlns:a16="http://schemas.microsoft.com/office/drawing/2014/main" id="{41004ACF-2B95-42CF-BC1C-EB517C14CB13}"/>
              </a:ext>
            </a:extLst>
          </p:cNvPr>
          <p:cNvSpPr txBox="1"/>
          <p:nvPr/>
        </p:nvSpPr>
        <p:spPr>
          <a:xfrm>
            <a:off x="2189989" y="5379802"/>
            <a:ext cx="2240477" cy="1077218"/>
          </a:xfrm>
          <a:prstGeom prst="rect">
            <a:avLst/>
          </a:prstGeom>
          <a:noFill/>
          <a:ln>
            <a:noFill/>
          </a:ln>
        </p:spPr>
        <p:txBody>
          <a:bodyPr wrap="square" rtlCol="0">
            <a:spAutoFit/>
          </a:bodyPr>
          <a:lstStyle/>
          <a:p>
            <a:r>
              <a:rPr lang="en-US" sz="1600" b="1" dirty="0">
                <a:solidFill>
                  <a:srgbClr val="00CC00"/>
                </a:solidFill>
                <a:latin typeface="+mn-lt"/>
              </a:rPr>
              <a:t>Households in the locations above will be included in the unsheltered PIT count.</a:t>
            </a:r>
          </a:p>
        </p:txBody>
      </p:sp>
    </p:spTree>
    <p:extLst>
      <p:ext uri="{BB962C8B-B14F-4D97-AF65-F5344CB8AC3E}">
        <p14:creationId xmlns:p14="http://schemas.microsoft.com/office/powerpoint/2010/main" val="4270520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a:xfrm>
            <a:off x="1371600" y="152400"/>
            <a:ext cx="7625080" cy="1527175"/>
          </a:xfrm>
        </p:spPr>
        <p:txBody>
          <a:bodyPr/>
          <a:lstStyle/>
          <a:p>
            <a:r>
              <a:rPr lang="en-US" altLang="en-US" sz="3300" u="sng" dirty="0"/>
              <a:t>Brief Survey: Consent &amp; Screening</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a:xfrm>
            <a:off x="838200" y="1679575"/>
            <a:ext cx="7772400" cy="4873625"/>
          </a:xfrm>
        </p:spPr>
        <p:txBody>
          <a:bodyPr/>
          <a:lstStyle/>
          <a:p>
            <a:pPr marL="514350" indent="-514350">
              <a:buFont typeface="+mj-lt"/>
              <a:buAutoNum type="arabicPeriod" startAt="3"/>
              <a:defRPr/>
            </a:pPr>
            <a:r>
              <a:rPr lang="en-US" altLang="en-US" sz="2800" dirty="0"/>
              <a:t>Where did you sleep last night?</a:t>
            </a:r>
          </a:p>
          <a:p>
            <a:pPr marL="0" indent="0">
              <a:buNone/>
              <a:defRPr/>
            </a:pPr>
            <a:endParaRPr lang="en-US" altLang="en-US" sz="28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26</a:t>
            </a:fld>
            <a:endParaRPr lang="en-US" altLang="en-US" dirty="0"/>
          </a:p>
        </p:txBody>
      </p:sp>
      <p:graphicFrame>
        <p:nvGraphicFramePr>
          <p:cNvPr id="2" name="Table 1">
            <a:extLst>
              <a:ext uri="{FF2B5EF4-FFF2-40B4-BE49-F238E27FC236}">
                <a16:creationId xmlns:a16="http://schemas.microsoft.com/office/drawing/2014/main" id="{1E22BFE9-A1E6-4ACD-8A8B-E0A85F6D0E10}"/>
              </a:ext>
            </a:extLst>
          </p:cNvPr>
          <p:cNvGraphicFramePr>
            <a:graphicFrameLocks noGrp="1"/>
          </p:cNvGraphicFramePr>
          <p:nvPr>
            <p:extLst>
              <p:ext uri="{D42A27DB-BD31-4B8C-83A1-F6EECF244321}">
                <p14:modId xmlns:p14="http://schemas.microsoft.com/office/powerpoint/2010/main" val="3755467028"/>
              </p:ext>
            </p:extLst>
          </p:nvPr>
        </p:nvGraphicFramePr>
        <p:xfrm>
          <a:off x="533400" y="2143298"/>
          <a:ext cx="8463280" cy="4511040"/>
        </p:xfrm>
        <a:graphic>
          <a:graphicData uri="http://schemas.openxmlformats.org/drawingml/2006/table">
            <a:tbl>
              <a:tblPr firstRow="1" firstCol="1" bandRow="1">
                <a:tableStyleId>{91EBBBCC-DAD2-459C-BE2E-F6DE35CF9A28}</a:tableStyleId>
              </a:tblPr>
              <a:tblGrid>
                <a:gridCol w="162560">
                  <a:extLst>
                    <a:ext uri="{9D8B030D-6E8A-4147-A177-3AD203B41FA5}">
                      <a16:colId xmlns:a16="http://schemas.microsoft.com/office/drawing/2014/main" val="2214124998"/>
                    </a:ext>
                  </a:extLst>
                </a:gridCol>
                <a:gridCol w="8300720">
                  <a:extLst>
                    <a:ext uri="{9D8B030D-6E8A-4147-A177-3AD203B41FA5}">
                      <a16:colId xmlns:a16="http://schemas.microsoft.com/office/drawing/2014/main" val="1570316712"/>
                    </a:ext>
                  </a:extLst>
                </a:gridCol>
              </a:tblGrid>
              <a:tr h="381000">
                <a:tc rowSpan="2">
                  <a:txBody>
                    <a:bodyPr/>
                    <a:lstStyle/>
                    <a:p>
                      <a:pPr marL="0" marR="0">
                        <a:spcBef>
                          <a:spcPts val="0"/>
                        </a:spcBef>
                        <a:spcAft>
                          <a:spcPts val="0"/>
                        </a:spcAft>
                      </a:pPr>
                      <a:endParaRPr lang="en-US" sz="700" dirty="0">
                        <a:effectLst/>
                        <a:latin typeface="Times New Roman" panose="02020603050405020304" pitchFamily="18" charset="0"/>
                        <a:ea typeface="Times New Roman" panose="02020603050405020304" pitchFamily="18" charset="0"/>
                      </a:endParaRPr>
                    </a:p>
                  </a:txBody>
                  <a:tcPr marL="68580" marR="68580" marT="0" marB="0" vert="vert" anchor="ctr" anchorCtr="1">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u="sng" dirty="0">
                          <a:effectLst/>
                        </a:rPr>
                        <a:t>SHELTERED LOCATIONS</a:t>
                      </a:r>
                      <a:r>
                        <a:rPr lang="en-US" sz="1800" dirty="0">
                          <a:effectLst/>
                        </a:rPr>
                        <a: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5666670"/>
                  </a:ext>
                </a:extLst>
              </a:tr>
              <a:tr h="3375115">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sym typeface="Wingdings" panose="05000000000000000000" pitchFamily="2" charset="2"/>
                        </a:rPr>
                        <a:t>         </a:t>
                      </a:r>
                      <a:r>
                        <a:rPr lang="en-US" sz="1400" b="1" dirty="0">
                          <a:solidFill>
                            <a:srgbClr val="000000"/>
                          </a:solidFill>
                          <a:effectLst/>
                        </a:rPr>
                        <a:t>Emergency Shelter.  </a:t>
                      </a:r>
                      <a:r>
                        <a:rPr lang="en-US" sz="1500" u="sng" dirty="0">
                          <a:solidFill>
                            <a:srgbClr val="000000"/>
                          </a:solidFill>
                          <a:effectLst/>
                        </a:rPr>
                        <a:t>Households in emergency shelters will be counted in the </a:t>
                      </a:r>
                    </a:p>
                    <a:p>
                      <a:pPr marL="0" marR="0">
                        <a:spcBef>
                          <a:spcPts val="0"/>
                        </a:spcBef>
                        <a:spcAft>
                          <a:spcPts val="0"/>
                        </a:spcAft>
                      </a:pPr>
                      <a:endParaRPr lang="en-US" sz="300" u="sng" dirty="0">
                        <a:solidFill>
                          <a:srgbClr val="000000"/>
                        </a:solidFill>
                        <a:effectLst/>
                      </a:endParaRPr>
                    </a:p>
                    <a:p>
                      <a:pPr marL="0" marR="0">
                        <a:spcBef>
                          <a:spcPts val="0"/>
                        </a:spcBef>
                        <a:spcAft>
                          <a:spcPts val="0"/>
                        </a:spcAft>
                      </a:pPr>
                      <a:r>
                        <a:rPr lang="en-US" sz="1500" u="sng" dirty="0">
                          <a:solidFill>
                            <a:srgbClr val="000000"/>
                          </a:solidFill>
                          <a:effectLst/>
                        </a:rPr>
                        <a:t>sheltered PIT count. If you transport a household to shelter, please coordinate how the information on this Interview Form will be collected, on the Unsheltered Interview Form or by the Shelter.</a:t>
                      </a:r>
                      <a:endParaRPr lang="en-US" sz="1500" dirty="0">
                        <a:solidFill>
                          <a:srgbClr val="000000"/>
                        </a:solidFill>
                        <a:effectLst/>
                      </a:endParaRPr>
                    </a:p>
                    <a:p>
                      <a:pPr marL="0" marR="0">
                        <a:spcBef>
                          <a:spcPts val="0"/>
                        </a:spcBef>
                        <a:spcAft>
                          <a:spcPts val="0"/>
                        </a:spcAft>
                      </a:pPr>
                      <a:endParaRPr lang="en-US" sz="1400" b="1" dirty="0">
                        <a:solidFill>
                          <a:srgbClr val="FF0000"/>
                        </a:solidFill>
                        <a:effectLst/>
                        <a:sym typeface="Wingdings" panose="05000000000000000000" pitchFamily="2" charset="2"/>
                      </a:endParaRPr>
                    </a:p>
                    <a:p>
                      <a:pPr marL="0" marR="0">
                        <a:spcBef>
                          <a:spcPts val="0"/>
                        </a:spcBef>
                        <a:spcAft>
                          <a:spcPts val="0"/>
                        </a:spcAft>
                      </a:pPr>
                      <a:r>
                        <a:rPr lang="en-US" sz="1400" b="1" dirty="0">
                          <a:solidFill>
                            <a:srgbClr val="FF0000"/>
                          </a:solidFill>
                          <a:effectLst/>
                          <a:sym typeface="Wingdings" panose="05000000000000000000" pitchFamily="2" charset="2"/>
                        </a:rPr>
                        <a:t>           </a:t>
                      </a:r>
                      <a:r>
                        <a:rPr lang="en-US" sz="1400" b="1" dirty="0">
                          <a:solidFill>
                            <a:srgbClr val="000000"/>
                          </a:solidFill>
                          <a:effectLst/>
                        </a:rPr>
                        <a:t>In a hotel/motel/rent-a-room: If yes, who paid for the room?  </a:t>
                      </a:r>
                      <a:r>
                        <a:rPr lang="en-US" sz="1500" b="0" u="sng" dirty="0">
                          <a:solidFill>
                            <a:srgbClr val="000000"/>
                          </a:solidFill>
                          <a:effectLst/>
                        </a:rPr>
                        <a:t>If a household is sleeping in a hotel room on 1/27/21, they should be included in the sheltered PIT count. Programs that provide hotel vouchers are included in the sheltered PIT count. If you encounter someone sleeping in a hotel on the PIT night and they have not yet completed an interview form, please complete the interview.  If you provide transportation to a hotel and/or hotel vouchers during your unsheltered PIT count, please complete this Interview Form.</a:t>
                      </a:r>
                    </a:p>
                    <a:p>
                      <a:pPr marL="0" marR="0">
                        <a:spcBef>
                          <a:spcPts val="0"/>
                        </a:spcBef>
                        <a:spcAft>
                          <a:spcPts val="0"/>
                        </a:spcAft>
                      </a:pPr>
                      <a:endParaRPr lang="en-US" sz="1400" dirty="0">
                        <a:solidFill>
                          <a:srgbClr val="000000"/>
                        </a:solidFill>
                        <a:effectLst/>
                        <a:sym typeface="Wingdings" panose="05000000000000000000" pitchFamily="2" charset="2"/>
                      </a:endParaRPr>
                    </a:p>
                    <a:p>
                      <a:pPr marL="0" marR="0">
                        <a:spcBef>
                          <a:spcPts val="0"/>
                        </a:spcBef>
                        <a:spcAft>
                          <a:spcPts val="0"/>
                        </a:spcAft>
                      </a:pPr>
                      <a:r>
                        <a:rPr lang="en-US" sz="1400" dirty="0">
                          <a:solidFill>
                            <a:srgbClr val="000000"/>
                          </a:solidFill>
                          <a:effectLst/>
                        </a:rPr>
                        <a:t>          </a:t>
                      </a:r>
                      <a:r>
                        <a:rPr lang="en-US" sz="1400" b="1" dirty="0">
                          <a:solidFill>
                            <a:srgbClr val="000000"/>
                          </a:solidFill>
                          <a:effectLst/>
                        </a:rPr>
                        <a:t>Other.  → Specify: </a:t>
                      </a:r>
                      <a:r>
                        <a:rPr lang="en-US" sz="1600" u="sng" dirty="0">
                          <a:solidFill>
                            <a:srgbClr val="000000"/>
                          </a:solidFill>
                          <a:effectLst/>
                        </a:rPr>
                        <a:t>Depending on the location, this household may or may not count in the unsheltered or sheltered PIT count.</a:t>
                      </a:r>
                      <a:endParaRPr lang="en-US" sz="1400" u="sng" dirty="0">
                        <a:solidFill>
                          <a:srgbClr val="000000"/>
                        </a:solidFill>
                        <a:effectLst/>
                      </a:endParaRPr>
                    </a:p>
                    <a:p>
                      <a:pPr marL="0" marR="0">
                        <a:spcBef>
                          <a:spcPts val="0"/>
                        </a:spcBef>
                        <a:spcAft>
                          <a:spcPts val="0"/>
                        </a:spcAft>
                      </a:pPr>
                      <a:endParaRPr lang="en-US" sz="200" dirty="0">
                        <a:solidFill>
                          <a:srgbClr val="000000"/>
                        </a:solidFill>
                        <a:effectLst/>
                        <a:sym typeface="Wingdings" panose="05000000000000000000" pitchFamily="2" charset="2"/>
                      </a:endParaRPr>
                    </a:p>
                    <a:p>
                      <a:pPr marL="0" marR="0">
                        <a:spcBef>
                          <a:spcPts val="0"/>
                        </a:spcBef>
                        <a:spcAft>
                          <a:spcPts val="0"/>
                        </a:spcAft>
                      </a:pPr>
                      <a:r>
                        <a:rPr lang="en-US" sz="2800" b="1" dirty="0">
                          <a:solidFill>
                            <a:srgbClr val="FF0000"/>
                          </a:solidFill>
                          <a:effectLst/>
                          <a:sym typeface="Wingdings" panose="05000000000000000000" pitchFamily="2" charset="2"/>
                        </a:rPr>
                        <a:t>X</a:t>
                      </a:r>
                      <a:r>
                        <a:rPr lang="en-US" sz="1400" dirty="0">
                          <a:solidFill>
                            <a:srgbClr val="000000"/>
                          </a:solidFill>
                          <a:effectLst/>
                        </a:rPr>
                        <a:t> </a:t>
                      </a:r>
                      <a:r>
                        <a:rPr lang="en-US" sz="1400" b="1" dirty="0">
                          <a:solidFill>
                            <a:srgbClr val="000000"/>
                          </a:solidFill>
                          <a:effectLst/>
                        </a:rPr>
                        <a:t>In the home of a family member or friend→ </a:t>
                      </a:r>
                      <a:r>
                        <a:rPr lang="en-US" sz="1400" b="0" u="sng" dirty="0">
                          <a:solidFill>
                            <a:srgbClr val="000000"/>
                          </a:solidFill>
                          <a:effectLst/>
                        </a:rPr>
                        <a:t>PLEASE CHECK OFF, SAY THANK YOU &amp; DISCONTINUE THE SURVEY</a:t>
                      </a:r>
                    </a:p>
                    <a:p>
                      <a:pPr marL="0" marR="0">
                        <a:spcBef>
                          <a:spcPts val="0"/>
                        </a:spcBef>
                        <a:spcAft>
                          <a:spcPts val="0"/>
                        </a:spcAft>
                      </a:pPr>
                      <a:endParaRPr lang="en-US" sz="100" dirty="0">
                        <a:solidFill>
                          <a:srgbClr val="000000"/>
                        </a:solidFill>
                        <a:effectLst/>
                        <a:sym typeface="Wingdings" panose="05000000000000000000" pitchFamily="2" charset="2"/>
                      </a:endParaRPr>
                    </a:p>
                    <a:p>
                      <a:pPr marL="0" marR="0">
                        <a:spcBef>
                          <a:spcPts val="0"/>
                        </a:spcBef>
                        <a:spcAft>
                          <a:spcPts val="0"/>
                        </a:spcAft>
                      </a:pPr>
                      <a:r>
                        <a:rPr lang="en-US" sz="2800" b="1" dirty="0">
                          <a:solidFill>
                            <a:srgbClr val="FF0000"/>
                          </a:solidFill>
                          <a:effectLst/>
                          <a:sym typeface="Wingdings" panose="05000000000000000000" pitchFamily="2" charset="2"/>
                        </a:rPr>
                        <a:t>X</a:t>
                      </a:r>
                      <a:r>
                        <a:rPr lang="en-US" sz="1400" b="1" dirty="0">
                          <a:solidFill>
                            <a:srgbClr val="FF0000"/>
                          </a:solidFill>
                          <a:effectLst/>
                          <a:sym typeface="Wingdings" panose="05000000000000000000" pitchFamily="2" charset="2"/>
                        </a:rPr>
                        <a:t> </a:t>
                      </a:r>
                      <a:r>
                        <a:rPr lang="en-US" sz="1400" b="1" dirty="0">
                          <a:solidFill>
                            <a:srgbClr val="000000"/>
                          </a:solidFill>
                          <a:effectLst/>
                        </a:rPr>
                        <a:t>In a home that I own/rent → </a:t>
                      </a:r>
                      <a:r>
                        <a:rPr lang="en-US" sz="1400" b="0" u="sng" dirty="0">
                          <a:solidFill>
                            <a:srgbClr val="000000"/>
                          </a:solidFill>
                          <a:effectLst/>
                        </a:rPr>
                        <a:t>PLEASE CHECK OFF, SAY THANK YOU &amp; DISCONTINUE THE SURVEY</a:t>
                      </a:r>
                      <a:endParaRPr lang="en-US" sz="1400" b="0" u="sng"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8487070"/>
                  </a:ext>
                </a:extLst>
              </a:tr>
            </a:tbl>
          </a:graphicData>
        </a:graphic>
      </p:graphicFrame>
      <p:pic>
        <p:nvPicPr>
          <p:cNvPr id="7" name="Picture 6">
            <a:extLst>
              <a:ext uri="{FF2B5EF4-FFF2-40B4-BE49-F238E27FC236}">
                <a16:creationId xmlns:a16="http://schemas.microsoft.com/office/drawing/2014/main" id="{1FB11FF6-FC32-4799-B437-2D0DF5170D1B}"/>
              </a:ext>
            </a:extLst>
          </p:cNvPr>
          <p:cNvPicPr>
            <a:picLocks noChangeAspect="1"/>
          </p:cNvPicPr>
          <p:nvPr/>
        </p:nvPicPr>
        <p:blipFill>
          <a:blip r:embed="rId3"/>
          <a:stretch>
            <a:fillRect/>
          </a:stretch>
        </p:blipFill>
        <p:spPr>
          <a:xfrm>
            <a:off x="762000" y="2514600"/>
            <a:ext cx="304800" cy="263327"/>
          </a:xfrm>
          <a:prstGeom prst="rect">
            <a:avLst/>
          </a:prstGeom>
        </p:spPr>
      </p:pic>
      <p:pic>
        <p:nvPicPr>
          <p:cNvPr id="10" name="Picture 9">
            <a:extLst>
              <a:ext uri="{FF2B5EF4-FFF2-40B4-BE49-F238E27FC236}">
                <a16:creationId xmlns:a16="http://schemas.microsoft.com/office/drawing/2014/main" id="{7634810E-586A-43B7-82F3-147FA9973E7A}"/>
              </a:ext>
            </a:extLst>
          </p:cNvPr>
          <p:cNvPicPr>
            <a:picLocks noChangeAspect="1"/>
          </p:cNvPicPr>
          <p:nvPr/>
        </p:nvPicPr>
        <p:blipFill>
          <a:blip r:embed="rId3"/>
          <a:stretch>
            <a:fillRect/>
          </a:stretch>
        </p:blipFill>
        <p:spPr>
          <a:xfrm>
            <a:off x="762000" y="3352800"/>
            <a:ext cx="339436" cy="293250"/>
          </a:xfrm>
          <a:prstGeom prst="rect">
            <a:avLst/>
          </a:prstGeom>
        </p:spPr>
      </p:pic>
      <p:pic>
        <p:nvPicPr>
          <p:cNvPr id="12" name="Picture 11">
            <a:extLst>
              <a:ext uri="{FF2B5EF4-FFF2-40B4-BE49-F238E27FC236}">
                <a16:creationId xmlns:a16="http://schemas.microsoft.com/office/drawing/2014/main" id="{E68654FE-C706-454E-A53D-6080FBDCFAA8}"/>
              </a:ext>
            </a:extLst>
          </p:cNvPr>
          <p:cNvPicPr>
            <a:picLocks noChangeAspect="1"/>
          </p:cNvPicPr>
          <p:nvPr/>
        </p:nvPicPr>
        <p:blipFill>
          <a:blip r:embed="rId3"/>
          <a:stretch>
            <a:fillRect/>
          </a:stretch>
        </p:blipFill>
        <p:spPr>
          <a:xfrm>
            <a:off x="762000" y="4953000"/>
            <a:ext cx="339436" cy="293250"/>
          </a:xfrm>
          <a:prstGeom prst="rect">
            <a:avLst/>
          </a:prstGeom>
        </p:spPr>
      </p:pic>
    </p:spTree>
    <p:extLst>
      <p:ext uri="{BB962C8B-B14F-4D97-AF65-F5344CB8AC3E}">
        <p14:creationId xmlns:p14="http://schemas.microsoft.com/office/powerpoint/2010/main" val="74630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a:xfrm>
            <a:off x="1447800" y="152400"/>
            <a:ext cx="7010400" cy="1527175"/>
          </a:xfrm>
        </p:spPr>
        <p:txBody>
          <a:bodyPr/>
          <a:lstStyle/>
          <a:p>
            <a:r>
              <a:rPr lang="en-US" altLang="en-US" sz="3400" u="sng" dirty="0"/>
              <a:t>Brief Survey: Detail</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a:xfrm>
            <a:off x="381000" y="1828800"/>
            <a:ext cx="8229600" cy="4724400"/>
          </a:xfrm>
        </p:spPr>
        <p:txBody>
          <a:bodyPr/>
          <a:lstStyle/>
          <a:p>
            <a:pPr>
              <a:defRPr/>
            </a:pPr>
            <a:r>
              <a:rPr lang="en-US" altLang="en-US" sz="2800" dirty="0"/>
              <a:t>In addition to checking off the appropriate unsheltered location, please also jot down any details about location.</a:t>
            </a:r>
          </a:p>
          <a:p>
            <a:pPr lvl="1">
              <a:defRPr/>
            </a:pPr>
            <a:r>
              <a:rPr lang="en-US" altLang="en-US" sz="2600" dirty="0"/>
              <a:t>This information is used to ensure a household is not double counted.</a:t>
            </a:r>
          </a:p>
          <a:p>
            <a:pPr lvl="1">
              <a:defRPr/>
            </a:pPr>
            <a:r>
              <a:rPr lang="en-US" altLang="en-US" sz="2600" dirty="0"/>
              <a:t>Please provide as much identifying information as possible.</a:t>
            </a:r>
          </a:p>
          <a:p>
            <a:pPr lvl="2">
              <a:defRPr/>
            </a:pPr>
            <a:r>
              <a:rPr lang="en-US" altLang="en-US" sz="2200" dirty="0"/>
              <a:t>e.g. Blue tent behind Walmart in </a:t>
            </a:r>
            <a:r>
              <a:rPr lang="en-US" altLang="en-US" sz="2200" dirty="0" err="1"/>
              <a:t>Pennsylvaniatown</a:t>
            </a:r>
            <a:r>
              <a:rPr lang="en-US" altLang="en-US" sz="2200" dirty="0"/>
              <a:t>; sleeping in brown van in Flying J Truck Stop in </a:t>
            </a:r>
            <a:r>
              <a:rPr lang="en-US" altLang="en-US" sz="2200" dirty="0" err="1"/>
              <a:t>Centralville</a:t>
            </a:r>
            <a:r>
              <a:rPr lang="en-US" altLang="en-US" sz="2200" dirty="0"/>
              <a:t> </a:t>
            </a:r>
          </a:p>
          <a:p>
            <a:pPr marL="571500" indent="-571500">
              <a:buFont typeface="Wingdings" panose="05000000000000000000" pitchFamily="2" charset="2"/>
              <a:buNone/>
              <a:defRPr/>
            </a:pPr>
            <a:endParaRPr lang="en-US" altLang="en-US" sz="8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27</a:t>
            </a:fld>
            <a:endParaRPr lang="en-US" altLang="en-US" dirty="0"/>
          </a:p>
        </p:txBody>
      </p:sp>
    </p:spTree>
    <p:extLst>
      <p:ext uri="{BB962C8B-B14F-4D97-AF65-F5344CB8AC3E}">
        <p14:creationId xmlns:p14="http://schemas.microsoft.com/office/powerpoint/2010/main" val="2833711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6"/>
          <p:cNvSpPr/>
          <p:nvPr/>
        </p:nvSpPr>
        <p:spPr>
          <a:xfrm>
            <a:off x="7435129" y="947628"/>
            <a:ext cx="1614802" cy="377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60008" rIns="120015" bIns="60008" numCol="1" spcCol="1270" anchor="ctr" anchorCtr="0">
            <a:noAutofit/>
          </a:bodyPr>
          <a:lstStyle/>
          <a:p>
            <a:pPr algn="ctr" defTabSz="1400175">
              <a:lnSpc>
                <a:spcPct val="90000"/>
              </a:lnSpc>
              <a:spcAft>
                <a:spcPct val="35000"/>
              </a:spcAft>
            </a:pPr>
            <a:r>
              <a:rPr lang="en-US" dirty="0"/>
              <a:t>Your Role</a:t>
            </a:r>
          </a:p>
        </p:txBody>
      </p:sp>
      <p:sp>
        <p:nvSpPr>
          <p:cNvPr id="2" name="Title 1"/>
          <p:cNvSpPr>
            <a:spLocks noGrp="1"/>
          </p:cNvSpPr>
          <p:nvPr>
            <p:ph type="title"/>
          </p:nvPr>
        </p:nvSpPr>
        <p:spPr/>
        <p:txBody>
          <a:bodyPr/>
          <a:lstStyle/>
          <a:p>
            <a:r>
              <a:rPr lang="en-US" dirty="0"/>
              <a:t>After the Interview</a:t>
            </a:r>
          </a:p>
        </p:txBody>
      </p:sp>
      <p:sp>
        <p:nvSpPr>
          <p:cNvPr id="3" name="Content Placeholder 2"/>
          <p:cNvSpPr>
            <a:spLocks noGrp="1"/>
          </p:cNvSpPr>
          <p:nvPr>
            <p:ph idx="1"/>
          </p:nvPr>
        </p:nvSpPr>
        <p:spPr>
          <a:xfrm>
            <a:off x="762000" y="2058243"/>
            <a:ext cx="7772400" cy="4114800"/>
          </a:xfrm>
        </p:spPr>
        <p:txBody>
          <a:bodyPr>
            <a:normAutofit fontScale="92500" lnSpcReduction="10000"/>
          </a:bodyPr>
          <a:lstStyle/>
          <a:p>
            <a:pPr marL="0" indent="0">
              <a:buNone/>
            </a:pPr>
            <a:r>
              <a:rPr lang="en-US" b="1" dirty="0"/>
              <a:t>Record what you heard and observed</a:t>
            </a:r>
          </a:p>
          <a:p>
            <a:r>
              <a:rPr lang="en-US" dirty="0"/>
              <a:t>Walk away from the person interviewed to a safe place</a:t>
            </a:r>
          </a:p>
          <a:p>
            <a:r>
              <a:rPr lang="en-US" dirty="0"/>
              <a:t>Take a few minutes after your conversation to double check that you’ve completed the whole survey form</a:t>
            </a:r>
          </a:p>
          <a:p>
            <a:r>
              <a:rPr lang="en-US" dirty="0"/>
              <a:t>Include any additional notes or details </a:t>
            </a:r>
          </a:p>
          <a:p>
            <a:r>
              <a:rPr lang="en-US" dirty="0"/>
              <a:t>Make sure everything you have written is readable</a:t>
            </a:r>
          </a:p>
          <a:p>
            <a:endParaRPr lang="en-US" dirty="0"/>
          </a:p>
        </p:txBody>
      </p:sp>
      <p:sp>
        <p:nvSpPr>
          <p:cNvPr id="4" name="Slide Number Placeholder 3">
            <a:extLst>
              <a:ext uri="{FF2B5EF4-FFF2-40B4-BE49-F238E27FC236}">
                <a16:creationId xmlns:a16="http://schemas.microsoft.com/office/drawing/2014/main" id="{E113BB31-1EFE-4CE1-B2A9-AE11AA84316A}"/>
              </a:ext>
            </a:extLst>
          </p:cNvPr>
          <p:cNvSpPr>
            <a:spLocks noGrp="1"/>
          </p:cNvSpPr>
          <p:nvPr>
            <p:ph type="sldNum" sz="quarter" idx="12"/>
          </p:nvPr>
        </p:nvSpPr>
        <p:spPr/>
        <p:txBody>
          <a:bodyPr/>
          <a:lstStyle/>
          <a:p>
            <a:pPr>
              <a:defRPr/>
            </a:pPr>
            <a:fld id="{A9DB807E-C2C4-4749-82B8-1BBD323B4CD5}" type="slidenum">
              <a:rPr lang="en-US" altLang="en-US" smtClean="0"/>
              <a:pPr>
                <a:defRPr/>
              </a:pPr>
              <a:t>28</a:t>
            </a:fld>
            <a:endParaRPr lang="en-US" altLang="en-US" dirty="0"/>
          </a:p>
        </p:txBody>
      </p:sp>
    </p:spTree>
    <p:extLst>
      <p:ext uri="{BB962C8B-B14F-4D97-AF65-F5344CB8AC3E}">
        <p14:creationId xmlns:p14="http://schemas.microsoft.com/office/powerpoint/2010/main" val="2058025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B108-AB82-4A1A-97E1-E9A0CEA7B7E2}"/>
              </a:ext>
            </a:extLst>
          </p:cNvPr>
          <p:cNvSpPr>
            <a:spLocks noGrp="1"/>
          </p:cNvSpPr>
          <p:nvPr>
            <p:ph type="title"/>
          </p:nvPr>
        </p:nvSpPr>
        <p:spPr/>
        <p:txBody>
          <a:bodyPr/>
          <a:lstStyle/>
          <a:p>
            <a:r>
              <a:rPr lang="en-US" sz="3800" dirty="0"/>
              <a:t>General pit count instructions</a:t>
            </a:r>
          </a:p>
        </p:txBody>
      </p:sp>
      <p:sp>
        <p:nvSpPr>
          <p:cNvPr id="3" name="Text Placeholder 2">
            <a:extLst>
              <a:ext uri="{FF2B5EF4-FFF2-40B4-BE49-F238E27FC236}">
                <a16:creationId xmlns:a16="http://schemas.microsoft.com/office/drawing/2014/main" id="{6873E357-514C-4B14-B454-B3F304D8162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7B8B434-10F6-48DB-8F86-D6FFA3622758}"/>
              </a:ext>
            </a:extLst>
          </p:cNvPr>
          <p:cNvSpPr>
            <a:spLocks noGrp="1"/>
          </p:cNvSpPr>
          <p:nvPr>
            <p:ph type="sldNum" sz="quarter" idx="12"/>
          </p:nvPr>
        </p:nvSpPr>
        <p:spPr/>
        <p:txBody>
          <a:bodyPr/>
          <a:lstStyle/>
          <a:p>
            <a:pPr>
              <a:defRPr/>
            </a:pPr>
            <a:fld id="{BA20512F-2ACA-4481-BECE-CFCC18AD6809}" type="slidenum">
              <a:rPr lang="en-US" altLang="en-US" smtClean="0"/>
              <a:pPr>
                <a:defRPr/>
              </a:pPr>
              <a:t>29</a:t>
            </a:fld>
            <a:endParaRPr lang="en-US" altLang="en-US"/>
          </a:p>
        </p:txBody>
      </p:sp>
    </p:spTree>
    <p:extLst>
      <p:ext uri="{BB962C8B-B14F-4D97-AF65-F5344CB8AC3E}">
        <p14:creationId xmlns:p14="http://schemas.microsoft.com/office/powerpoint/2010/main" val="292223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ABBE91F-324C-45CC-AF5C-78022EE8F409}"/>
              </a:ext>
            </a:extLst>
          </p:cNvPr>
          <p:cNvSpPr>
            <a:spLocks noGrp="1" noChangeArrowheads="1"/>
          </p:cNvSpPr>
          <p:nvPr>
            <p:ph type="title"/>
          </p:nvPr>
        </p:nvSpPr>
        <p:spPr>
          <a:xfrm>
            <a:off x="1524000" y="304800"/>
            <a:ext cx="7010400" cy="1219200"/>
          </a:xfrm>
        </p:spPr>
        <p:txBody>
          <a:bodyPr/>
          <a:lstStyle/>
          <a:p>
            <a:r>
              <a:rPr lang="en-US" altLang="en-US" sz="3400" u="sng" dirty="0"/>
              <a:t>The Unsheltered Count: Introduction</a:t>
            </a:r>
          </a:p>
        </p:txBody>
      </p:sp>
      <p:sp>
        <p:nvSpPr>
          <p:cNvPr id="8195" name="Rectangle 3">
            <a:extLst>
              <a:ext uri="{FF2B5EF4-FFF2-40B4-BE49-F238E27FC236}">
                <a16:creationId xmlns:a16="http://schemas.microsoft.com/office/drawing/2014/main" id="{B8488CC1-757F-42F1-A580-80895D5368F6}"/>
              </a:ext>
            </a:extLst>
          </p:cNvPr>
          <p:cNvSpPr>
            <a:spLocks noGrp="1" noChangeArrowheads="1"/>
          </p:cNvSpPr>
          <p:nvPr>
            <p:ph idx="1"/>
          </p:nvPr>
        </p:nvSpPr>
        <p:spPr>
          <a:xfrm>
            <a:off x="838200" y="1828800"/>
            <a:ext cx="7924799" cy="4419600"/>
          </a:xfrm>
        </p:spPr>
        <p:txBody>
          <a:bodyPr/>
          <a:lstStyle/>
          <a:p>
            <a:pPr>
              <a:buFont typeface="Wingdings" panose="05000000000000000000" pitchFamily="2" charset="2"/>
              <a:buNone/>
            </a:pPr>
            <a:r>
              <a:rPr lang="en-US" altLang="en-US" b="1" dirty="0"/>
              <a:t>What does </a:t>
            </a:r>
            <a:r>
              <a:rPr lang="en-US" altLang="en-US" b="1" cap="all" dirty="0">
                <a:solidFill>
                  <a:schemeClr val="accent4"/>
                </a:solidFill>
              </a:rPr>
              <a:t>unsheltered</a:t>
            </a:r>
            <a:r>
              <a:rPr lang="en-US" altLang="en-US" b="1" dirty="0"/>
              <a:t> mean?</a:t>
            </a:r>
          </a:p>
          <a:p>
            <a:r>
              <a:rPr lang="en-US" dirty="0"/>
              <a:t>Individuals or families whose primary nighttime residence is a public place not meant for human habitation</a:t>
            </a:r>
            <a:endParaRPr lang="en-US" b="1" dirty="0"/>
          </a:p>
          <a:p>
            <a:pPr>
              <a:buFont typeface="Wingdings" panose="05000000000000000000" pitchFamily="2" charset="2"/>
              <a:buNone/>
            </a:pPr>
            <a:r>
              <a:rPr lang="en-US" altLang="en-US" b="1" dirty="0"/>
              <a:t>What does </a:t>
            </a:r>
            <a:r>
              <a:rPr lang="en-US" altLang="en-US" b="1" cap="all" dirty="0">
                <a:solidFill>
                  <a:schemeClr val="accent4"/>
                </a:solidFill>
              </a:rPr>
              <a:t>count </a:t>
            </a:r>
            <a:r>
              <a:rPr lang="en-US" altLang="en-US" b="1" dirty="0"/>
              <a:t>mean?</a:t>
            </a:r>
          </a:p>
          <a:p>
            <a:r>
              <a:rPr lang="en-US" altLang="en-US" dirty="0"/>
              <a:t>Obtaining basic demographic information on each person and household</a:t>
            </a:r>
          </a:p>
        </p:txBody>
      </p:sp>
      <p:sp>
        <p:nvSpPr>
          <p:cNvPr id="3" name="Slide Number Placeholder 2">
            <a:extLst>
              <a:ext uri="{FF2B5EF4-FFF2-40B4-BE49-F238E27FC236}">
                <a16:creationId xmlns:a16="http://schemas.microsoft.com/office/drawing/2014/main" id="{5F8F28CE-AA31-4FE5-A21B-CACC0411ADA5}"/>
              </a:ext>
            </a:extLst>
          </p:cNvPr>
          <p:cNvSpPr>
            <a:spLocks noGrp="1"/>
          </p:cNvSpPr>
          <p:nvPr>
            <p:ph type="sldNum" sz="quarter" idx="12"/>
          </p:nvPr>
        </p:nvSpPr>
        <p:spPr/>
        <p:txBody>
          <a:bodyPr/>
          <a:lstStyle/>
          <a:p>
            <a:pPr>
              <a:defRPr/>
            </a:pPr>
            <a:fld id="{A9DB807E-C2C4-4749-82B8-1BBD323B4CD5}" type="slidenum">
              <a:rPr lang="en-US" altLang="en-US" smtClean="0"/>
              <a:pPr>
                <a:defRPr/>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947DB19-43CE-473B-8BEE-22BEC4DBBB3F}"/>
              </a:ext>
            </a:extLst>
          </p:cNvPr>
          <p:cNvSpPr>
            <a:spLocks noGrp="1" noChangeArrowheads="1"/>
          </p:cNvSpPr>
          <p:nvPr>
            <p:ph type="title"/>
          </p:nvPr>
        </p:nvSpPr>
        <p:spPr>
          <a:xfrm>
            <a:off x="1447800" y="152400"/>
            <a:ext cx="7010400" cy="1527175"/>
          </a:xfrm>
        </p:spPr>
        <p:txBody>
          <a:bodyPr/>
          <a:lstStyle/>
          <a:p>
            <a:r>
              <a:rPr lang="en-US" altLang="en-US" sz="3400" u="sng" dirty="0"/>
              <a:t>PIT Form: Before beginning</a:t>
            </a:r>
          </a:p>
        </p:txBody>
      </p:sp>
      <p:sp>
        <p:nvSpPr>
          <p:cNvPr id="33795" name="Rectangle 3">
            <a:extLst>
              <a:ext uri="{FF2B5EF4-FFF2-40B4-BE49-F238E27FC236}">
                <a16:creationId xmlns:a16="http://schemas.microsoft.com/office/drawing/2014/main" id="{F05DAD93-3CB6-4AA0-AD13-36DD7EB87BDC}"/>
              </a:ext>
            </a:extLst>
          </p:cNvPr>
          <p:cNvSpPr>
            <a:spLocks noGrp="1" noChangeArrowheads="1"/>
          </p:cNvSpPr>
          <p:nvPr>
            <p:ph idx="1"/>
          </p:nvPr>
        </p:nvSpPr>
        <p:spPr>
          <a:xfrm>
            <a:off x="838200" y="1981200"/>
            <a:ext cx="7620000" cy="4191000"/>
          </a:xfrm>
        </p:spPr>
        <p:txBody>
          <a:bodyPr/>
          <a:lstStyle/>
          <a:p>
            <a:pPr>
              <a:spcAft>
                <a:spcPts val="1200"/>
              </a:spcAft>
              <a:defRPr/>
            </a:pPr>
            <a:r>
              <a:rPr lang="en-US" altLang="en-US" sz="3200" dirty="0"/>
              <a:t>Write your county name at the top left.</a:t>
            </a:r>
          </a:p>
          <a:p>
            <a:pPr>
              <a:spcAft>
                <a:spcPts val="1200"/>
              </a:spcAft>
              <a:defRPr/>
            </a:pPr>
            <a:endParaRPr lang="en-US" altLang="en-US" sz="300" dirty="0"/>
          </a:p>
          <a:p>
            <a:pPr>
              <a:spcAft>
                <a:spcPts val="1200"/>
              </a:spcAft>
              <a:defRPr/>
            </a:pPr>
            <a:r>
              <a:rPr lang="en-US" altLang="en-US" sz="3200" dirty="0"/>
              <a:t>Please write your name or team name/number on the top right of the form, along with the date/time of count.</a:t>
            </a:r>
          </a:p>
        </p:txBody>
      </p:sp>
      <p:sp>
        <p:nvSpPr>
          <p:cNvPr id="3" name="Slide Number Placeholder 2">
            <a:extLst>
              <a:ext uri="{FF2B5EF4-FFF2-40B4-BE49-F238E27FC236}">
                <a16:creationId xmlns:a16="http://schemas.microsoft.com/office/drawing/2014/main" id="{76257BC2-3FE8-4358-B5CA-B8554EC7D4AC}"/>
              </a:ext>
            </a:extLst>
          </p:cNvPr>
          <p:cNvSpPr>
            <a:spLocks noGrp="1"/>
          </p:cNvSpPr>
          <p:nvPr>
            <p:ph type="sldNum" sz="quarter" idx="12"/>
          </p:nvPr>
        </p:nvSpPr>
        <p:spPr/>
        <p:txBody>
          <a:bodyPr/>
          <a:lstStyle/>
          <a:p>
            <a:pPr>
              <a:defRPr/>
            </a:pPr>
            <a:fld id="{A9DB807E-C2C4-4749-82B8-1BBD323B4CD5}" type="slidenum">
              <a:rPr lang="en-US" altLang="en-US" smtClean="0"/>
              <a:pPr>
                <a:defRPr/>
              </a:pPr>
              <a:t>30</a:t>
            </a:fld>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a:xfrm>
            <a:off x="1447800" y="152400"/>
            <a:ext cx="7391400" cy="1527175"/>
          </a:xfrm>
        </p:spPr>
        <p:txBody>
          <a:bodyPr/>
          <a:lstStyle/>
          <a:p>
            <a:r>
              <a:rPr lang="en-US" altLang="en-US" sz="3200" u="sng" dirty="0"/>
              <a:t>Best Practices</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a:xfrm>
            <a:off x="304800" y="1679575"/>
            <a:ext cx="8305800" cy="4873625"/>
          </a:xfrm>
        </p:spPr>
        <p:txBody>
          <a:bodyPr/>
          <a:lstStyle/>
          <a:p>
            <a:r>
              <a:rPr lang="en-US" dirty="0"/>
              <a:t>Keep in mind:</a:t>
            </a:r>
          </a:p>
          <a:p>
            <a:pPr lvl="1"/>
            <a:r>
              <a:rPr lang="en-US" dirty="0"/>
              <a:t>Individuals sleeping outside may be dealing with active addiction, mental health concerns, and significant trauma histories. Do not sneak up on or startle people. Never shine flashlights in people’s faces.</a:t>
            </a:r>
          </a:p>
          <a:p>
            <a:pPr lvl="1"/>
            <a:r>
              <a:rPr lang="en-US" dirty="0"/>
              <a:t>Maintain eye contact (if possible) and an open stance with your hands visible. Use a tone of voice that’s approachable. Speak slowly, be polite, and don’t shout.</a:t>
            </a:r>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31</a:t>
            </a:fld>
            <a:endParaRPr lang="en-US" altLang="en-US" dirty="0"/>
          </a:p>
        </p:txBody>
      </p:sp>
    </p:spTree>
    <p:extLst>
      <p:ext uri="{BB962C8B-B14F-4D97-AF65-F5344CB8AC3E}">
        <p14:creationId xmlns:p14="http://schemas.microsoft.com/office/powerpoint/2010/main" val="2924068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Best Practices</a:t>
            </a:r>
          </a:p>
        </p:txBody>
      </p:sp>
      <p:sp>
        <p:nvSpPr>
          <p:cNvPr id="2" name="Content Placeholder 1"/>
          <p:cNvSpPr>
            <a:spLocks noGrp="1"/>
          </p:cNvSpPr>
          <p:nvPr>
            <p:ph idx="1"/>
          </p:nvPr>
        </p:nvSpPr>
        <p:spPr>
          <a:xfrm>
            <a:off x="628650" y="1828800"/>
            <a:ext cx="7886700" cy="4101994"/>
          </a:xfrm>
        </p:spPr>
        <p:txBody>
          <a:bodyPr>
            <a:noAutofit/>
          </a:bodyPr>
          <a:lstStyle/>
          <a:p>
            <a:r>
              <a:rPr lang="en-US" sz="2200" dirty="0"/>
              <a:t>Remember that you are speaking to highly vulnerable people. Always lead with respect for the person you’re speaking with and respect for their dignity.</a:t>
            </a:r>
          </a:p>
          <a:p>
            <a:r>
              <a:rPr lang="en-US" sz="2200" dirty="0"/>
              <a:t>Everyone has the right to refuse to answer any or all of your questions. </a:t>
            </a:r>
          </a:p>
          <a:p>
            <a:r>
              <a:rPr lang="en-US" sz="2200" dirty="0"/>
              <a:t>Ask all questions, unless the person has already given the answer to the question over the course of your conversation.</a:t>
            </a:r>
          </a:p>
          <a:p>
            <a:r>
              <a:rPr lang="en-US" sz="2200" dirty="0"/>
              <a:t>Always ask questions as they are written; do not ask questions in a way that shows you think you already know the answer.</a:t>
            </a:r>
          </a:p>
        </p:txBody>
      </p:sp>
      <p:sp>
        <p:nvSpPr>
          <p:cNvPr id="3" name="Slide Number Placeholder 2">
            <a:extLst>
              <a:ext uri="{FF2B5EF4-FFF2-40B4-BE49-F238E27FC236}">
                <a16:creationId xmlns:a16="http://schemas.microsoft.com/office/drawing/2014/main" id="{10B2A5D7-411E-4079-99CD-F2E61A4ADA58}"/>
              </a:ext>
            </a:extLst>
          </p:cNvPr>
          <p:cNvSpPr>
            <a:spLocks noGrp="1"/>
          </p:cNvSpPr>
          <p:nvPr>
            <p:ph type="sldNum" sz="quarter" idx="12"/>
          </p:nvPr>
        </p:nvSpPr>
        <p:spPr/>
        <p:txBody>
          <a:bodyPr/>
          <a:lstStyle/>
          <a:p>
            <a:pPr>
              <a:defRPr/>
            </a:pPr>
            <a:fld id="{A9DB807E-C2C4-4749-82B8-1BBD323B4CD5}" type="slidenum">
              <a:rPr lang="en-US" altLang="en-US" smtClean="0"/>
              <a:pPr>
                <a:defRPr/>
              </a:pPr>
              <a:t>32</a:t>
            </a:fld>
            <a:endParaRPr lang="en-US" altLang="en-US" dirty="0"/>
          </a:p>
        </p:txBody>
      </p:sp>
    </p:spTree>
    <p:extLst>
      <p:ext uri="{BB962C8B-B14F-4D97-AF65-F5344CB8AC3E}">
        <p14:creationId xmlns:p14="http://schemas.microsoft.com/office/powerpoint/2010/main" val="2206059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9AD3E98-075D-4BAD-A38F-B1DD2AF62371}"/>
              </a:ext>
            </a:extLst>
          </p:cNvPr>
          <p:cNvSpPr>
            <a:spLocks noGrp="1" noChangeArrowheads="1"/>
          </p:cNvSpPr>
          <p:nvPr>
            <p:ph type="title"/>
          </p:nvPr>
        </p:nvSpPr>
        <p:spPr/>
        <p:txBody>
          <a:bodyPr/>
          <a:lstStyle/>
          <a:p>
            <a:r>
              <a:rPr lang="en-US" altLang="en-US" sz="3400" u="sng" dirty="0"/>
              <a:t>Safety Considerations</a:t>
            </a:r>
          </a:p>
        </p:txBody>
      </p:sp>
      <p:sp>
        <p:nvSpPr>
          <p:cNvPr id="49155" name="Rectangle 3">
            <a:extLst>
              <a:ext uri="{FF2B5EF4-FFF2-40B4-BE49-F238E27FC236}">
                <a16:creationId xmlns:a16="http://schemas.microsoft.com/office/drawing/2014/main" id="{543D8FF8-B6E8-422E-ABC0-2938561C4BA3}"/>
              </a:ext>
            </a:extLst>
          </p:cNvPr>
          <p:cNvSpPr>
            <a:spLocks noGrp="1" noChangeArrowheads="1"/>
          </p:cNvSpPr>
          <p:nvPr>
            <p:ph idx="1"/>
          </p:nvPr>
        </p:nvSpPr>
        <p:spPr>
          <a:xfrm>
            <a:off x="609600" y="1717675"/>
            <a:ext cx="7924800" cy="4302125"/>
          </a:xfrm>
        </p:spPr>
        <p:txBody>
          <a:bodyPr/>
          <a:lstStyle/>
          <a:p>
            <a:r>
              <a:rPr lang="en-US" altLang="en-US" dirty="0"/>
              <a:t>Number one priority is the safety of all PIT count volunteers.  Please do not enter a situation that is unsafe.  This may include:</a:t>
            </a:r>
          </a:p>
          <a:p>
            <a:pPr lvl="1"/>
            <a:r>
              <a:rPr lang="en-US" altLang="en-US" dirty="0"/>
              <a:t>Building that is not structurally sound.</a:t>
            </a:r>
          </a:p>
          <a:p>
            <a:pPr lvl="1"/>
            <a:r>
              <a:rPr lang="en-US" altLang="en-US" dirty="0"/>
              <a:t>Traveling down unpaved/ snow covered roads unless you are in a car that can handle those conditions.</a:t>
            </a:r>
          </a:p>
          <a:p>
            <a:pPr lvl="1"/>
            <a:r>
              <a:rPr lang="en-US" altLang="en-US" dirty="0"/>
              <a:t>Approaching an individual or group of people if it does not feel safe.</a:t>
            </a:r>
          </a:p>
        </p:txBody>
      </p:sp>
      <p:sp>
        <p:nvSpPr>
          <p:cNvPr id="3" name="Slide Number Placeholder 2">
            <a:extLst>
              <a:ext uri="{FF2B5EF4-FFF2-40B4-BE49-F238E27FC236}">
                <a16:creationId xmlns:a16="http://schemas.microsoft.com/office/drawing/2014/main" id="{D7E7B6F9-3B56-4C18-9D40-9D7719DCF91C}"/>
              </a:ext>
            </a:extLst>
          </p:cNvPr>
          <p:cNvSpPr>
            <a:spLocks noGrp="1"/>
          </p:cNvSpPr>
          <p:nvPr>
            <p:ph type="sldNum" sz="quarter" idx="12"/>
          </p:nvPr>
        </p:nvSpPr>
        <p:spPr/>
        <p:txBody>
          <a:bodyPr/>
          <a:lstStyle/>
          <a:p>
            <a:pPr>
              <a:defRPr/>
            </a:pPr>
            <a:fld id="{A9DB807E-C2C4-4749-82B8-1BBD323B4CD5}" type="slidenum">
              <a:rPr lang="en-US" altLang="en-US" smtClean="0"/>
              <a:pPr>
                <a:defRPr/>
              </a:pPr>
              <a:t>33</a:t>
            </a:fld>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49B7EA-2139-497A-97E3-624AA97D1999}"/>
              </a:ext>
            </a:extLst>
          </p:cNvPr>
          <p:cNvSpPr>
            <a:spLocks noGrp="1"/>
          </p:cNvSpPr>
          <p:nvPr>
            <p:ph type="title"/>
          </p:nvPr>
        </p:nvSpPr>
        <p:spPr/>
        <p:txBody>
          <a:bodyPr/>
          <a:lstStyle/>
          <a:p>
            <a:r>
              <a:rPr lang="en-US" sz="3000" u="sng" dirty="0"/>
              <a:t>COVID-19 Safety Considerations</a:t>
            </a:r>
          </a:p>
        </p:txBody>
      </p:sp>
      <p:sp>
        <p:nvSpPr>
          <p:cNvPr id="6" name="Content Placeholder 5">
            <a:extLst>
              <a:ext uri="{FF2B5EF4-FFF2-40B4-BE49-F238E27FC236}">
                <a16:creationId xmlns:a16="http://schemas.microsoft.com/office/drawing/2014/main" id="{D082B27B-A1B0-4C7C-BF64-928A4693D74A}"/>
              </a:ext>
            </a:extLst>
          </p:cNvPr>
          <p:cNvSpPr>
            <a:spLocks noGrp="1"/>
          </p:cNvSpPr>
          <p:nvPr>
            <p:ph idx="1"/>
          </p:nvPr>
        </p:nvSpPr>
        <p:spPr>
          <a:xfrm>
            <a:off x="381000" y="1717675"/>
            <a:ext cx="8382000" cy="4302125"/>
          </a:xfrm>
        </p:spPr>
        <p:txBody>
          <a:bodyPr/>
          <a:lstStyle/>
          <a:p>
            <a:r>
              <a:rPr lang="en-US" sz="2000" dirty="0"/>
              <a:t>PPE</a:t>
            </a:r>
          </a:p>
          <a:p>
            <a:pPr lvl="1"/>
            <a:r>
              <a:rPr lang="en-US" sz="1600" dirty="0" err="1"/>
              <a:t>CoCs</a:t>
            </a:r>
            <a:r>
              <a:rPr lang="en-US" sz="1600" dirty="0"/>
              <a:t> conducting counts will need to ensure that all volunteers have some PPE. </a:t>
            </a:r>
            <a:r>
              <a:rPr lang="en-US" sz="1600" dirty="0" err="1"/>
              <a:t>CoCs</a:t>
            </a:r>
            <a:r>
              <a:rPr lang="en-US" sz="1600" dirty="0"/>
              <a:t> will ask all volunteers to bring masks and wear them for the duration of the count. </a:t>
            </a:r>
          </a:p>
          <a:p>
            <a:r>
              <a:rPr lang="en-US" sz="2200" dirty="0"/>
              <a:t>Social distancing</a:t>
            </a:r>
          </a:p>
          <a:p>
            <a:pPr lvl="1"/>
            <a:r>
              <a:rPr lang="en-US" sz="1600" dirty="0" err="1"/>
              <a:t>CoCs</a:t>
            </a:r>
            <a:r>
              <a:rPr lang="en-US" sz="1600" dirty="0"/>
              <a:t> will need to conduct counts in compliance with social distancing principles which recommends remaining at least 6 feet apart. </a:t>
            </a:r>
            <a:r>
              <a:rPr lang="en-US" sz="1600" dirty="0" err="1"/>
              <a:t>CoCs</a:t>
            </a:r>
            <a:r>
              <a:rPr lang="en-US" sz="1600" dirty="0"/>
              <a:t> should create small counting teams, with only two or three volunteers per team. These teams should maintain at least six feet from one another other as well as people experiencing homelessness. </a:t>
            </a:r>
          </a:p>
          <a:p>
            <a:r>
              <a:rPr lang="en-US" sz="2000" dirty="0"/>
              <a:t>Testing/symptom checks</a:t>
            </a:r>
          </a:p>
          <a:p>
            <a:pPr lvl="1"/>
            <a:r>
              <a:rPr lang="en-US" sz="1600" dirty="0"/>
              <a:t>If possible, volunteers should be tested for COVID-19 prior to participation in the count no more than 7 days prior, </a:t>
            </a:r>
            <a:r>
              <a:rPr lang="en-US" sz="1600" b="1" i="1" dirty="0"/>
              <a:t>or at least screen for symptoms and check temperatures</a:t>
            </a:r>
            <a:r>
              <a:rPr lang="en-US" sz="1600" dirty="0"/>
              <a:t>. </a:t>
            </a:r>
          </a:p>
          <a:p>
            <a:pPr lvl="2"/>
            <a:r>
              <a:rPr lang="en-US" sz="1400" dirty="0"/>
              <a:t>Your county coordinator will provide you with a COVID-19 symptom screening form (to be completed 24 hours before count by all staff/volunteers). </a:t>
            </a:r>
          </a:p>
          <a:p>
            <a:pPr lvl="1"/>
            <a:r>
              <a:rPr lang="en-US" sz="1600" dirty="0"/>
              <a:t>Volunteers should stay home if they have any symptoms. </a:t>
            </a:r>
          </a:p>
          <a:p>
            <a:pPr lvl="1"/>
            <a:r>
              <a:rPr lang="en-US" sz="1600" dirty="0"/>
              <a:t>Volunteers should observe for symptoms for up to 14 days after the count and consider getting tested for COVID-19.</a:t>
            </a:r>
          </a:p>
          <a:p>
            <a:pPr lvl="1"/>
            <a:endParaRPr lang="en-US" sz="1600" dirty="0"/>
          </a:p>
          <a:p>
            <a:endParaRPr lang="en-US" sz="2000" i="1" dirty="0"/>
          </a:p>
          <a:p>
            <a:endParaRPr lang="en-US" sz="2000" i="1" dirty="0"/>
          </a:p>
        </p:txBody>
      </p:sp>
      <p:sp>
        <p:nvSpPr>
          <p:cNvPr id="4" name="Slide Number Placeholder 3">
            <a:extLst>
              <a:ext uri="{FF2B5EF4-FFF2-40B4-BE49-F238E27FC236}">
                <a16:creationId xmlns:a16="http://schemas.microsoft.com/office/drawing/2014/main" id="{BCCA1C66-49E5-45B1-879A-A1996D626DEB}"/>
              </a:ext>
            </a:extLst>
          </p:cNvPr>
          <p:cNvSpPr>
            <a:spLocks noGrp="1"/>
          </p:cNvSpPr>
          <p:nvPr>
            <p:ph type="sldNum" sz="quarter" idx="12"/>
          </p:nvPr>
        </p:nvSpPr>
        <p:spPr/>
        <p:txBody>
          <a:bodyPr/>
          <a:lstStyle/>
          <a:p>
            <a:pPr>
              <a:defRPr/>
            </a:pPr>
            <a:fld id="{B5A40FDF-124D-41F7-A39C-23A72FA79438}" type="slidenum">
              <a:rPr lang="en-US" altLang="en-US" smtClean="0"/>
              <a:pPr>
                <a:defRPr/>
              </a:pPr>
              <a:t>34</a:t>
            </a:fld>
            <a:endParaRPr lang="en-US" altLang="en-US" dirty="0"/>
          </a:p>
        </p:txBody>
      </p:sp>
    </p:spTree>
    <p:extLst>
      <p:ext uri="{BB962C8B-B14F-4D97-AF65-F5344CB8AC3E}">
        <p14:creationId xmlns:p14="http://schemas.microsoft.com/office/powerpoint/2010/main" val="2036314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49B7EA-2139-497A-97E3-624AA97D1999}"/>
              </a:ext>
            </a:extLst>
          </p:cNvPr>
          <p:cNvSpPr>
            <a:spLocks noGrp="1"/>
          </p:cNvSpPr>
          <p:nvPr>
            <p:ph type="title"/>
          </p:nvPr>
        </p:nvSpPr>
        <p:spPr/>
        <p:txBody>
          <a:bodyPr/>
          <a:lstStyle/>
          <a:p>
            <a:r>
              <a:rPr lang="en-US" sz="2800" dirty="0"/>
              <a:t>Considerations for Domestic Violence Survivors</a:t>
            </a:r>
            <a:endParaRPr lang="en-US" sz="2800" u="sng" dirty="0"/>
          </a:p>
        </p:txBody>
      </p:sp>
      <p:sp>
        <p:nvSpPr>
          <p:cNvPr id="6" name="Content Placeholder 5">
            <a:extLst>
              <a:ext uri="{FF2B5EF4-FFF2-40B4-BE49-F238E27FC236}">
                <a16:creationId xmlns:a16="http://schemas.microsoft.com/office/drawing/2014/main" id="{D082B27B-A1B0-4C7C-BF64-928A4693D74A}"/>
              </a:ext>
            </a:extLst>
          </p:cNvPr>
          <p:cNvSpPr>
            <a:spLocks noGrp="1"/>
          </p:cNvSpPr>
          <p:nvPr>
            <p:ph idx="1"/>
          </p:nvPr>
        </p:nvSpPr>
        <p:spPr>
          <a:xfrm>
            <a:off x="381000" y="1717675"/>
            <a:ext cx="8382000" cy="4302125"/>
          </a:xfrm>
        </p:spPr>
        <p:txBody>
          <a:bodyPr/>
          <a:lstStyle/>
          <a:p>
            <a:pPr marL="0" indent="0">
              <a:buNone/>
              <a:defRPr/>
            </a:pPr>
            <a:r>
              <a:rPr lang="en-US" sz="2600" dirty="0"/>
              <a:t>The abbreviated 2021 unsheltered survey does not ask specifically about domestic violence; however, if you identify someone who is fleeing DV or identifies as a domestic violence survivor during the PIT Count:</a:t>
            </a:r>
          </a:p>
          <a:p>
            <a:pPr>
              <a:defRPr/>
            </a:pPr>
            <a:r>
              <a:rPr lang="en-US" sz="2600" dirty="0"/>
              <a:t>If the survivor is interested, refer to local DV program for safety planning assistance</a:t>
            </a:r>
          </a:p>
          <a:p>
            <a:pPr>
              <a:defRPr/>
            </a:pPr>
            <a:r>
              <a:rPr lang="en-US" sz="2600" dirty="0"/>
              <a:t>PIT volunteers are not expected to safety plan, but if engaged, listen to the survivor and ask what they need</a:t>
            </a:r>
          </a:p>
          <a:p>
            <a:pPr lvl="1">
              <a:defRPr/>
            </a:pPr>
            <a:r>
              <a:rPr lang="en-US" sz="2000" dirty="0"/>
              <a:t>What has worked for you to stay safe in the past?</a:t>
            </a:r>
          </a:p>
          <a:p>
            <a:pPr lvl="1">
              <a:defRPr/>
            </a:pPr>
            <a:r>
              <a:rPr lang="en-US" sz="2000" dirty="0"/>
              <a:t>What do you need to stay safe tonight?  Tomorrow?</a:t>
            </a:r>
          </a:p>
          <a:p>
            <a:pPr lvl="1"/>
            <a:endParaRPr lang="en-US" sz="1600" dirty="0"/>
          </a:p>
          <a:p>
            <a:endParaRPr lang="en-US" sz="2000" i="1" dirty="0"/>
          </a:p>
          <a:p>
            <a:endParaRPr lang="en-US" sz="2000" i="1" dirty="0"/>
          </a:p>
        </p:txBody>
      </p:sp>
      <p:sp>
        <p:nvSpPr>
          <p:cNvPr id="4" name="Slide Number Placeholder 3">
            <a:extLst>
              <a:ext uri="{FF2B5EF4-FFF2-40B4-BE49-F238E27FC236}">
                <a16:creationId xmlns:a16="http://schemas.microsoft.com/office/drawing/2014/main" id="{BCCA1C66-49E5-45B1-879A-A1996D626DEB}"/>
              </a:ext>
            </a:extLst>
          </p:cNvPr>
          <p:cNvSpPr>
            <a:spLocks noGrp="1"/>
          </p:cNvSpPr>
          <p:nvPr>
            <p:ph type="sldNum" sz="quarter" idx="12"/>
          </p:nvPr>
        </p:nvSpPr>
        <p:spPr/>
        <p:txBody>
          <a:bodyPr/>
          <a:lstStyle/>
          <a:p>
            <a:pPr>
              <a:defRPr/>
            </a:pPr>
            <a:fld id="{B5A40FDF-124D-41F7-A39C-23A72FA79438}" type="slidenum">
              <a:rPr lang="en-US" altLang="en-US" smtClean="0"/>
              <a:pPr>
                <a:defRPr/>
              </a:pPr>
              <a:t>35</a:t>
            </a:fld>
            <a:endParaRPr lang="en-US" altLang="en-US" dirty="0"/>
          </a:p>
        </p:txBody>
      </p:sp>
    </p:spTree>
    <p:extLst>
      <p:ext uri="{BB962C8B-B14F-4D97-AF65-F5344CB8AC3E}">
        <p14:creationId xmlns:p14="http://schemas.microsoft.com/office/powerpoint/2010/main" val="864395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49B7EA-2139-497A-97E3-624AA97D1999}"/>
              </a:ext>
            </a:extLst>
          </p:cNvPr>
          <p:cNvSpPr>
            <a:spLocks noGrp="1"/>
          </p:cNvSpPr>
          <p:nvPr>
            <p:ph type="title"/>
          </p:nvPr>
        </p:nvSpPr>
        <p:spPr/>
        <p:txBody>
          <a:bodyPr/>
          <a:lstStyle/>
          <a:p>
            <a:r>
              <a:rPr lang="en-US" sz="2800" dirty="0"/>
              <a:t>Considerations for Domestic Violence Survivors</a:t>
            </a:r>
            <a:endParaRPr lang="en-US" sz="2800" u="sng" dirty="0"/>
          </a:p>
        </p:txBody>
      </p:sp>
      <p:sp>
        <p:nvSpPr>
          <p:cNvPr id="6" name="Content Placeholder 5">
            <a:extLst>
              <a:ext uri="{FF2B5EF4-FFF2-40B4-BE49-F238E27FC236}">
                <a16:creationId xmlns:a16="http://schemas.microsoft.com/office/drawing/2014/main" id="{D082B27B-A1B0-4C7C-BF64-928A4693D74A}"/>
              </a:ext>
            </a:extLst>
          </p:cNvPr>
          <p:cNvSpPr>
            <a:spLocks noGrp="1"/>
          </p:cNvSpPr>
          <p:nvPr>
            <p:ph idx="1"/>
          </p:nvPr>
        </p:nvSpPr>
        <p:spPr>
          <a:xfrm>
            <a:off x="381000" y="1717675"/>
            <a:ext cx="8382000" cy="4302125"/>
          </a:xfrm>
        </p:spPr>
        <p:txBody>
          <a:bodyPr/>
          <a:lstStyle/>
          <a:p>
            <a:pPr>
              <a:defRPr/>
            </a:pPr>
            <a:r>
              <a:rPr lang="en-US" altLang="en-US" sz="2600" dirty="0"/>
              <a:t>Make sure the survivor knows that all collected information from the PIT count is non-identifiable</a:t>
            </a:r>
          </a:p>
          <a:p>
            <a:pPr>
              <a:defRPr/>
            </a:pPr>
            <a:r>
              <a:rPr lang="en-US" altLang="en-US" sz="2600" dirty="0"/>
              <a:t>Make sure the survivor knows that you will not share their disclosure and/or story with anyone, other than submitting non-identifiable data</a:t>
            </a:r>
          </a:p>
          <a:p>
            <a:pPr>
              <a:defRPr/>
            </a:pPr>
            <a:r>
              <a:rPr lang="en-US" altLang="en-US" sz="2600" dirty="0"/>
              <a:t>If a survivor feels uncomfortable sharing, don’t press for information</a:t>
            </a:r>
            <a:endParaRPr lang="en-US" sz="2600" dirty="0"/>
          </a:p>
          <a:p>
            <a:endParaRPr lang="en-US" sz="2000" i="1" dirty="0"/>
          </a:p>
          <a:p>
            <a:endParaRPr lang="en-US" sz="2000" i="1" dirty="0"/>
          </a:p>
        </p:txBody>
      </p:sp>
      <p:sp>
        <p:nvSpPr>
          <p:cNvPr id="4" name="Slide Number Placeholder 3">
            <a:extLst>
              <a:ext uri="{FF2B5EF4-FFF2-40B4-BE49-F238E27FC236}">
                <a16:creationId xmlns:a16="http://schemas.microsoft.com/office/drawing/2014/main" id="{BCCA1C66-49E5-45B1-879A-A1996D626DEB}"/>
              </a:ext>
            </a:extLst>
          </p:cNvPr>
          <p:cNvSpPr>
            <a:spLocks noGrp="1"/>
          </p:cNvSpPr>
          <p:nvPr>
            <p:ph type="sldNum" sz="quarter" idx="12"/>
          </p:nvPr>
        </p:nvSpPr>
        <p:spPr/>
        <p:txBody>
          <a:bodyPr/>
          <a:lstStyle/>
          <a:p>
            <a:pPr>
              <a:defRPr/>
            </a:pPr>
            <a:fld id="{B5A40FDF-124D-41F7-A39C-23A72FA79438}" type="slidenum">
              <a:rPr lang="en-US" altLang="en-US" smtClean="0"/>
              <a:pPr>
                <a:defRPr/>
              </a:pPr>
              <a:t>36</a:t>
            </a:fld>
            <a:endParaRPr lang="en-US" altLang="en-US" dirty="0"/>
          </a:p>
        </p:txBody>
      </p:sp>
    </p:spTree>
    <p:extLst>
      <p:ext uri="{BB962C8B-B14F-4D97-AF65-F5344CB8AC3E}">
        <p14:creationId xmlns:p14="http://schemas.microsoft.com/office/powerpoint/2010/main" val="3816141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79438C-D5E9-4073-BCA5-3733201442FC}"/>
              </a:ext>
            </a:extLst>
          </p:cNvPr>
          <p:cNvSpPr>
            <a:spLocks noGrp="1"/>
          </p:cNvSpPr>
          <p:nvPr>
            <p:ph type="title"/>
          </p:nvPr>
        </p:nvSpPr>
        <p:spPr/>
        <p:txBody>
          <a:bodyPr/>
          <a:lstStyle/>
          <a:p>
            <a:r>
              <a:rPr lang="en-US" sz="4000" u="sng" dirty="0"/>
              <a:t>At the conclusion of your count</a:t>
            </a:r>
          </a:p>
        </p:txBody>
      </p:sp>
      <p:sp>
        <p:nvSpPr>
          <p:cNvPr id="6" name="Content Placeholder 5">
            <a:extLst>
              <a:ext uri="{FF2B5EF4-FFF2-40B4-BE49-F238E27FC236}">
                <a16:creationId xmlns:a16="http://schemas.microsoft.com/office/drawing/2014/main" id="{F71377DE-6B45-448E-BD09-05341BADC6B9}"/>
              </a:ext>
            </a:extLst>
          </p:cNvPr>
          <p:cNvSpPr>
            <a:spLocks noGrp="1"/>
          </p:cNvSpPr>
          <p:nvPr>
            <p:ph idx="1"/>
          </p:nvPr>
        </p:nvSpPr>
        <p:spPr>
          <a:xfrm>
            <a:off x="1219200" y="2590800"/>
            <a:ext cx="7315200" cy="3429000"/>
          </a:xfrm>
        </p:spPr>
        <p:txBody>
          <a:bodyPr/>
          <a:lstStyle/>
          <a:p>
            <a:r>
              <a:rPr lang="en-US" dirty="0"/>
              <a:t>Please turn all forms in to your county unsheltered PIT coordinator.</a:t>
            </a:r>
            <a:endParaRPr lang="en-US" sz="3200" dirty="0"/>
          </a:p>
        </p:txBody>
      </p:sp>
      <p:sp>
        <p:nvSpPr>
          <p:cNvPr id="3" name="Slide Number Placeholder 2">
            <a:extLst>
              <a:ext uri="{FF2B5EF4-FFF2-40B4-BE49-F238E27FC236}">
                <a16:creationId xmlns:a16="http://schemas.microsoft.com/office/drawing/2014/main" id="{5EB5CF47-FF8B-4D8B-AE88-5D28FF2FB937}"/>
              </a:ext>
            </a:extLst>
          </p:cNvPr>
          <p:cNvSpPr>
            <a:spLocks noGrp="1"/>
          </p:cNvSpPr>
          <p:nvPr>
            <p:ph type="sldNum" sz="quarter" idx="12"/>
          </p:nvPr>
        </p:nvSpPr>
        <p:spPr/>
        <p:txBody>
          <a:bodyPr/>
          <a:lstStyle/>
          <a:p>
            <a:pPr>
              <a:defRPr/>
            </a:pPr>
            <a:fld id="{A9DB807E-C2C4-4749-82B8-1BBD323B4CD5}" type="slidenum">
              <a:rPr lang="en-US" altLang="en-US" smtClean="0"/>
              <a:pPr>
                <a:defRPr/>
              </a:pPr>
              <a:t>37</a:t>
            </a:fld>
            <a:endParaRPr lang="en-US" altLang="en-US" dirty="0"/>
          </a:p>
        </p:txBody>
      </p:sp>
    </p:spTree>
    <p:extLst>
      <p:ext uri="{BB962C8B-B14F-4D97-AF65-F5344CB8AC3E}">
        <p14:creationId xmlns:p14="http://schemas.microsoft.com/office/powerpoint/2010/main" val="207406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509" y="1752600"/>
            <a:ext cx="7772400" cy="1362075"/>
          </a:xfrm>
        </p:spPr>
        <p:txBody>
          <a:bodyPr/>
          <a:lstStyle/>
          <a:p>
            <a:r>
              <a:rPr lang="en-US" dirty="0"/>
              <a:t>Items to review with your county unsheltered pit coordinator:</a:t>
            </a:r>
          </a:p>
        </p:txBody>
      </p:sp>
      <p:sp>
        <p:nvSpPr>
          <p:cNvPr id="3" name="Text Placeholder 2"/>
          <p:cNvSpPr>
            <a:spLocks noGrp="1"/>
          </p:cNvSpPr>
          <p:nvPr>
            <p:ph type="body" idx="1"/>
          </p:nvPr>
        </p:nvSpPr>
        <p:spPr>
          <a:xfrm>
            <a:off x="709343" y="3759539"/>
            <a:ext cx="7772400" cy="1500187"/>
          </a:xfrm>
        </p:spPr>
        <p:txBody>
          <a:bodyPr>
            <a:normAutofit fontScale="92500" lnSpcReduction="20000"/>
          </a:bodyPr>
          <a:lstStyle/>
          <a:p>
            <a:pPr marL="342900" indent="-342900">
              <a:buFont typeface="Arial" panose="020B0604020202020204" pitchFamily="34" charset="0"/>
              <a:buChar char="•"/>
            </a:pPr>
            <a:r>
              <a:rPr lang="en-US" dirty="0"/>
              <a:t>Schedule</a:t>
            </a:r>
          </a:p>
          <a:p>
            <a:pPr marL="342900" indent="-342900">
              <a:buFont typeface="Arial" panose="020B0604020202020204" pitchFamily="34" charset="0"/>
              <a:buChar char="•"/>
            </a:pPr>
            <a:r>
              <a:rPr lang="en-US" dirty="0"/>
              <a:t>Key Contacts</a:t>
            </a:r>
          </a:p>
          <a:p>
            <a:pPr marL="342900" indent="-342900">
              <a:buFont typeface="Arial" panose="020B0604020202020204" pitchFamily="34" charset="0"/>
              <a:buChar char="•"/>
            </a:pPr>
            <a:r>
              <a:rPr lang="en-US" dirty="0"/>
              <a:t>Safety Protocols</a:t>
            </a:r>
          </a:p>
          <a:p>
            <a:pPr marL="342900" indent="-342900">
              <a:buFont typeface="Arial" panose="020B0604020202020204" pitchFamily="34" charset="0"/>
              <a:buChar char="•"/>
            </a:pPr>
            <a:r>
              <a:rPr lang="en-US" dirty="0"/>
              <a:t>What to bring </a:t>
            </a:r>
          </a:p>
          <a:p>
            <a:pPr marL="342900" indent="-342900">
              <a:buFont typeface="Arial" panose="020B0604020202020204" pitchFamily="34" charset="0"/>
              <a:buChar char="•"/>
            </a:pPr>
            <a:r>
              <a:rPr lang="en-US" dirty="0"/>
              <a:t>Q&amp;A: What questions do you have?</a:t>
            </a:r>
          </a:p>
        </p:txBody>
      </p:sp>
      <p:sp>
        <p:nvSpPr>
          <p:cNvPr id="15" name="Rounded Rectangle 10"/>
          <p:cNvSpPr/>
          <p:nvPr/>
        </p:nvSpPr>
        <p:spPr>
          <a:xfrm>
            <a:off x="6118188" y="3677249"/>
            <a:ext cx="2762513" cy="7088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60008" rIns="120015" bIns="60008" numCol="1" spcCol="1270" anchor="ctr" anchorCtr="0">
            <a:noAutofit/>
          </a:bodyPr>
          <a:lstStyle/>
          <a:p>
            <a:pPr algn="ctr" defTabSz="1400175">
              <a:lnSpc>
                <a:spcPct val="90000"/>
              </a:lnSpc>
              <a:spcAft>
                <a:spcPct val="35000"/>
              </a:spcAft>
            </a:pPr>
            <a:r>
              <a:rPr lang="en-US" sz="3150" dirty="0"/>
              <a:t>Logistics</a:t>
            </a:r>
          </a:p>
        </p:txBody>
      </p:sp>
      <p:sp>
        <p:nvSpPr>
          <p:cNvPr id="4" name="Slide Number Placeholder 3">
            <a:extLst>
              <a:ext uri="{FF2B5EF4-FFF2-40B4-BE49-F238E27FC236}">
                <a16:creationId xmlns:a16="http://schemas.microsoft.com/office/drawing/2014/main" id="{A0258787-D037-4C8B-B601-5379F7A172B9}"/>
              </a:ext>
            </a:extLst>
          </p:cNvPr>
          <p:cNvSpPr>
            <a:spLocks noGrp="1"/>
          </p:cNvSpPr>
          <p:nvPr>
            <p:ph type="sldNum" sz="quarter" idx="12"/>
          </p:nvPr>
        </p:nvSpPr>
        <p:spPr/>
        <p:txBody>
          <a:bodyPr/>
          <a:lstStyle/>
          <a:p>
            <a:pPr>
              <a:defRPr/>
            </a:pPr>
            <a:fld id="{BA20512F-2ACA-4481-BECE-CFCC18AD6809}" type="slidenum">
              <a:rPr lang="en-US" altLang="en-US" smtClean="0"/>
              <a:pPr>
                <a:defRPr/>
              </a:pPr>
              <a:t>38</a:t>
            </a:fld>
            <a:endParaRPr lang="en-US" altLang="en-US"/>
          </a:p>
        </p:txBody>
      </p:sp>
    </p:spTree>
    <p:extLst>
      <p:ext uri="{BB962C8B-B14F-4D97-AF65-F5344CB8AC3E}">
        <p14:creationId xmlns:p14="http://schemas.microsoft.com/office/powerpoint/2010/main" val="415532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Text Placeholder 2"/>
          <p:cNvSpPr>
            <a:spLocks noGrp="1"/>
          </p:cNvSpPr>
          <p:nvPr>
            <p:ph idx="1"/>
          </p:nvPr>
        </p:nvSpPr>
        <p:spPr>
          <a:xfrm>
            <a:off x="762000" y="1905000"/>
            <a:ext cx="7772400" cy="4114800"/>
          </a:xfrm>
        </p:spPr>
        <p:txBody>
          <a:bodyPr>
            <a:normAutofit fontScale="92500"/>
          </a:bodyPr>
          <a:lstStyle/>
          <a:p>
            <a:pPr marL="0" indent="0">
              <a:buNone/>
            </a:pPr>
            <a:r>
              <a:rPr lang="en-US" dirty="0"/>
              <a:t>If you would like additional resources on the Point in Time Count:</a:t>
            </a:r>
          </a:p>
          <a:p>
            <a:r>
              <a:rPr lang="en-US" sz="2500" b="1" dirty="0"/>
              <a:t>How to approach an individual on the street training video:</a:t>
            </a:r>
          </a:p>
          <a:p>
            <a:pPr lvl="1"/>
            <a:r>
              <a:rPr lang="en-US" sz="2300" dirty="0">
                <a:hlinkClick r:id="rId3"/>
              </a:rPr>
              <a:t>https://www.homelessnesslearninghub.ca/library/resources/how-approach-individual-street-video</a:t>
            </a:r>
            <a:endParaRPr lang="en-US" sz="2300" dirty="0"/>
          </a:p>
          <a:p>
            <a:r>
              <a:rPr lang="en-US" sz="2500" b="1" dirty="0"/>
              <a:t>HUD sample handout with tips and resources for volunteers conducting the PIT Count:</a:t>
            </a:r>
          </a:p>
          <a:p>
            <a:pPr lvl="1"/>
            <a:r>
              <a:rPr lang="en-US" sz="2300" dirty="0">
                <a:hlinkClick r:id="rId4"/>
              </a:rPr>
              <a:t>https://files.hudexchange.info/resources/documents/PIT-Count-Volunteer-Training-Toolkit-Sample-Refresher-Handout.docx</a:t>
            </a:r>
            <a:r>
              <a:rPr lang="en-US" sz="2300" dirty="0"/>
              <a:t> </a:t>
            </a:r>
          </a:p>
          <a:p>
            <a:endParaRPr lang="en-US" sz="3200" dirty="0"/>
          </a:p>
          <a:p>
            <a:endParaRPr lang="en-US" dirty="0"/>
          </a:p>
        </p:txBody>
      </p:sp>
      <p:sp>
        <p:nvSpPr>
          <p:cNvPr id="4" name="Slide Number Placeholder 3">
            <a:extLst>
              <a:ext uri="{FF2B5EF4-FFF2-40B4-BE49-F238E27FC236}">
                <a16:creationId xmlns:a16="http://schemas.microsoft.com/office/drawing/2014/main" id="{A0258787-D037-4C8B-B601-5379F7A172B9}"/>
              </a:ext>
            </a:extLst>
          </p:cNvPr>
          <p:cNvSpPr>
            <a:spLocks noGrp="1"/>
          </p:cNvSpPr>
          <p:nvPr>
            <p:ph type="sldNum" sz="quarter" idx="12"/>
          </p:nvPr>
        </p:nvSpPr>
        <p:spPr/>
        <p:txBody>
          <a:bodyPr/>
          <a:lstStyle/>
          <a:p>
            <a:pPr>
              <a:defRPr/>
            </a:pPr>
            <a:fld id="{BA20512F-2ACA-4481-BECE-CFCC18AD6809}" type="slidenum">
              <a:rPr lang="en-US" altLang="en-US" smtClean="0"/>
              <a:pPr>
                <a:defRPr/>
              </a:pPr>
              <a:t>39</a:t>
            </a:fld>
            <a:endParaRPr lang="en-US" altLang="en-US"/>
          </a:p>
        </p:txBody>
      </p:sp>
    </p:spTree>
    <p:extLst>
      <p:ext uri="{BB962C8B-B14F-4D97-AF65-F5344CB8AC3E}">
        <p14:creationId xmlns:p14="http://schemas.microsoft.com/office/powerpoint/2010/main" val="120875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do a PIT count?</a:t>
            </a:r>
          </a:p>
        </p:txBody>
      </p:sp>
      <p:sp>
        <p:nvSpPr>
          <p:cNvPr id="17" name="Pentagon 16" descr="Background."/>
          <p:cNvSpPr/>
          <p:nvPr/>
        </p:nvSpPr>
        <p:spPr>
          <a:xfrm rot="10800000">
            <a:off x="1441600" y="3298709"/>
            <a:ext cx="7079702" cy="1076599"/>
          </a:xfrm>
          <a:prstGeom prst="homePlate">
            <a:avLst/>
          </a:prstGeom>
          <a:solidFill>
            <a:schemeClr val="accent5"/>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Pentagon 18" descr="Background."/>
          <p:cNvSpPr/>
          <p:nvPr/>
        </p:nvSpPr>
        <p:spPr>
          <a:xfrm rot="10800000">
            <a:off x="1441600" y="1900736"/>
            <a:ext cx="7079702" cy="1076599"/>
          </a:xfrm>
          <a:prstGeom prst="homePlate">
            <a:avLst/>
          </a:prstGeom>
          <a:solidFill>
            <a:schemeClr val="accent5"/>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Downward arrow" descr="This icon shows a downward trend arrow&#10;"/>
          <p:cNvSpPr/>
          <p:nvPr/>
        </p:nvSpPr>
        <p:spPr>
          <a:xfrm>
            <a:off x="622698" y="1900736"/>
            <a:ext cx="1076599" cy="1076599"/>
          </a:xfrm>
          <a:prstGeom prst="ellipse">
            <a:avLst/>
          </a:prstGeom>
          <a: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20" name="Pentagon 4"/>
          <p:cNvSpPr/>
          <p:nvPr/>
        </p:nvSpPr>
        <p:spPr>
          <a:xfrm>
            <a:off x="1710750" y="1900736"/>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2"/>
                </a:solidFill>
              </a:rPr>
              <a:t>To measure and monitor trends and changes in homelessness on local and national levels</a:t>
            </a:r>
          </a:p>
        </p:txBody>
      </p:sp>
      <p:sp>
        <p:nvSpPr>
          <p:cNvPr id="12" name="Dollar sign" descr="This icon is a dollar sign&#10;"/>
          <p:cNvSpPr/>
          <p:nvPr/>
        </p:nvSpPr>
        <p:spPr>
          <a:xfrm>
            <a:off x="622698" y="3298709"/>
            <a:ext cx="1076599" cy="1076599"/>
          </a:xfrm>
          <a:prstGeom prst="ellipse">
            <a:avLst/>
          </a:prstGeom>
          <a: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15" name="Pentagon 14" descr="Background."/>
          <p:cNvSpPr/>
          <p:nvPr/>
        </p:nvSpPr>
        <p:spPr>
          <a:xfrm rot="10800000">
            <a:off x="1441600" y="4696681"/>
            <a:ext cx="7079702" cy="1076599"/>
          </a:xfrm>
          <a:prstGeom prst="homePlate">
            <a:avLst/>
          </a:prstGeom>
          <a:solidFill>
            <a:schemeClr val="accent5"/>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Pentagon 7" descr="Background."/>
          <p:cNvSpPr/>
          <p:nvPr/>
        </p:nvSpPr>
        <p:spPr>
          <a:xfrm>
            <a:off x="1710750" y="3298709"/>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2"/>
                </a:solidFill>
              </a:rPr>
              <a:t>To help our community understand what resources we need and strategize the best ways to use them to end homelessness</a:t>
            </a:r>
          </a:p>
        </p:txBody>
      </p:sp>
      <p:sp>
        <p:nvSpPr>
          <p:cNvPr id="16" name="Pentagon 10" descr="Background."/>
          <p:cNvSpPr/>
          <p:nvPr/>
        </p:nvSpPr>
        <p:spPr>
          <a:xfrm>
            <a:off x="1710750" y="4696681"/>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2"/>
                </a:solidFill>
              </a:rPr>
              <a:t>To comply  with federal regulations and requirements</a:t>
            </a:r>
          </a:p>
        </p:txBody>
      </p:sp>
      <p:sp>
        <p:nvSpPr>
          <p:cNvPr id="14" name="Checkmark" descr="This icon is a checkmark&#10;"/>
          <p:cNvSpPr/>
          <p:nvPr/>
        </p:nvSpPr>
        <p:spPr>
          <a:xfrm>
            <a:off x="622698" y="4696681"/>
            <a:ext cx="1076599" cy="1076599"/>
          </a:xfrm>
          <a:prstGeom prst="ellipse">
            <a:avLst/>
          </a:prstGeom>
          <a: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3" name="Slide Number Placeholder 2">
            <a:extLst>
              <a:ext uri="{FF2B5EF4-FFF2-40B4-BE49-F238E27FC236}">
                <a16:creationId xmlns:a16="http://schemas.microsoft.com/office/drawing/2014/main" id="{F9B9296E-820E-4A6E-B636-7A1570183459}"/>
              </a:ext>
            </a:extLst>
          </p:cNvPr>
          <p:cNvSpPr>
            <a:spLocks noGrp="1"/>
          </p:cNvSpPr>
          <p:nvPr>
            <p:ph type="sldNum" sz="quarter" idx="12"/>
          </p:nvPr>
        </p:nvSpPr>
        <p:spPr/>
        <p:txBody>
          <a:bodyPr/>
          <a:lstStyle/>
          <a:p>
            <a:pPr>
              <a:defRPr/>
            </a:pPr>
            <a:fld id="{A9DB807E-C2C4-4749-82B8-1BBD323B4CD5}" type="slidenum">
              <a:rPr lang="en-US" altLang="en-US" smtClean="0"/>
              <a:pPr>
                <a:defRPr/>
              </a:pPr>
              <a:t>4</a:t>
            </a:fld>
            <a:endParaRPr lang="en-US" altLang="en-US" dirty="0"/>
          </a:p>
        </p:txBody>
      </p:sp>
    </p:spTree>
    <p:extLst>
      <p:ext uri="{BB962C8B-B14F-4D97-AF65-F5344CB8AC3E}">
        <p14:creationId xmlns:p14="http://schemas.microsoft.com/office/powerpoint/2010/main" val="3681665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DE10DC1-5ED3-45E7-940B-4C5D311B720A}"/>
              </a:ext>
            </a:extLst>
          </p:cNvPr>
          <p:cNvSpPr>
            <a:spLocks noGrp="1" noChangeArrowheads="1"/>
          </p:cNvSpPr>
          <p:nvPr>
            <p:ph type="title"/>
          </p:nvPr>
        </p:nvSpPr>
        <p:spPr>
          <a:xfrm>
            <a:off x="1524000" y="457200"/>
            <a:ext cx="7010400" cy="838200"/>
          </a:xfrm>
        </p:spPr>
        <p:txBody>
          <a:bodyPr/>
          <a:lstStyle/>
          <a:p>
            <a:r>
              <a:rPr lang="en-US" altLang="en-US" u="sng" dirty="0"/>
              <a:t>FINALLY...</a:t>
            </a:r>
          </a:p>
        </p:txBody>
      </p:sp>
      <p:sp>
        <p:nvSpPr>
          <p:cNvPr id="51203" name="Rectangle 3">
            <a:extLst>
              <a:ext uri="{FF2B5EF4-FFF2-40B4-BE49-F238E27FC236}">
                <a16:creationId xmlns:a16="http://schemas.microsoft.com/office/drawing/2014/main" id="{D0A2C5C1-E8BA-4E75-B8EB-E5AD7BC32776}"/>
              </a:ext>
            </a:extLst>
          </p:cNvPr>
          <p:cNvSpPr>
            <a:spLocks noGrp="1" noChangeArrowheads="1"/>
          </p:cNvSpPr>
          <p:nvPr>
            <p:ph idx="1"/>
          </p:nvPr>
        </p:nvSpPr>
        <p:spPr>
          <a:xfrm>
            <a:off x="609600" y="1828800"/>
            <a:ext cx="8153400" cy="4495800"/>
          </a:xfrm>
        </p:spPr>
        <p:txBody>
          <a:bodyPr/>
          <a:lstStyle/>
          <a:p>
            <a:pPr algn="ctr">
              <a:lnSpc>
                <a:spcPct val="90000"/>
              </a:lnSpc>
              <a:buFont typeface="Wingdings" panose="05000000000000000000" pitchFamily="2" charset="2"/>
              <a:buNone/>
            </a:pPr>
            <a:r>
              <a:rPr lang="en-US" altLang="en-US" sz="3600" b="1" dirty="0"/>
              <a:t>THANK YOU </a:t>
            </a:r>
            <a:r>
              <a:rPr lang="en-US" altLang="en-US" sz="3600" dirty="0"/>
              <a:t>for</a:t>
            </a:r>
          </a:p>
          <a:p>
            <a:pPr algn="ctr">
              <a:lnSpc>
                <a:spcPct val="90000"/>
              </a:lnSpc>
              <a:buFont typeface="Wingdings" panose="05000000000000000000" pitchFamily="2" charset="2"/>
              <a:buNone/>
            </a:pPr>
            <a:r>
              <a:rPr lang="en-US" altLang="en-US" sz="3400" dirty="0"/>
              <a:t>Giving your time</a:t>
            </a:r>
          </a:p>
          <a:p>
            <a:pPr algn="ctr">
              <a:lnSpc>
                <a:spcPct val="90000"/>
              </a:lnSpc>
              <a:buFont typeface="Wingdings" panose="05000000000000000000" pitchFamily="2" charset="2"/>
              <a:buNone/>
            </a:pPr>
            <a:r>
              <a:rPr lang="en-US" altLang="en-US" sz="3400" dirty="0"/>
              <a:t>Caring</a:t>
            </a:r>
          </a:p>
          <a:p>
            <a:pPr algn="ctr">
              <a:lnSpc>
                <a:spcPct val="90000"/>
              </a:lnSpc>
              <a:buFont typeface="Wingdings" panose="05000000000000000000" pitchFamily="2" charset="2"/>
              <a:buNone/>
            </a:pPr>
            <a:r>
              <a:rPr lang="en-US" altLang="en-US" sz="3400" dirty="0"/>
              <a:t>Helping</a:t>
            </a:r>
          </a:p>
          <a:p>
            <a:pPr algn="ctr">
              <a:lnSpc>
                <a:spcPct val="90000"/>
              </a:lnSpc>
              <a:spcAft>
                <a:spcPts val="3000"/>
              </a:spcAft>
              <a:buFont typeface="Wingdings" panose="05000000000000000000" pitchFamily="2" charset="2"/>
              <a:buNone/>
            </a:pPr>
            <a:r>
              <a:rPr lang="en-US" altLang="en-US" sz="3400" dirty="0"/>
              <a:t>Showing up!</a:t>
            </a:r>
          </a:p>
          <a:p>
            <a:pPr marL="0" indent="0" algn="ctr">
              <a:lnSpc>
                <a:spcPct val="90000"/>
              </a:lnSpc>
              <a:buFont typeface="Wingdings" panose="05000000000000000000" pitchFamily="2" charset="2"/>
              <a:buNone/>
            </a:pPr>
            <a:r>
              <a:rPr lang="en-US" altLang="en-US" sz="3600" b="1" dirty="0">
                <a:solidFill>
                  <a:schemeClr val="accent4"/>
                </a:solidFill>
              </a:rPr>
              <a:t>THANK YOU FOR BEING PART OF THE 2021 UNSHELTERED PIT COUNT!</a:t>
            </a:r>
            <a:endParaRPr lang="en-US" altLang="en-US" sz="2600" dirty="0">
              <a:solidFill>
                <a:schemeClr val="accent4"/>
              </a:solidFill>
            </a:endParaRPr>
          </a:p>
        </p:txBody>
      </p:sp>
      <p:sp>
        <p:nvSpPr>
          <p:cNvPr id="3" name="Slide Number Placeholder 2">
            <a:extLst>
              <a:ext uri="{FF2B5EF4-FFF2-40B4-BE49-F238E27FC236}">
                <a16:creationId xmlns:a16="http://schemas.microsoft.com/office/drawing/2014/main" id="{C4466A66-C935-45BD-A4AF-12D5A8D6DA9D}"/>
              </a:ext>
            </a:extLst>
          </p:cNvPr>
          <p:cNvSpPr>
            <a:spLocks noGrp="1"/>
          </p:cNvSpPr>
          <p:nvPr>
            <p:ph type="sldNum" sz="quarter" idx="12"/>
          </p:nvPr>
        </p:nvSpPr>
        <p:spPr/>
        <p:txBody>
          <a:bodyPr/>
          <a:lstStyle/>
          <a:p>
            <a:pPr>
              <a:defRPr/>
            </a:pPr>
            <a:fld id="{A9DB807E-C2C4-4749-82B8-1BBD323B4CD5}" type="slidenum">
              <a:rPr lang="en-US" altLang="en-US" smtClean="0"/>
              <a:pPr>
                <a:defRPr/>
              </a:pPr>
              <a:t>40</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779ABAA2-39C6-45F8-B471-0ABEE46C3B0A}"/>
              </a:ext>
            </a:extLst>
          </p:cNvPr>
          <p:cNvSpPr>
            <a:spLocks noGrp="1"/>
          </p:cNvSpPr>
          <p:nvPr>
            <p:ph type="sldNum" sz="quarter" idx="12"/>
          </p:nvPr>
        </p:nvSpPr>
        <p:spPr>
          <a:xfrm flipH="1">
            <a:off x="8305800" y="62484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DC89D89B-E2A9-484C-A57C-E7673A7FD614}" type="slidenum">
              <a:rPr lang="en-US" altLang="en-US" sz="1400" smtClean="0">
                <a:solidFill>
                  <a:schemeClr val="tx1"/>
                </a:solidFill>
              </a:rPr>
              <a:pPr>
                <a:spcBef>
                  <a:spcPct val="0"/>
                </a:spcBef>
                <a:buClrTx/>
                <a:buSzTx/>
                <a:buFontTx/>
                <a:buNone/>
              </a:pPr>
              <a:t>5</a:t>
            </a:fld>
            <a:endParaRPr lang="en-US" altLang="en-US" sz="1400">
              <a:solidFill>
                <a:schemeClr val="tx1"/>
              </a:solidFill>
            </a:endParaRPr>
          </a:p>
        </p:txBody>
      </p:sp>
      <p:sp>
        <p:nvSpPr>
          <p:cNvPr id="24579" name="Rectangle 2">
            <a:extLst>
              <a:ext uri="{FF2B5EF4-FFF2-40B4-BE49-F238E27FC236}">
                <a16:creationId xmlns:a16="http://schemas.microsoft.com/office/drawing/2014/main" id="{3732DDE7-5BB4-4BB1-A99A-C5557360BE1A}"/>
              </a:ext>
            </a:extLst>
          </p:cNvPr>
          <p:cNvSpPr>
            <a:spLocks noGrp="1" noChangeArrowheads="1"/>
          </p:cNvSpPr>
          <p:nvPr>
            <p:ph type="title"/>
          </p:nvPr>
        </p:nvSpPr>
        <p:spPr>
          <a:xfrm>
            <a:off x="1524000" y="190500"/>
            <a:ext cx="7010400" cy="1181100"/>
          </a:xfrm>
        </p:spPr>
        <p:txBody>
          <a:bodyPr/>
          <a:lstStyle/>
          <a:p>
            <a:pPr eaLnBrk="1" hangingPunct="1"/>
            <a:r>
              <a:rPr lang="en-US" altLang="en-US" sz="3400" u="sng"/>
              <a:t>Unsheltered Count - When?</a:t>
            </a:r>
          </a:p>
        </p:txBody>
      </p:sp>
      <p:sp>
        <p:nvSpPr>
          <p:cNvPr id="24580" name="Rectangle 8">
            <a:extLst>
              <a:ext uri="{FF2B5EF4-FFF2-40B4-BE49-F238E27FC236}">
                <a16:creationId xmlns:a16="http://schemas.microsoft.com/office/drawing/2014/main" id="{6D3B6D36-A9C7-47DF-BDE6-F5100DBDC046}"/>
              </a:ext>
            </a:extLst>
          </p:cNvPr>
          <p:cNvSpPr>
            <a:spLocks noGrp="1" noChangeArrowheads="1"/>
          </p:cNvSpPr>
          <p:nvPr>
            <p:ph type="body" idx="1"/>
          </p:nvPr>
        </p:nvSpPr>
        <p:spPr>
          <a:xfrm>
            <a:off x="762000" y="1600200"/>
            <a:ext cx="7086600" cy="4724400"/>
          </a:xfrm>
        </p:spPr>
        <p:txBody>
          <a:bodyPr/>
          <a:lstStyle/>
          <a:p>
            <a:pPr algn="ctr" eaLnBrk="1" hangingPunct="1">
              <a:buFont typeface="Wingdings" panose="05000000000000000000" pitchFamily="2" charset="2"/>
              <a:buNone/>
            </a:pPr>
            <a:r>
              <a:rPr lang="en-US" altLang="en-US" sz="3300" b="1" dirty="0"/>
              <a:t>  The Unsheltered PIT Count date is January 27, 2021.</a:t>
            </a:r>
            <a:endParaRPr lang="en-US" altLang="en-US" sz="2700" b="1" dirty="0"/>
          </a:p>
          <a:p>
            <a:pPr algn="ctr" eaLnBrk="1" hangingPunct="1">
              <a:buFont typeface="Wingdings" panose="05000000000000000000" pitchFamily="2" charset="2"/>
              <a:buNone/>
            </a:pPr>
            <a:r>
              <a:rPr lang="en-US" altLang="en-US" sz="2700" b="1" dirty="0"/>
              <a:t>	</a:t>
            </a:r>
            <a:r>
              <a:rPr lang="en-US" altLang="en-US" dirty="0"/>
              <a:t>This refers to the overnight hours on     Wednesday evening Jan. 27th through  Thursday morning Jan. 28th.</a:t>
            </a:r>
          </a:p>
          <a:p>
            <a:pPr algn="ctr" eaLnBrk="1" hangingPunct="1">
              <a:buFont typeface="Wingdings" panose="05000000000000000000" pitchFamily="2" charset="2"/>
              <a:buNone/>
            </a:pPr>
            <a:endParaRPr lang="en-US" altLang="en-US" sz="2800" dirty="0"/>
          </a:p>
          <a:p>
            <a:pPr eaLnBrk="1" hangingPunct="1">
              <a:buFont typeface="Wingdings" panose="05000000000000000000" pitchFamily="2" charset="2"/>
              <a:buNone/>
            </a:pPr>
            <a:r>
              <a:rPr lang="en-US" altLang="en-US" sz="2600" dirty="0"/>
              <a:t>***</a:t>
            </a:r>
            <a:r>
              <a:rPr lang="en-US" altLang="en-US" sz="2600" u="sng" dirty="0"/>
              <a:t>NOTE</a:t>
            </a:r>
            <a:r>
              <a:rPr lang="en-US" altLang="en-US" sz="2600" dirty="0"/>
              <a:t>:  </a:t>
            </a:r>
            <a:r>
              <a:rPr lang="en-US" altLang="en-US" sz="2000" dirty="0"/>
              <a:t>The date cannot be changed by one county or RHAB.  The entire CoC must conduct the count on the same date.  ***</a:t>
            </a:r>
          </a:p>
          <a:p>
            <a:pPr eaLnBrk="1" hangingPunct="1">
              <a:buFont typeface="Wingdings" panose="05000000000000000000" pitchFamily="2" charset="2"/>
              <a:buNone/>
            </a:pPr>
            <a:endParaRPr lang="en-US" altLang="en-US"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3178E22-F8A1-414C-AEDC-1E604BE3EB1F}"/>
              </a:ext>
            </a:extLst>
          </p:cNvPr>
          <p:cNvSpPr>
            <a:spLocks noGrp="1" noChangeArrowheads="1"/>
          </p:cNvSpPr>
          <p:nvPr>
            <p:ph type="title"/>
          </p:nvPr>
        </p:nvSpPr>
        <p:spPr/>
        <p:txBody>
          <a:bodyPr/>
          <a:lstStyle/>
          <a:p>
            <a:r>
              <a:rPr lang="en-US" altLang="en-US" sz="3400" u="sng" dirty="0"/>
              <a:t>Unsheltered Count – Where?</a:t>
            </a:r>
          </a:p>
        </p:txBody>
      </p:sp>
      <p:sp>
        <p:nvSpPr>
          <p:cNvPr id="16387" name="Rectangle 3">
            <a:extLst>
              <a:ext uri="{FF2B5EF4-FFF2-40B4-BE49-F238E27FC236}">
                <a16:creationId xmlns:a16="http://schemas.microsoft.com/office/drawing/2014/main" id="{FE466D3E-FA76-472F-9FAB-9D241EDE0CE4}"/>
              </a:ext>
            </a:extLst>
          </p:cNvPr>
          <p:cNvSpPr>
            <a:spLocks noGrp="1" noChangeArrowheads="1"/>
          </p:cNvSpPr>
          <p:nvPr>
            <p:ph sz="half" idx="1"/>
          </p:nvPr>
        </p:nvSpPr>
        <p:spPr>
          <a:xfrm>
            <a:off x="1371600" y="3626157"/>
            <a:ext cx="2819400" cy="3048000"/>
          </a:xfrm>
        </p:spPr>
        <p:txBody>
          <a:bodyPr/>
          <a:lstStyle/>
          <a:p>
            <a:pPr>
              <a:buFont typeface="Wingdings" panose="05000000000000000000" pitchFamily="2" charset="2"/>
              <a:buNone/>
            </a:pPr>
            <a:endParaRPr lang="en-US" altLang="en-US" sz="800" dirty="0"/>
          </a:p>
          <a:p>
            <a:pPr lvl="1" eaLnBrk="1" hangingPunct="1"/>
            <a:r>
              <a:rPr lang="en-US" altLang="en-US" sz="2000" dirty="0"/>
              <a:t>Streets</a:t>
            </a:r>
          </a:p>
          <a:p>
            <a:pPr lvl="1" eaLnBrk="1" hangingPunct="1"/>
            <a:r>
              <a:rPr lang="en-US" altLang="en-US" sz="2000" dirty="0"/>
              <a:t>Vehicles</a:t>
            </a:r>
          </a:p>
          <a:p>
            <a:pPr lvl="1" eaLnBrk="1" hangingPunct="1"/>
            <a:r>
              <a:rPr lang="en-US" altLang="en-US" sz="2000" dirty="0"/>
              <a:t>Parks </a:t>
            </a:r>
          </a:p>
          <a:p>
            <a:pPr lvl="1" eaLnBrk="1" hangingPunct="1"/>
            <a:r>
              <a:rPr lang="en-US" altLang="en-US" sz="2000" dirty="0"/>
              <a:t>Hunting cabins</a:t>
            </a:r>
          </a:p>
          <a:p>
            <a:pPr lvl="1" eaLnBrk="1" hangingPunct="1"/>
            <a:r>
              <a:rPr lang="en-US" altLang="en-US" sz="2000" dirty="0"/>
              <a:t>Tents</a:t>
            </a:r>
          </a:p>
          <a:p>
            <a:pPr lvl="1" eaLnBrk="1" hangingPunct="1"/>
            <a:r>
              <a:rPr lang="en-US" altLang="en-US" sz="2000" dirty="0"/>
              <a:t>Campgrounds</a:t>
            </a:r>
          </a:p>
          <a:p>
            <a:pPr lvl="1" eaLnBrk="1" hangingPunct="1"/>
            <a:r>
              <a:rPr lang="en-US" altLang="en-US" sz="2000" dirty="0"/>
              <a:t>Barns</a:t>
            </a:r>
          </a:p>
        </p:txBody>
      </p:sp>
      <p:sp>
        <p:nvSpPr>
          <p:cNvPr id="16388" name="Rectangle 4">
            <a:extLst>
              <a:ext uri="{FF2B5EF4-FFF2-40B4-BE49-F238E27FC236}">
                <a16:creationId xmlns:a16="http://schemas.microsoft.com/office/drawing/2014/main" id="{CE620BBB-B3A8-4CCC-B94E-E14C6118AD90}"/>
              </a:ext>
            </a:extLst>
          </p:cNvPr>
          <p:cNvSpPr>
            <a:spLocks noGrp="1" noChangeArrowheads="1"/>
          </p:cNvSpPr>
          <p:nvPr>
            <p:ph sz="half" idx="2"/>
          </p:nvPr>
        </p:nvSpPr>
        <p:spPr>
          <a:xfrm>
            <a:off x="3886200" y="3778556"/>
            <a:ext cx="3962400" cy="2701925"/>
          </a:xfrm>
        </p:spPr>
        <p:txBody>
          <a:bodyPr/>
          <a:lstStyle/>
          <a:p>
            <a:pPr lvl="1" eaLnBrk="1" hangingPunct="1"/>
            <a:r>
              <a:rPr lang="en-US" altLang="en-US" sz="2000" dirty="0"/>
              <a:t>Truck Stops</a:t>
            </a:r>
          </a:p>
          <a:p>
            <a:pPr lvl="1" eaLnBrk="1" hangingPunct="1"/>
            <a:r>
              <a:rPr lang="en-US" altLang="en-US" sz="2000" dirty="0"/>
              <a:t>Abandoned buildings</a:t>
            </a:r>
          </a:p>
          <a:p>
            <a:pPr lvl="1" eaLnBrk="1" hangingPunct="1"/>
            <a:r>
              <a:rPr lang="en-US" altLang="en-US" sz="2000" dirty="0"/>
              <a:t>Transportation depots</a:t>
            </a:r>
          </a:p>
          <a:p>
            <a:pPr lvl="1" eaLnBrk="1" hangingPunct="1"/>
            <a:r>
              <a:rPr lang="en-US" altLang="en-US" sz="2000" dirty="0"/>
              <a:t>Chicken coops</a:t>
            </a:r>
          </a:p>
          <a:p>
            <a:pPr lvl="1" eaLnBrk="1" hangingPunct="1"/>
            <a:r>
              <a:rPr lang="en-US" altLang="en-US" sz="2000" dirty="0"/>
              <a:t>Railroad cars</a:t>
            </a:r>
          </a:p>
          <a:p>
            <a:pPr lvl="1" eaLnBrk="1" hangingPunct="1"/>
            <a:r>
              <a:rPr lang="en-US" altLang="en-US" sz="2000" dirty="0"/>
              <a:t>Storage units</a:t>
            </a:r>
          </a:p>
          <a:p>
            <a:pPr lvl="1" eaLnBrk="1" hangingPunct="1"/>
            <a:r>
              <a:rPr lang="en-US" altLang="en-US" sz="2000" dirty="0"/>
              <a:t>Lumberyards</a:t>
            </a:r>
          </a:p>
          <a:p>
            <a:pPr eaLnBrk="1" hangingPunct="1">
              <a:buClr>
                <a:schemeClr val="accent1"/>
              </a:buClr>
              <a:buSzPct val="75000"/>
              <a:buFont typeface="Wingdings" panose="05000000000000000000" pitchFamily="2" charset="2"/>
              <a:buChar char="l"/>
            </a:pPr>
            <a:endParaRPr lang="en-US" altLang="en-US" sz="1800" dirty="0"/>
          </a:p>
        </p:txBody>
      </p:sp>
      <p:sp>
        <p:nvSpPr>
          <p:cNvPr id="2" name="Slide Number Placeholder 1">
            <a:extLst>
              <a:ext uri="{FF2B5EF4-FFF2-40B4-BE49-F238E27FC236}">
                <a16:creationId xmlns:a16="http://schemas.microsoft.com/office/drawing/2014/main" id="{6422FC15-F4E7-426B-9BF3-BDAE38B13DD9}"/>
              </a:ext>
            </a:extLst>
          </p:cNvPr>
          <p:cNvSpPr>
            <a:spLocks noGrp="1"/>
          </p:cNvSpPr>
          <p:nvPr>
            <p:ph type="sldNum" sz="quarter" idx="12"/>
          </p:nvPr>
        </p:nvSpPr>
        <p:spPr/>
        <p:txBody>
          <a:bodyPr/>
          <a:lstStyle/>
          <a:p>
            <a:pPr>
              <a:defRPr/>
            </a:pPr>
            <a:fld id="{918F5F0B-4F63-4642-9C7E-341A8929AC4E}" type="slidenum">
              <a:rPr lang="en-US" altLang="en-US" smtClean="0"/>
              <a:pPr>
                <a:defRPr/>
              </a:pPr>
              <a:t>6</a:t>
            </a:fld>
            <a:endParaRPr lang="en-US" altLang="en-US"/>
          </a:p>
        </p:txBody>
      </p:sp>
      <p:sp>
        <p:nvSpPr>
          <p:cNvPr id="16389" name="Text Box 5">
            <a:extLst>
              <a:ext uri="{FF2B5EF4-FFF2-40B4-BE49-F238E27FC236}">
                <a16:creationId xmlns:a16="http://schemas.microsoft.com/office/drawing/2014/main" id="{F3D99052-3263-4732-A738-FA27AA160AAF}"/>
              </a:ext>
            </a:extLst>
          </p:cNvPr>
          <p:cNvSpPr txBox="1">
            <a:spLocks noChangeArrowheads="1"/>
          </p:cNvSpPr>
          <p:nvPr/>
        </p:nvSpPr>
        <p:spPr bwMode="auto">
          <a:xfrm>
            <a:off x="1066800" y="2057400"/>
            <a:ext cx="746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50000"/>
              </a:spcBef>
              <a:buClrTx/>
              <a:buSzTx/>
              <a:buFontTx/>
              <a:buNone/>
            </a:pPr>
            <a:endParaRPr lang="en-US" altLang="en-US" sz="1800">
              <a:solidFill>
                <a:schemeClr val="tx1"/>
              </a:solidFill>
            </a:endParaRPr>
          </a:p>
        </p:txBody>
      </p:sp>
      <p:sp>
        <p:nvSpPr>
          <p:cNvPr id="16390" name="Text Box 6">
            <a:extLst>
              <a:ext uri="{FF2B5EF4-FFF2-40B4-BE49-F238E27FC236}">
                <a16:creationId xmlns:a16="http://schemas.microsoft.com/office/drawing/2014/main" id="{7D238EE1-C086-4511-A2A9-35304410752D}"/>
              </a:ext>
            </a:extLst>
          </p:cNvPr>
          <p:cNvSpPr txBox="1">
            <a:spLocks noChangeArrowheads="1"/>
          </p:cNvSpPr>
          <p:nvPr/>
        </p:nvSpPr>
        <p:spPr bwMode="auto">
          <a:xfrm>
            <a:off x="762000" y="1752600"/>
            <a:ext cx="7391400"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2800" b="1" cap="all" dirty="0">
                <a:solidFill>
                  <a:schemeClr val="accent4"/>
                </a:solidFill>
                <a:latin typeface="+mn-lt"/>
              </a:rPr>
              <a:t>Where will we find </a:t>
            </a:r>
            <a:r>
              <a:rPr lang="en-US" altLang="en-US" sz="2800" b="1" dirty="0">
                <a:latin typeface="+mn-lt"/>
              </a:rPr>
              <a:t>families and individuals who are experiencing homelessness?</a:t>
            </a:r>
          </a:p>
          <a:p>
            <a:pPr algn="ctr">
              <a:spcBef>
                <a:spcPct val="0"/>
              </a:spcBef>
              <a:buClrTx/>
              <a:buSzTx/>
              <a:buFontTx/>
              <a:buNone/>
            </a:pPr>
            <a:r>
              <a:rPr lang="en-US" altLang="en-US" sz="1800" dirty="0">
                <a:latin typeface="+mn-lt"/>
              </a:rPr>
              <a:t>  </a:t>
            </a:r>
          </a:p>
          <a:p>
            <a:pPr>
              <a:spcBef>
                <a:spcPct val="0"/>
              </a:spcBef>
              <a:buClrTx/>
              <a:buSzTx/>
              <a:buFontTx/>
              <a:buNone/>
            </a:pPr>
            <a:r>
              <a:rPr lang="en-US" altLang="en-US" sz="2200" dirty="0">
                <a:latin typeface="+mn-lt"/>
              </a:rPr>
              <a:t>You will be assigned to a particular area of the county where you will seek people staying in the following types of places:</a:t>
            </a:r>
            <a:endParaRPr lang="en-US" altLang="en-US" sz="2200" dirty="0">
              <a:solidFill>
                <a:schemeClr val="tx1"/>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3178E22-F8A1-414C-AEDC-1E604BE3EB1F}"/>
              </a:ext>
            </a:extLst>
          </p:cNvPr>
          <p:cNvSpPr>
            <a:spLocks noGrp="1" noChangeArrowheads="1"/>
          </p:cNvSpPr>
          <p:nvPr>
            <p:ph type="title"/>
          </p:nvPr>
        </p:nvSpPr>
        <p:spPr/>
        <p:txBody>
          <a:bodyPr/>
          <a:lstStyle/>
          <a:p>
            <a:r>
              <a:rPr lang="en-US" altLang="en-US" sz="3400" u="sng" dirty="0"/>
              <a:t>Unsheltered Count – Where?</a:t>
            </a:r>
          </a:p>
        </p:txBody>
      </p:sp>
      <p:sp>
        <p:nvSpPr>
          <p:cNvPr id="2" name="Slide Number Placeholder 1">
            <a:extLst>
              <a:ext uri="{FF2B5EF4-FFF2-40B4-BE49-F238E27FC236}">
                <a16:creationId xmlns:a16="http://schemas.microsoft.com/office/drawing/2014/main" id="{6422FC15-F4E7-426B-9BF3-BDAE38B13DD9}"/>
              </a:ext>
            </a:extLst>
          </p:cNvPr>
          <p:cNvSpPr>
            <a:spLocks noGrp="1"/>
          </p:cNvSpPr>
          <p:nvPr>
            <p:ph type="sldNum" sz="quarter" idx="12"/>
          </p:nvPr>
        </p:nvSpPr>
        <p:spPr/>
        <p:txBody>
          <a:bodyPr/>
          <a:lstStyle/>
          <a:p>
            <a:pPr>
              <a:defRPr/>
            </a:pPr>
            <a:fld id="{918F5F0B-4F63-4642-9C7E-341A8929AC4E}" type="slidenum">
              <a:rPr lang="en-US" altLang="en-US" smtClean="0"/>
              <a:pPr>
                <a:defRPr/>
              </a:pPr>
              <a:t>7</a:t>
            </a:fld>
            <a:endParaRPr lang="en-US" altLang="en-US"/>
          </a:p>
        </p:txBody>
      </p:sp>
      <p:sp>
        <p:nvSpPr>
          <p:cNvPr id="16389" name="Text Box 5">
            <a:extLst>
              <a:ext uri="{FF2B5EF4-FFF2-40B4-BE49-F238E27FC236}">
                <a16:creationId xmlns:a16="http://schemas.microsoft.com/office/drawing/2014/main" id="{F3D99052-3263-4732-A738-FA27AA160AAF}"/>
              </a:ext>
            </a:extLst>
          </p:cNvPr>
          <p:cNvSpPr txBox="1">
            <a:spLocks noChangeArrowheads="1"/>
          </p:cNvSpPr>
          <p:nvPr/>
        </p:nvSpPr>
        <p:spPr bwMode="auto">
          <a:xfrm>
            <a:off x="1066800" y="2057400"/>
            <a:ext cx="746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50000"/>
              </a:spcBef>
              <a:buClrTx/>
              <a:buSzTx/>
              <a:buFontTx/>
              <a:buNone/>
            </a:pPr>
            <a:endParaRPr lang="en-US" altLang="en-US" sz="1800">
              <a:solidFill>
                <a:schemeClr val="tx1"/>
              </a:solidFill>
            </a:endParaRPr>
          </a:p>
        </p:txBody>
      </p:sp>
      <p:sp>
        <p:nvSpPr>
          <p:cNvPr id="16390" name="Text Box 6">
            <a:extLst>
              <a:ext uri="{FF2B5EF4-FFF2-40B4-BE49-F238E27FC236}">
                <a16:creationId xmlns:a16="http://schemas.microsoft.com/office/drawing/2014/main" id="{7D238EE1-C086-4511-A2A9-35304410752D}"/>
              </a:ext>
            </a:extLst>
          </p:cNvPr>
          <p:cNvSpPr txBox="1">
            <a:spLocks noChangeArrowheads="1"/>
          </p:cNvSpPr>
          <p:nvPr/>
        </p:nvSpPr>
        <p:spPr bwMode="auto">
          <a:xfrm>
            <a:off x="762000" y="1752600"/>
            <a:ext cx="7391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2800" b="1" cap="all" dirty="0">
                <a:solidFill>
                  <a:schemeClr val="accent4"/>
                </a:solidFill>
                <a:latin typeface="+mn-lt"/>
              </a:rPr>
              <a:t>Where will we find </a:t>
            </a:r>
            <a:r>
              <a:rPr lang="en-US" altLang="en-US" sz="2800" b="1" dirty="0">
                <a:latin typeface="+mn-lt"/>
              </a:rPr>
              <a:t>families and individuals who are experiencing homelessness?</a:t>
            </a:r>
          </a:p>
          <a:p>
            <a:pPr algn="ctr">
              <a:spcBef>
                <a:spcPct val="0"/>
              </a:spcBef>
              <a:buClrTx/>
              <a:buSzTx/>
              <a:buFontTx/>
              <a:buNone/>
            </a:pPr>
            <a:r>
              <a:rPr lang="en-US" altLang="en-US" sz="1800" dirty="0">
                <a:latin typeface="+mn-lt"/>
              </a:rPr>
              <a:t>  </a:t>
            </a:r>
          </a:p>
          <a:p>
            <a:pPr>
              <a:spcBef>
                <a:spcPct val="0"/>
              </a:spcBef>
              <a:buClrTx/>
              <a:buSzTx/>
              <a:buFontTx/>
              <a:buNone/>
            </a:pPr>
            <a:r>
              <a:rPr lang="en-US" altLang="en-US" sz="2200" dirty="0">
                <a:latin typeface="+mn-lt"/>
              </a:rPr>
              <a:t>Some counties utilize a service-based count, where volunteers go to locations such as soup kitchens, community centers, etc. to identify and survey persons experiencing homelessness.  </a:t>
            </a:r>
            <a:endParaRPr lang="en-US" altLang="en-US" sz="2200" dirty="0">
              <a:solidFill>
                <a:schemeClr val="tx1"/>
              </a:solidFill>
              <a:latin typeface="+mn-lt"/>
            </a:endParaRPr>
          </a:p>
        </p:txBody>
      </p:sp>
    </p:spTree>
    <p:extLst>
      <p:ext uri="{BB962C8B-B14F-4D97-AF65-F5344CB8AC3E}">
        <p14:creationId xmlns:p14="http://schemas.microsoft.com/office/powerpoint/2010/main" val="411321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6">
            <a:extLst>
              <a:ext uri="{FF2B5EF4-FFF2-40B4-BE49-F238E27FC236}">
                <a16:creationId xmlns:a16="http://schemas.microsoft.com/office/drawing/2014/main" id="{E5DAE2DC-6893-46F8-8F8A-791390B52D72}"/>
              </a:ext>
            </a:extLst>
          </p:cNvPr>
          <p:cNvSpPr>
            <a:spLocks noGrp="1"/>
          </p:cNvSpPr>
          <p:nvPr>
            <p:ph type="sldNum" sz="quarter" idx="12"/>
          </p:nvPr>
        </p:nvSpPr>
        <p:spPr>
          <a:xfrm>
            <a:off x="8382000" y="60960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68997FC1-59AD-489A-8396-6AB562951CFE}" type="slidenum">
              <a:rPr lang="en-US" altLang="en-US" sz="1400" smtClean="0">
                <a:solidFill>
                  <a:schemeClr val="tx1"/>
                </a:solidFill>
              </a:rPr>
              <a:pPr>
                <a:spcBef>
                  <a:spcPct val="0"/>
                </a:spcBef>
                <a:buClrTx/>
                <a:buSzTx/>
                <a:buFontTx/>
                <a:buNone/>
              </a:pPr>
              <a:t>8</a:t>
            </a:fld>
            <a:endParaRPr lang="en-US" altLang="en-US" sz="1400">
              <a:solidFill>
                <a:schemeClr val="tx1"/>
              </a:solidFill>
            </a:endParaRPr>
          </a:p>
        </p:txBody>
      </p:sp>
      <p:sp>
        <p:nvSpPr>
          <p:cNvPr id="30723" name="Rectangle 2">
            <a:extLst>
              <a:ext uri="{FF2B5EF4-FFF2-40B4-BE49-F238E27FC236}">
                <a16:creationId xmlns:a16="http://schemas.microsoft.com/office/drawing/2014/main" id="{431EF9C9-1F52-473A-A052-7EEF773BB0BD}"/>
              </a:ext>
            </a:extLst>
          </p:cNvPr>
          <p:cNvSpPr>
            <a:spLocks noGrp="1" noChangeArrowheads="1"/>
          </p:cNvSpPr>
          <p:nvPr>
            <p:ph type="title"/>
          </p:nvPr>
        </p:nvSpPr>
        <p:spPr>
          <a:xfrm>
            <a:off x="1524000" y="228600"/>
            <a:ext cx="7010400" cy="1527175"/>
          </a:xfrm>
        </p:spPr>
        <p:txBody>
          <a:bodyPr/>
          <a:lstStyle/>
          <a:p>
            <a:pPr eaLnBrk="1" hangingPunct="1"/>
            <a:r>
              <a:rPr lang="en-US" altLang="en-US" sz="3400" u="sng"/>
              <a:t>Unsheltered Count – Where?</a:t>
            </a:r>
          </a:p>
        </p:txBody>
      </p:sp>
      <p:sp>
        <p:nvSpPr>
          <p:cNvPr id="30724" name="Rectangle 3">
            <a:extLst>
              <a:ext uri="{FF2B5EF4-FFF2-40B4-BE49-F238E27FC236}">
                <a16:creationId xmlns:a16="http://schemas.microsoft.com/office/drawing/2014/main" id="{F2FC8159-7ED9-40D0-8279-EDE5B2F361DD}"/>
              </a:ext>
            </a:extLst>
          </p:cNvPr>
          <p:cNvSpPr>
            <a:spLocks noGrp="1" noChangeArrowheads="1"/>
          </p:cNvSpPr>
          <p:nvPr>
            <p:ph type="body" sz="half" idx="1"/>
          </p:nvPr>
        </p:nvSpPr>
        <p:spPr>
          <a:xfrm>
            <a:off x="838200" y="2819400"/>
            <a:ext cx="3810000" cy="3124200"/>
          </a:xfrm>
        </p:spPr>
        <p:txBody>
          <a:bodyPr/>
          <a:lstStyle/>
          <a:p>
            <a:pPr eaLnBrk="1" hangingPunct="1">
              <a:lnSpc>
                <a:spcPct val="80000"/>
              </a:lnSpc>
              <a:buClr>
                <a:schemeClr val="accent1"/>
              </a:buClr>
              <a:buFont typeface="Wingdings" panose="05000000000000000000" pitchFamily="2" charset="2"/>
              <a:buChar char="l"/>
            </a:pPr>
            <a:r>
              <a:rPr lang="en-US" altLang="en-US" sz="2400"/>
              <a:t>Hotels/motels not funded through public/ charitable resources</a:t>
            </a:r>
          </a:p>
          <a:p>
            <a:pPr eaLnBrk="1" hangingPunct="1">
              <a:lnSpc>
                <a:spcPct val="80000"/>
              </a:lnSpc>
              <a:buClr>
                <a:schemeClr val="accent1"/>
              </a:buClr>
              <a:buFont typeface="Wingdings" panose="05000000000000000000" pitchFamily="2" charset="2"/>
              <a:buChar char="l"/>
            </a:pPr>
            <a:r>
              <a:rPr lang="en-US" altLang="en-US" sz="2400"/>
              <a:t>Shelters, transitional, or permanent homeless programs</a:t>
            </a:r>
          </a:p>
          <a:p>
            <a:pPr eaLnBrk="1" hangingPunct="1">
              <a:lnSpc>
                <a:spcPct val="80000"/>
              </a:lnSpc>
              <a:buClr>
                <a:schemeClr val="accent1"/>
              </a:buClr>
              <a:buFont typeface="Wingdings" panose="05000000000000000000" pitchFamily="2" charset="2"/>
              <a:buChar char="l"/>
            </a:pPr>
            <a:r>
              <a:rPr lang="en-US" altLang="en-US" sz="2400"/>
              <a:t>Jails/prison</a:t>
            </a:r>
          </a:p>
          <a:p>
            <a:pPr eaLnBrk="1" hangingPunct="1">
              <a:lnSpc>
                <a:spcPct val="80000"/>
              </a:lnSpc>
              <a:buClr>
                <a:schemeClr val="accent1"/>
              </a:buClr>
              <a:buFont typeface="Wingdings" panose="05000000000000000000" pitchFamily="2" charset="2"/>
              <a:buChar char="l"/>
            </a:pPr>
            <a:r>
              <a:rPr lang="en-US" altLang="en-US" sz="2400"/>
              <a:t>Emergency rooms/ hospitals</a:t>
            </a:r>
          </a:p>
          <a:p>
            <a:pPr eaLnBrk="1" hangingPunct="1">
              <a:lnSpc>
                <a:spcPct val="80000"/>
              </a:lnSpc>
              <a:buClr>
                <a:schemeClr val="accent1"/>
              </a:buClr>
              <a:buFont typeface="Wingdings" panose="05000000000000000000" pitchFamily="2" charset="2"/>
              <a:buChar char="l"/>
            </a:pPr>
            <a:r>
              <a:rPr lang="en-US" altLang="en-US" sz="2400"/>
              <a:t>Halfway houses</a:t>
            </a:r>
          </a:p>
          <a:p>
            <a:pPr eaLnBrk="1" hangingPunct="1">
              <a:lnSpc>
                <a:spcPct val="80000"/>
              </a:lnSpc>
              <a:buClr>
                <a:schemeClr val="accent1"/>
              </a:buClr>
              <a:buFont typeface="Wingdings" panose="05000000000000000000" pitchFamily="2" charset="2"/>
              <a:buNone/>
            </a:pPr>
            <a:endParaRPr lang="en-US" altLang="en-US" sz="2600"/>
          </a:p>
        </p:txBody>
      </p:sp>
      <p:sp>
        <p:nvSpPr>
          <p:cNvPr id="30725" name="Rectangle 4">
            <a:extLst>
              <a:ext uri="{FF2B5EF4-FFF2-40B4-BE49-F238E27FC236}">
                <a16:creationId xmlns:a16="http://schemas.microsoft.com/office/drawing/2014/main" id="{505520EF-E65D-4196-8325-7647B28A7A53}"/>
              </a:ext>
            </a:extLst>
          </p:cNvPr>
          <p:cNvSpPr>
            <a:spLocks noGrp="1" noChangeArrowheads="1"/>
          </p:cNvSpPr>
          <p:nvPr>
            <p:ph type="body" sz="half" idx="2"/>
          </p:nvPr>
        </p:nvSpPr>
        <p:spPr>
          <a:xfrm>
            <a:off x="4495800" y="2819400"/>
            <a:ext cx="3886200" cy="4114800"/>
          </a:xfrm>
        </p:spPr>
        <p:txBody>
          <a:bodyPr/>
          <a:lstStyle/>
          <a:p>
            <a:pPr lvl="1" eaLnBrk="1" hangingPunct="1">
              <a:lnSpc>
                <a:spcPct val="80000"/>
              </a:lnSpc>
            </a:pPr>
            <a:r>
              <a:rPr lang="en-US" altLang="en-US"/>
              <a:t>Recovery houses</a:t>
            </a:r>
          </a:p>
          <a:p>
            <a:pPr lvl="1" eaLnBrk="1" hangingPunct="1">
              <a:lnSpc>
                <a:spcPct val="80000"/>
              </a:lnSpc>
            </a:pPr>
            <a:r>
              <a:rPr lang="en-US" altLang="en-US"/>
              <a:t>Residential/medical facilities</a:t>
            </a:r>
          </a:p>
          <a:p>
            <a:pPr lvl="1" eaLnBrk="1" hangingPunct="1">
              <a:lnSpc>
                <a:spcPct val="80000"/>
              </a:lnSpc>
            </a:pPr>
            <a:r>
              <a:rPr lang="en-US" altLang="en-US"/>
              <a:t>Youth in custody of state in foster care or other out-of-home placement</a:t>
            </a:r>
          </a:p>
          <a:p>
            <a:pPr lvl="1" eaLnBrk="1" hangingPunct="1">
              <a:lnSpc>
                <a:spcPct val="80000"/>
              </a:lnSpc>
            </a:pPr>
            <a:r>
              <a:rPr lang="en-US" altLang="en-US"/>
              <a:t>Doubled up in the homes of family/friends</a:t>
            </a:r>
          </a:p>
        </p:txBody>
      </p:sp>
      <p:sp>
        <p:nvSpPr>
          <p:cNvPr id="30726" name="Text Box 5">
            <a:extLst>
              <a:ext uri="{FF2B5EF4-FFF2-40B4-BE49-F238E27FC236}">
                <a16:creationId xmlns:a16="http://schemas.microsoft.com/office/drawing/2014/main" id="{02D76DD2-5F4E-4CB3-9F26-B264A37C7076}"/>
              </a:ext>
            </a:extLst>
          </p:cNvPr>
          <p:cNvSpPr txBox="1">
            <a:spLocks noChangeArrowheads="1"/>
          </p:cNvSpPr>
          <p:nvPr/>
        </p:nvSpPr>
        <p:spPr bwMode="auto">
          <a:xfrm>
            <a:off x="1524000" y="1676400"/>
            <a:ext cx="6629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50000"/>
              </a:spcBef>
              <a:buClrTx/>
              <a:buSzTx/>
              <a:buFontTx/>
              <a:buNone/>
            </a:pPr>
            <a:r>
              <a:rPr lang="en-US" altLang="en-US" sz="2800"/>
              <a:t>Unsheltered Count </a:t>
            </a:r>
            <a:r>
              <a:rPr lang="en-US" altLang="en-US" sz="2800" u="sng"/>
              <a:t>DOES NOT</a:t>
            </a:r>
            <a:r>
              <a:rPr lang="en-US" altLang="en-US" sz="2800"/>
              <a:t> include individuals living in these locations: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CDC20CB-B307-412E-94C5-F88FCAC62990}"/>
              </a:ext>
            </a:extLst>
          </p:cNvPr>
          <p:cNvSpPr>
            <a:spLocks noGrp="1" noChangeArrowheads="1"/>
          </p:cNvSpPr>
          <p:nvPr>
            <p:ph type="title"/>
          </p:nvPr>
        </p:nvSpPr>
        <p:spPr>
          <a:xfrm>
            <a:off x="1447800" y="609600"/>
            <a:ext cx="7010400" cy="609600"/>
          </a:xfrm>
        </p:spPr>
        <p:txBody>
          <a:bodyPr/>
          <a:lstStyle/>
          <a:p>
            <a:r>
              <a:rPr lang="en-US" altLang="en-US" sz="3400" u="sng" dirty="0"/>
              <a:t>Unsheltered Count – Who?</a:t>
            </a:r>
          </a:p>
        </p:txBody>
      </p:sp>
      <p:sp>
        <p:nvSpPr>
          <p:cNvPr id="22531" name="Rectangle 3">
            <a:extLst>
              <a:ext uri="{FF2B5EF4-FFF2-40B4-BE49-F238E27FC236}">
                <a16:creationId xmlns:a16="http://schemas.microsoft.com/office/drawing/2014/main" id="{62417A75-2023-439F-BD56-64B87E427969}"/>
              </a:ext>
            </a:extLst>
          </p:cNvPr>
          <p:cNvSpPr>
            <a:spLocks noGrp="1" noChangeArrowheads="1"/>
          </p:cNvSpPr>
          <p:nvPr>
            <p:ph idx="1"/>
          </p:nvPr>
        </p:nvSpPr>
        <p:spPr>
          <a:xfrm>
            <a:off x="609600" y="1676400"/>
            <a:ext cx="8229600" cy="4648200"/>
          </a:xfrm>
        </p:spPr>
        <p:txBody>
          <a:bodyPr/>
          <a:lstStyle/>
          <a:p>
            <a:pPr>
              <a:buFont typeface="Wingdings" panose="05000000000000000000" pitchFamily="2" charset="2"/>
              <a:buNone/>
            </a:pPr>
            <a:r>
              <a:rPr lang="en-US" altLang="en-US" dirty="0"/>
              <a:t>	All household types should be included in the count: </a:t>
            </a:r>
          </a:p>
          <a:p>
            <a:pPr lvl="1"/>
            <a:r>
              <a:rPr lang="en-US" altLang="en-US" sz="3000" dirty="0"/>
              <a:t>Families with children</a:t>
            </a:r>
          </a:p>
          <a:p>
            <a:pPr lvl="1"/>
            <a:r>
              <a:rPr lang="en-US" altLang="en-US" sz="3000" dirty="0"/>
              <a:t>Couples, married and unmarried</a:t>
            </a:r>
          </a:p>
          <a:p>
            <a:pPr lvl="1"/>
            <a:r>
              <a:rPr lang="en-US" altLang="en-US" sz="3000" dirty="0"/>
              <a:t>Single individuals</a:t>
            </a:r>
          </a:p>
          <a:p>
            <a:pPr lvl="1"/>
            <a:r>
              <a:rPr lang="en-US" altLang="en-US" sz="3000" dirty="0"/>
              <a:t>Multi-generational</a:t>
            </a:r>
          </a:p>
          <a:p>
            <a:pPr lvl="1"/>
            <a:r>
              <a:rPr lang="en-US" altLang="en-US" sz="3000" dirty="0"/>
              <a:t>Youth</a:t>
            </a:r>
            <a:endParaRPr lang="en-US" altLang="en-US" dirty="0"/>
          </a:p>
        </p:txBody>
      </p:sp>
      <p:sp>
        <p:nvSpPr>
          <p:cNvPr id="3" name="Slide Number Placeholder 2">
            <a:extLst>
              <a:ext uri="{FF2B5EF4-FFF2-40B4-BE49-F238E27FC236}">
                <a16:creationId xmlns:a16="http://schemas.microsoft.com/office/drawing/2014/main" id="{5C59ABEC-56F7-4748-926B-7E70DD56B0F9}"/>
              </a:ext>
            </a:extLst>
          </p:cNvPr>
          <p:cNvSpPr>
            <a:spLocks noGrp="1"/>
          </p:cNvSpPr>
          <p:nvPr>
            <p:ph type="sldNum" sz="quarter" idx="12"/>
          </p:nvPr>
        </p:nvSpPr>
        <p:spPr/>
        <p:txBody>
          <a:bodyPr/>
          <a:lstStyle/>
          <a:p>
            <a:pPr>
              <a:defRPr/>
            </a:pPr>
            <a:fld id="{A9DB807E-C2C4-4749-82B8-1BBD323B4CD5}" type="slidenum">
              <a:rPr lang="en-US" altLang="en-US" smtClean="0"/>
              <a:pPr>
                <a:defRPr/>
              </a:pPr>
              <a:t>9</a:t>
            </a:fld>
            <a:endParaRPr lang="en-US" altLang="en-US" dirty="0"/>
          </a:p>
        </p:txBody>
      </p:sp>
    </p:spTree>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2943</TotalTime>
  <Words>3666</Words>
  <Application>Microsoft Office PowerPoint</Application>
  <PresentationFormat>Letter Paper (8.5x11 in)</PresentationFormat>
  <Paragraphs>345</Paragraphs>
  <Slides>40</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Times New Roman</vt:lpstr>
      <vt:lpstr>Webdings</vt:lpstr>
      <vt:lpstr>Wingdings</vt:lpstr>
      <vt:lpstr>Echo</vt:lpstr>
      <vt:lpstr>2021 Point-in-Time Count  of UNSHELTERED Persons Experiencing Homelessness</vt:lpstr>
      <vt:lpstr>Overview of Point-in-Time Count</vt:lpstr>
      <vt:lpstr>The Unsheltered Count: Introduction</vt:lpstr>
      <vt:lpstr>Why do we do a PIT count?</vt:lpstr>
      <vt:lpstr>Unsheltered Count - When?</vt:lpstr>
      <vt:lpstr>Unsheltered Count – Where?</vt:lpstr>
      <vt:lpstr>Unsheltered Count – Where?</vt:lpstr>
      <vt:lpstr>Unsheltered Count – Where?</vt:lpstr>
      <vt:lpstr>Unsheltered Count – Who?</vt:lpstr>
      <vt:lpstr>2021 Unsheltered PIT: COVID-19 Exemptions for Western PA CoC</vt:lpstr>
      <vt:lpstr>Observation only count vs. Brief Survey Count</vt:lpstr>
      <vt:lpstr>Observation only count</vt:lpstr>
      <vt:lpstr>Observation only count overview</vt:lpstr>
      <vt:lpstr>Observation only count overview</vt:lpstr>
      <vt:lpstr>Observation only count: When to count someone in observation-only count</vt:lpstr>
      <vt:lpstr>Observation only count: When to count someone in observation-only count</vt:lpstr>
      <vt:lpstr>Observation Only Count– How?</vt:lpstr>
      <vt:lpstr>Brief survey count</vt:lpstr>
      <vt:lpstr>Brief Survey Count Overview</vt:lpstr>
      <vt:lpstr>Brief Survey Count Overview</vt:lpstr>
      <vt:lpstr>Brief Survey Count – What?</vt:lpstr>
      <vt:lpstr>Brief Survey Count– How?</vt:lpstr>
      <vt:lpstr>Brief Survey: Introduction</vt:lpstr>
      <vt:lpstr>Brief Survey: Consent &amp; Screening</vt:lpstr>
      <vt:lpstr>Brief Survey: Consent &amp; Screening</vt:lpstr>
      <vt:lpstr>Brief Survey: Consent &amp; Screening</vt:lpstr>
      <vt:lpstr>Brief Survey: Detail</vt:lpstr>
      <vt:lpstr>After the Interview</vt:lpstr>
      <vt:lpstr>General pit count instructions</vt:lpstr>
      <vt:lpstr>PIT Form: Before beginning</vt:lpstr>
      <vt:lpstr>Best Practices</vt:lpstr>
      <vt:lpstr>Best Practices</vt:lpstr>
      <vt:lpstr>Safety Considerations</vt:lpstr>
      <vt:lpstr>COVID-19 Safety Considerations</vt:lpstr>
      <vt:lpstr>Considerations for Domestic Violence Survivors</vt:lpstr>
      <vt:lpstr>Considerations for Domestic Violence Survivors</vt:lpstr>
      <vt:lpstr>At the conclusion of your count</vt:lpstr>
      <vt:lpstr>Items to review with your county unsheltered pit coordinator:</vt:lpstr>
      <vt:lpstr>Additional Resources:</vt:lpstr>
      <vt:lpstr>FINALLY...</vt:lpstr>
    </vt:vector>
  </TitlesOfParts>
  <Company>Diana T Myers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and Conducting an Unsheltered  Point-in-time Count in Rural Pennsylvania</dc:title>
  <dc:creator>Leigh Howard</dc:creator>
  <cp:lastModifiedBy>Jessica S</cp:lastModifiedBy>
  <cp:revision>276</cp:revision>
  <cp:lastPrinted>2019-01-07T08:05:54Z</cp:lastPrinted>
  <dcterms:created xsi:type="dcterms:W3CDTF">2012-06-27T15:26:59Z</dcterms:created>
  <dcterms:modified xsi:type="dcterms:W3CDTF">2020-12-17T13:09:00Z</dcterms:modified>
</cp:coreProperties>
</file>