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7"/>
  </p:notesMasterIdLst>
  <p:handoutMasterIdLst>
    <p:handoutMasterId r:id="rId48"/>
  </p:handoutMasterIdLst>
  <p:sldIdLst>
    <p:sldId id="358" r:id="rId2"/>
    <p:sldId id="421" r:id="rId3"/>
    <p:sldId id="305" r:id="rId4"/>
    <p:sldId id="411" r:id="rId5"/>
    <p:sldId id="422" r:id="rId6"/>
    <p:sldId id="331" r:id="rId7"/>
    <p:sldId id="365" r:id="rId8"/>
    <p:sldId id="442" r:id="rId9"/>
    <p:sldId id="276" r:id="rId10"/>
    <p:sldId id="289" r:id="rId11"/>
    <p:sldId id="429" r:id="rId12"/>
    <p:sldId id="325" r:id="rId13"/>
    <p:sldId id="366" r:id="rId14"/>
    <p:sldId id="447" r:id="rId15"/>
    <p:sldId id="343" r:id="rId16"/>
    <p:sldId id="443" r:id="rId17"/>
    <p:sldId id="357" r:id="rId18"/>
    <p:sldId id="419" r:id="rId19"/>
    <p:sldId id="362" r:id="rId20"/>
    <p:sldId id="368" r:id="rId21"/>
    <p:sldId id="367" r:id="rId22"/>
    <p:sldId id="344" r:id="rId23"/>
    <p:sldId id="445" r:id="rId24"/>
    <p:sldId id="453" r:id="rId25"/>
    <p:sldId id="446" r:id="rId26"/>
    <p:sldId id="433" r:id="rId27"/>
    <p:sldId id="431" r:id="rId28"/>
    <p:sldId id="456" r:id="rId29"/>
    <p:sldId id="436" r:id="rId30"/>
    <p:sldId id="432" r:id="rId31"/>
    <p:sldId id="459" r:id="rId32"/>
    <p:sldId id="286" r:id="rId33"/>
    <p:sldId id="454" r:id="rId34"/>
    <p:sldId id="420" r:id="rId35"/>
    <p:sldId id="412" r:id="rId36"/>
    <p:sldId id="448" r:id="rId37"/>
    <p:sldId id="457" r:id="rId38"/>
    <p:sldId id="425" r:id="rId39"/>
    <p:sldId id="450" r:id="rId40"/>
    <p:sldId id="335" r:id="rId41"/>
    <p:sldId id="451" r:id="rId42"/>
    <p:sldId id="272" r:id="rId43"/>
    <p:sldId id="452" r:id="rId44"/>
    <p:sldId id="458" r:id="rId45"/>
    <p:sldId id="336" r:id="rId4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5489E-72BE-B0F8-EAA2-58F6F197DE52}" name="Jessica Sones" initials="JS" userId="S::jessica@dma-housing.com::fcc56bdf-6214-480a-bd84-2a20b2200cc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MA Inc." initials="DI" lastIdx="15" clrIdx="0">
    <p:extLst>
      <p:ext uri="{19B8F6BF-5375-455C-9EA6-DF929625EA0E}">
        <p15:presenceInfo xmlns:p15="http://schemas.microsoft.com/office/powerpoint/2012/main" userId="90d019f52e9b906f" providerId="Windows Live"/>
      </p:ext>
    </p:extLst>
  </p:cmAuthor>
  <p:cmAuthor id="2" name="Jessica Sones" initials="JS" lastIdx="1" clrIdx="1">
    <p:extLst>
      <p:ext uri="{19B8F6BF-5375-455C-9EA6-DF929625EA0E}">
        <p15:presenceInfo xmlns:p15="http://schemas.microsoft.com/office/powerpoint/2012/main" userId="3035cb6fb0f2c2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66" autoAdjust="0"/>
    <p:restoredTop sz="79042" autoAdjust="0"/>
  </p:normalViewPr>
  <p:slideViewPr>
    <p:cSldViewPr>
      <p:cViewPr varScale="1">
        <p:scale>
          <a:sx n="87" d="100"/>
          <a:sy n="87" d="100"/>
        </p:scale>
        <p:origin x="11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258"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B93EF-048A-48D8-BB90-0110F26BF3F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0BE70A2-3CF8-47D1-A048-738C7E423918}">
      <dgm:prSet custT="1"/>
      <dgm:spPr>
        <a:solidFill>
          <a:schemeClr val="accent4"/>
        </a:solidFill>
      </dgm:spPr>
      <dgm:t>
        <a:bodyPr/>
        <a:lstStyle/>
        <a:p>
          <a:pPr algn="ctr"/>
          <a:r>
            <a:rPr lang="en-US" altLang="en-US" sz="2000" dirty="0">
              <a:solidFill>
                <a:schemeClr val="tx1"/>
              </a:solidFill>
            </a:rPr>
            <a:t>“Point-in-Time” (PIT) = a </a:t>
          </a:r>
          <a:r>
            <a:rPr lang="en-US" altLang="en-US" sz="2000" b="1" u="sng" dirty="0">
              <a:solidFill>
                <a:schemeClr val="tx1"/>
              </a:solidFill>
            </a:rPr>
            <a:t>snapshot</a:t>
          </a:r>
          <a:r>
            <a:rPr lang="en-US" altLang="en-US" sz="2000" dirty="0">
              <a:solidFill>
                <a:schemeClr val="tx1"/>
              </a:solidFill>
            </a:rPr>
            <a:t> of the number of people experiencing homelessness on a given night </a:t>
          </a:r>
        </a:p>
        <a:p>
          <a:pPr algn="ctr"/>
          <a:endParaRPr lang="en-US" sz="1600" dirty="0"/>
        </a:p>
      </dgm:t>
    </dgm:pt>
    <dgm:pt modelId="{8C47B884-2E47-44DC-82E8-C3B6DC9D260C}" type="parTrans" cxnId="{4BD0F581-5CBA-4AAF-998F-DC9266143DCC}">
      <dgm:prSet/>
      <dgm:spPr/>
      <dgm:t>
        <a:bodyPr/>
        <a:lstStyle/>
        <a:p>
          <a:endParaRPr lang="en-US"/>
        </a:p>
      </dgm:t>
    </dgm:pt>
    <dgm:pt modelId="{1614681C-B0E6-491A-9D5D-882848A6D962}" type="sibTrans" cxnId="{4BD0F581-5CBA-4AAF-998F-DC9266143DCC}">
      <dgm:prSet/>
      <dgm:spPr/>
      <dgm:t>
        <a:bodyPr/>
        <a:lstStyle/>
        <a:p>
          <a:endParaRPr lang="en-US"/>
        </a:p>
      </dgm:t>
    </dgm:pt>
    <dgm:pt modelId="{7C446901-CE0B-40D9-AA48-523E8AD6ED9F}">
      <dgm:prSet custT="1"/>
      <dgm:spPr/>
      <dgm:t>
        <a:bodyPr/>
        <a:lstStyle/>
        <a:p>
          <a:pPr algn="ctr"/>
          <a:r>
            <a:rPr lang="en-US" altLang="en-US" sz="2400" dirty="0"/>
            <a:t>Required by HUD nationally during last 10 days of January</a:t>
          </a:r>
          <a:endParaRPr lang="en-US" sz="2400" dirty="0"/>
        </a:p>
      </dgm:t>
    </dgm:pt>
    <dgm:pt modelId="{89D8DB86-A7E4-4DA6-9269-2B1F8188A431}" type="parTrans" cxnId="{43E5BC99-8078-47A8-9192-CDD7815B0A06}">
      <dgm:prSet/>
      <dgm:spPr/>
      <dgm:t>
        <a:bodyPr/>
        <a:lstStyle/>
        <a:p>
          <a:endParaRPr lang="en-US"/>
        </a:p>
      </dgm:t>
    </dgm:pt>
    <dgm:pt modelId="{26B801FA-C54E-4F8C-B988-CE14888F5154}" type="sibTrans" cxnId="{43E5BC99-8078-47A8-9192-CDD7815B0A06}">
      <dgm:prSet/>
      <dgm:spPr/>
      <dgm:t>
        <a:bodyPr/>
        <a:lstStyle/>
        <a:p>
          <a:endParaRPr lang="en-US"/>
        </a:p>
      </dgm:t>
    </dgm:pt>
    <dgm:pt modelId="{871DBED0-B168-41AF-9322-58D26DAC51C6}">
      <dgm:prSet/>
      <dgm:spPr/>
      <dgm:t>
        <a:bodyPr/>
        <a:lstStyle/>
        <a:p>
          <a:pPr algn="ctr"/>
          <a:r>
            <a:rPr lang="en-US" altLang="en-US" dirty="0">
              <a:solidFill>
                <a:schemeClr val="tx1"/>
              </a:solidFill>
            </a:rPr>
            <a:t>Includes people sleeping in:</a:t>
          </a:r>
        </a:p>
        <a:p>
          <a:pPr algn="ctr">
            <a:buFont typeface="+mj-lt"/>
            <a:buAutoNum type="arabicParenR"/>
          </a:pPr>
          <a:r>
            <a:rPr lang="en-US" altLang="en-US" b="1" cap="all" dirty="0">
              <a:solidFill>
                <a:schemeClr val="tx1"/>
              </a:solidFill>
            </a:rPr>
            <a:t>sheltered</a:t>
          </a:r>
          <a:r>
            <a:rPr lang="en-US" altLang="en-US" dirty="0">
              <a:solidFill>
                <a:schemeClr val="tx1"/>
              </a:solidFill>
            </a:rPr>
            <a:t> locations. This can include emergency shelters, domestic violence shelters, sometimes motels, transitional housing</a:t>
          </a:r>
        </a:p>
        <a:p>
          <a:pPr algn="ctr">
            <a:buFont typeface="+mj-lt"/>
            <a:buAutoNum type="arabicParenR"/>
          </a:pPr>
          <a:r>
            <a:rPr lang="en-US" altLang="en-US" b="1" cap="all" dirty="0">
              <a:solidFill>
                <a:schemeClr val="tx1"/>
              </a:solidFill>
            </a:rPr>
            <a:t>unsheltered </a:t>
          </a:r>
          <a:r>
            <a:rPr lang="en-US" altLang="en-US" dirty="0">
              <a:solidFill>
                <a:schemeClr val="tx1"/>
              </a:solidFill>
            </a:rPr>
            <a:t>locations. You will count people experiencing homelessness in </a:t>
          </a:r>
          <a:r>
            <a:rPr lang="en-US" altLang="en-US" b="1" cap="all" dirty="0">
              <a:solidFill>
                <a:schemeClr val="tx1"/>
              </a:solidFill>
            </a:rPr>
            <a:t>unsheltered </a:t>
          </a:r>
          <a:r>
            <a:rPr lang="en-US" altLang="en-US" dirty="0">
              <a:solidFill>
                <a:schemeClr val="tx1"/>
              </a:solidFill>
            </a:rPr>
            <a:t>locations</a:t>
          </a:r>
          <a:endParaRPr lang="en-US" b="1" dirty="0"/>
        </a:p>
      </dgm:t>
    </dgm:pt>
    <dgm:pt modelId="{B7280B42-C330-42A1-A928-F3C0D43ED8BC}" type="parTrans" cxnId="{C86B088E-D573-42A1-B8A0-08E27D05044F}">
      <dgm:prSet/>
      <dgm:spPr/>
      <dgm:t>
        <a:bodyPr/>
        <a:lstStyle/>
        <a:p>
          <a:endParaRPr lang="en-US"/>
        </a:p>
      </dgm:t>
    </dgm:pt>
    <dgm:pt modelId="{92D5DE7B-1886-4F21-817F-38D932C95A58}" type="sibTrans" cxnId="{C86B088E-D573-42A1-B8A0-08E27D05044F}">
      <dgm:prSet/>
      <dgm:spPr/>
      <dgm:t>
        <a:bodyPr/>
        <a:lstStyle/>
        <a:p>
          <a:endParaRPr lang="en-US"/>
        </a:p>
      </dgm:t>
    </dgm:pt>
    <dgm:pt modelId="{32D1285F-0BE4-415F-A2AB-B143F0E022EE}" type="pres">
      <dgm:prSet presAssocID="{420B93EF-048A-48D8-BB90-0110F26BF3F5}" presName="linear" presStyleCnt="0">
        <dgm:presLayoutVars>
          <dgm:animLvl val="lvl"/>
          <dgm:resizeHandles val="exact"/>
        </dgm:presLayoutVars>
      </dgm:prSet>
      <dgm:spPr/>
    </dgm:pt>
    <dgm:pt modelId="{8B4D52DA-793B-4A85-A30D-2CA111B85C6C}" type="pres">
      <dgm:prSet presAssocID="{10BE70A2-3CF8-47D1-A048-738C7E423918}" presName="parentText" presStyleLbl="node1" presStyleIdx="0" presStyleCnt="3">
        <dgm:presLayoutVars>
          <dgm:chMax val="0"/>
          <dgm:bulletEnabled val="1"/>
        </dgm:presLayoutVars>
      </dgm:prSet>
      <dgm:spPr/>
    </dgm:pt>
    <dgm:pt modelId="{35E1C537-FE5A-4E6C-B7CB-0960362F7A19}" type="pres">
      <dgm:prSet presAssocID="{1614681C-B0E6-491A-9D5D-882848A6D962}" presName="spacer" presStyleCnt="0"/>
      <dgm:spPr/>
    </dgm:pt>
    <dgm:pt modelId="{EF0942DE-A96A-4DCB-826F-9FEE02633721}" type="pres">
      <dgm:prSet presAssocID="{871DBED0-B168-41AF-9322-58D26DAC51C6}" presName="parentText" presStyleLbl="node1" presStyleIdx="1" presStyleCnt="3">
        <dgm:presLayoutVars>
          <dgm:chMax val="0"/>
          <dgm:bulletEnabled val="1"/>
        </dgm:presLayoutVars>
      </dgm:prSet>
      <dgm:spPr/>
    </dgm:pt>
    <dgm:pt modelId="{5B116223-4127-4199-833B-39439F3E8918}" type="pres">
      <dgm:prSet presAssocID="{92D5DE7B-1886-4F21-817F-38D932C95A58}" presName="spacer" presStyleCnt="0"/>
      <dgm:spPr/>
    </dgm:pt>
    <dgm:pt modelId="{516C6B08-8DDD-44DD-8471-1E3232F7D4DE}" type="pres">
      <dgm:prSet presAssocID="{7C446901-CE0B-40D9-AA48-523E8AD6ED9F}" presName="parentText" presStyleLbl="node1" presStyleIdx="2" presStyleCnt="3">
        <dgm:presLayoutVars>
          <dgm:chMax val="0"/>
          <dgm:bulletEnabled val="1"/>
        </dgm:presLayoutVars>
      </dgm:prSet>
      <dgm:spPr/>
    </dgm:pt>
  </dgm:ptLst>
  <dgm:cxnLst>
    <dgm:cxn modelId="{ABCDA62C-DBFB-4D96-B23E-9F7002851BB7}" type="presOf" srcId="{420B93EF-048A-48D8-BB90-0110F26BF3F5}" destId="{32D1285F-0BE4-415F-A2AB-B143F0E022EE}" srcOrd="0" destOrd="0" presId="urn:microsoft.com/office/officeart/2005/8/layout/vList2"/>
    <dgm:cxn modelId="{C4FD152D-318B-4A6E-8A5E-9EE7B639A969}" type="presOf" srcId="{871DBED0-B168-41AF-9322-58D26DAC51C6}" destId="{EF0942DE-A96A-4DCB-826F-9FEE02633721}" srcOrd="0" destOrd="0" presId="urn:microsoft.com/office/officeart/2005/8/layout/vList2"/>
    <dgm:cxn modelId="{8F7A975C-CA72-4D70-82D9-8F98A31C4C76}" type="presOf" srcId="{7C446901-CE0B-40D9-AA48-523E8AD6ED9F}" destId="{516C6B08-8DDD-44DD-8471-1E3232F7D4DE}" srcOrd="0" destOrd="0" presId="urn:microsoft.com/office/officeart/2005/8/layout/vList2"/>
    <dgm:cxn modelId="{A3974C43-2780-44B7-AED5-94EC2F8AF932}" type="presOf" srcId="{10BE70A2-3CF8-47D1-A048-738C7E423918}" destId="{8B4D52DA-793B-4A85-A30D-2CA111B85C6C}" srcOrd="0" destOrd="0" presId="urn:microsoft.com/office/officeart/2005/8/layout/vList2"/>
    <dgm:cxn modelId="{4BD0F581-5CBA-4AAF-998F-DC9266143DCC}" srcId="{420B93EF-048A-48D8-BB90-0110F26BF3F5}" destId="{10BE70A2-3CF8-47D1-A048-738C7E423918}" srcOrd="0" destOrd="0" parTransId="{8C47B884-2E47-44DC-82E8-C3B6DC9D260C}" sibTransId="{1614681C-B0E6-491A-9D5D-882848A6D962}"/>
    <dgm:cxn modelId="{C86B088E-D573-42A1-B8A0-08E27D05044F}" srcId="{420B93EF-048A-48D8-BB90-0110F26BF3F5}" destId="{871DBED0-B168-41AF-9322-58D26DAC51C6}" srcOrd="1" destOrd="0" parTransId="{B7280B42-C330-42A1-A928-F3C0D43ED8BC}" sibTransId="{92D5DE7B-1886-4F21-817F-38D932C95A58}"/>
    <dgm:cxn modelId="{43E5BC99-8078-47A8-9192-CDD7815B0A06}" srcId="{420B93EF-048A-48D8-BB90-0110F26BF3F5}" destId="{7C446901-CE0B-40D9-AA48-523E8AD6ED9F}" srcOrd="2" destOrd="0" parTransId="{89D8DB86-A7E4-4DA6-9269-2B1F8188A431}" sibTransId="{26B801FA-C54E-4F8C-B988-CE14888F5154}"/>
    <dgm:cxn modelId="{44A0CCA3-0873-4FBD-83D6-5778B7EEC228}" type="presParOf" srcId="{32D1285F-0BE4-415F-A2AB-B143F0E022EE}" destId="{8B4D52DA-793B-4A85-A30D-2CA111B85C6C}" srcOrd="0" destOrd="0" presId="urn:microsoft.com/office/officeart/2005/8/layout/vList2"/>
    <dgm:cxn modelId="{0AA0AB43-BA2E-4E3C-822C-F811EC679F8F}" type="presParOf" srcId="{32D1285F-0BE4-415F-A2AB-B143F0E022EE}" destId="{35E1C537-FE5A-4E6C-B7CB-0960362F7A19}" srcOrd="1" destOrd="0" presId="urn:microsoft.com/office/officeart/2005/8/layout/vList2"/>
    <dgm:cxn modelId="{1A262262-2E9A-4D87-86EC-6A07B6746F82}" type="presParOf" srcId="{32D1285F-0BE4-415F-A2AB-B143F0E022EE}" destId="{EF0942DE-A96A-4DCB-826F-9FEE02633721}" srcOrd="2" destOrd="0" presId="urn:microsoft.com/office/officeart/2005/8/layout/vList2"/>
    <dgm:cxn modelId="{6D548E3B-B3F9-4BE0-B228-49B5991F7097}" type="presParOf" srcId="{32D1285F-0BE4-415F-A2AB-B143F0E022EE}" destId="{5B116223-4127-4199-833B-39439F3E8918}" srcOrd="3" destOrd="0" presId="urn:microsoft.com/office/officeart/2005/8/layout/vList2"/>
    <dgm:cxn modelId="{9B7D3863-5BBD-4195-AE4F-F2586A37F362}" type="presParOf" srcId="{32D1285F-0BE4-415F-A2AB-B143F0E022EE}" destId="{516C6B08-8DDD-44DD-8471-1E3232F7D4D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C45C59-3670-4B84-97C9-B154CA33DD82}"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ABC883DC-C7CD-4FF6-827B-C8FB2CF8C7E6}">
      <dgm:prSet/>
      <dgm:spPr/>
      <dgm:t>
        <a:bodyPr/>
        <a:lstStyle/>
        <a:p>
          <a:r>
            <a:rPr lang="en-US"/>
            <a:t>Safety</a:t>
          </a:r>
        </a:p>
      </dgm:t>
    </dgm:pt>
    <dgm:pt modelId="{FACF1137-4D5E-4686-818A-E15FD2F8C8AB}" type="parTrans" cxnId="{4217950F-33BC-47A8-9F2F-4D11646D068F}">
      <dgm:prSet/>
      <dgm:spPr/>
      <dgm:t>
        <a:bodyPr/>
        <a:lstStyle/>
        <a:p>
          <a:endParaRPr lang="en-US"/>
        </a:p>
      </dgm:t>
    </dgm:pt>
    <dgm:pt modelId="{DCF9748B-7A23-4E9C-81BC-99E9F959F004}" type="sibTrans" cxnId="{4217950F-33BC-47A8-9F2F-4D11646D068F}">
      <dgm:prSet/>
      <dgm:spPr/>
      <dgm:t>
        <a:bodyPr/>
        <a:lstStyle/>
        <a:p>
          <a:endParaRPr lang="en-US"/>
        </a:p>
      </dgm:t>
    </dgm:pt>
    <dgm:pt modelId="{8E185EF4-2BF4-40F3-A412-A3B591582FC3}">
      <dgm:prSet/>
      <dgm:spPr/>
      <dgm:t>
        <a:bodyPr/>
        <a:lstStyle/>
        <a:p>
          <a:r>
            <a:rPr lang="en-US"/>
            <a:t>Anonymity </a:t>
          </a:r>
        </a:p>
      </dgm:t>
    </dgm:pt>
    <dgm:pt modelId="{EE1992CF-A0D2-4987-A3A0-27443F82A6FC}" type="parTrans" cxnId="{194D6565-1C97-4B44-9D99-0BD261D41262}">
      <dgm:prSet/>
      <dgm:spPr/>
      <dgm:t>
        <a:bodyPr/>
        <a:lstStyle/>
        <a:p>
          <a:endParaRPr lang="en-US"/>
        </a:p>
      </dgm:t>
    </dgm:pt>
    <dgm:pt modelId="{333D7F04-019F-4901-98B8-33E36012F365}" type="sibTrans" cxnId="{194D6565-1C97-4B44-9D99-0BD261D41262}">
      <dgm:prSet/>
      <dgm:spPr/>
      <dgm:t>
        <a:bodyPr/>
        <a:lstStyle/>
        <a:p>
          <a:endParaRPr lang="en-US"/>
        </a:p>
      </dgm:t>
    </dgm:pt>
    <dgm:pt modelId="{E55B5DD7-35E9-4154-84DC-ED927430332F}">
      <dgm:prSet/>
      <dgm:spPr/>
      <dgm:t>
        <a:bodyPr/>
        <a:lstStyle/>
        <a:p>
          <a:r>
            <a:rPr lang="en-US"/>
            <a:t>Each person counted</a:t>
          </a:r>
        </a:p>
      </dgm:t>
    </dgm:pt>
    <dgm:pt modelId="{0FBD2305-3C53-4962-97CC-D2E440C78E9C}" type="parTrans" cxnId="{396F9467-534E-47D0-A353-AAD0C3332AFA}">
      <dgm:prSet/>
      <dgm:spPr/>
      <dgm:t>
        <a:bodyPr/>
        <a:lstStyle/>
        <a:p>
          <a:endParaRPr lang="en-US"/>
        </a:p>
      </dgm:t>
    </dgm:pt>
    <dgm:pt modelId="{AAD08CAB-A652-4219-A508-A16237577500}" type="sibTrans" cxnId="{396F9467-534E-47D0-A353-AAD0C3332AFA}">
      <dgm:prSet/>
      <dgm:spPr/>
      <dgm:t>
        <a:bodyPr/>
        <a:lstStyle/>
        <a:p>
          <a:endParaRPr lang="en-US"/>
        </a:p>
      </dgm:t>
    </dgm:pt>
    <dgm:pt modelId="{684F1874-C45C-484A-9563-D577D239E707}">
      <dgm:prSet/>
      <dgm:spPr/>
      <dgm:t>
        <a:bodyPr/>
        <a:lstStyle/>
        <a:p>
          <a:r>
            <a:rPr lang="en-US"/>
            <a:t>Each person counted once</a:t>
          </a:r>
        </a:p>
      </dgm:t>
    </dgm:pt>
    <dgm:pt modelId="{2D833B2D-3351-4E14-A120-D56797B4298A}" type="parTrans" cxnId="{6FD9CD58-A43D-4018-8C79-62E8F7FBC825}">
      <dgm:prSet/>
      <dgm:spPr/>
      <dgm:t>
        <a:bodyPr/>
        <a:lstStyle/>
        <a:p>
          <a:endParaRPr lang="en-US"/>
        </a:p>
      </dgm:t>
    </dgm:pt>
    <dgm:pt modelId="{2F5DC55C-9A03-4A95-92AC-FD5C1DA318FE}" type="sibTrans" cxnId="{6FD9CD58-A43D-4018-8C79-62E8F7FBC825}">
      <dgm:prSet/>
      <dgm:spPr/>
      <dgm:t>
        <a:bodyPr/>
        <a:lstStyle/>
        <a:p>
          <a:endParaRPr lang="en-US"/>
        </a:p>
      </dgm:t>
    </dgm:pt>
    <dgm:pt modelId="{B70DC3BB-84D9-45BB-8172-E9DD9986342B}" type="pres">
      <dgm:prSet presAssocID="{2DC45C59-3670-4B84-97C9-B154CA33DD82}" presName="diagram" presStyleCnt="0">
        <dgm:presLayoutVars>
          <dgm:dir/>
          <dgm:resizeHandles val="exact"/>
        </dgm:presLayoutVars>
      </dgm:prSet>
      <dgm:spPr/>
    </dgm:pt>
    <dgm:pt modelId="{21F7FCDB-0685-4429-B324-5A768CEDAA78}" type="pres">
      <dgm:prSet presAssocID="{ABC883DC-C7CD-4FF6-827B-C8FB2CF8C7E6}" presName="node" presStyleLbl="node1" presStyleIdx="0" presStyleCnt="4">
        <dgm:presLayoutVars>
          <dgm:bulletEnabled val="1"/>
        </dgm:presLayoutVars>
      </dgm:prSet>
      <dgm:spPr/>
    </dgm:pt>
    <dgm:pt modelId="{A1E7E026-2D70-46A7-BE7F-DFF5272EC73E}" type="pres">
      <dgm:prSet presAssocID="{DCF9748B-7A23-4E9C-81BC-99E9F959F004}" presName="sibTrans" presStyleCnt="0"/>
      <dgm:spPr/>
    </dgm:pt>
    <dgm:pt modelId="{278A1414-3A7F-40C1-B7AA-5ACE4AC9FDE9}" type="pres">
      <dgm:prSet presAssocID="{8E185EF4-2BF4-40F3-A412-A3B591582FC3}" presName="node" presStyleLbl="node1" presStyleIdx="1" presStyleCnt="4">
        <dgm:presLayoutVars>
          <dgm:bulletEnabled val="1"/>
        </dgm:presLayoutVars>
      </dgm:prSet>
      <dgm:spPr/>
    </dgm:pt>
    <dgm:pt modelId="{58E217C1-C51F-41F3-A34D-CC427FE311EA}" type="pres">
      <dgm:prSet presAssocID="{333D7F04-019F-4901-98B8-33E36012F365}" presName="sibTrans" presStyleCnt="0"/>
      <dgm:spPr/>
    </dgm:pt>
    <dgm:pt modelId="{9EE4FE9E-F6CA-4888-BF7C-AE51DA12307E}" type="pres">
      <dgm:prSet presAssocID="{E55B5DD7-35E9-4154-84DC-ED927430332F}" presName="node" presStyleLbl="node1" presStyleIdx="2" presStyleCnt="4">
        <dgm:presLayoutVars>
          <dgm:bulletEnabled val="1"/>
        </dgm:presLayoutVars>
      </dgm:prSet>
      <dgm:spPr/>
    </dgm:pt>
    <dgm:pt modelId="{E69A7BC1-7C7B-411D-95F6-6D8BD1952AA4}" type="pres">
      <dgm:prSet presAssocID="{AAD08CAB-A652-4219-A508-A16237577500}" presName="sibTrans" presStyleCnt="0"/>
      <dgm:spPr/>
    </dgm:pt>
    <dgm:pt modelId="{1955F148-16F8-465D-AF1F-7B59B64ED3E2}" type="pres">
      <dgm:prSet presAssocID="{684F1874-C45C-484A-9563-D577D239E707}" presName="node" presStyleLbl="node1" presStyleIdx="3" presStyleCnt="4">
        <dgm:presLayoutVars>
          <dgm:bulletEnabled val="1"/>
        </dgm:presLayoutVars>
      </dgm:prSet>
      <dgm:spPr/>
    </dgm:pt>
  </dgm:ptLst>
  <dgm:cxnLst>
    <dgm:cxn modelId="{D3ECBC0A-5B8D-483C-86D2-2B024737B788}" type="presOf" srcId="{E55B5DD7-35E9-4154-84DC-ED927430332F}" destId="{9EE4FE9E-F6CA-4888-BF7C-AE51DA12307E}" srcOrd="0" destOrd="0" presId="urn:microsoft.com/office/officeart/2005/8/layout/default"/>
    <dgm:cxn modelId="{4217950F-33BC-47A8-9F2F-4D11646D068F}" srcId="{2DC45C59-3670-4B84-97C9-B154CA33DD82}" destId="{ABC883DC-C7CD-4FF6-827B-C8FB2CF8C7E6}" srcOrd="0" destOrd="0" parTransId="{FACF1137-4D5E-4686-818A-E15FD2F8C8AB}" sibTransId="{DCF9748B-7A23-4E9C-81BC-99E9F959F004}"/>
    <dgm:cxn modelId="{47B9EE44-0D16-43A4-A10C-0EDA37E0FB58}" type="presOf" srcId="{ABC883DC-C7CD-4FF6-827B-C8FB2CF8C7E6}" destId="{21F7FCDB-0685-4429-B324-5A768CEDAA78}" srcOrd="0" destOrd="0" presId="urn:microsoft.com/office/officeart/2005/8/layout/default"/>
    <dgm:cxn modelId="{194D6565-1C97-4B44-9D99-0BD261D41262}" srcId="{2DC45C59-3670-4B84-97C9-B154CA33DD82}" destId="{8E185EF4-2BF4-40F3-A412-A3B591582FC3}" srcOrd="1" destOrd="0" parTransId="{EE1992CF-A0D2-4987-A3A0-27443F82A6FC}" sibTransId="{333D7F04-019F-4901-98B8-33E36012F365}"/>
    <dgm:cxn modelId="{396F9467-534E-47D0-A353-AAD0C3332AFA}" srcId="{2DC45C59-3670-4B84-97C9-B154CA33DD82}" destId="{E55B5DD7-35E9-4154-84DC-ED927430332F}" srcOrd="2" destOrd="0" parTransId="{0FBD2305-3C53-4962-97CC-D2E440C78E9C}" sibTransId="{AAD08CAB-A652-4219-A508-A16237577500}"/>
    <dgm:cxn modelId="{6FD9CD58-A43D-4018-8C79-62E8F7FBC825}" srcId="{2DC45C59-3670-4B84-97C9-B154CA33DD82}" destId="{684F1874-C45C-484A-9563-D577D239E707}" srcOrd="3" destOrd="0" parTransId="{2D833B2D-3351-4E14-A120-D56797B4298A}" sibTransId="{2F5DC55C-9A03-4A95-92AC-FD5C1DA318FE}"/>
    <dgm:cxn modelId="{6E5F1184-8C63-4926-9C05-3F8F1D9C6D14}" type="presOf" srcId="{8E185EF4-2BF4-40F3-A412-A3B591582FC3}" destId="{278A1414-3A7F-40C1-B7AA-5ACE4AC9FDE9}" srcOrd="0" destOrd="0" presId="urn:microsoft.com/office/officeart/2005/8/layout/default"/>
    <dgm:cxn modelId="{40A491DE-86F5-4AEC-BDAA-1684F98771BD}" type="presOf" srcId="{2DC45C59-3670-4B84-97C9-B154CA33DD82}" destId="{B70DC3BB-84D9-45BB-8172-E9DD9986342B}" srcOrd="0" destOrd="0" presId="urn:microsoft.com/office/officeart/2005/8/layout/default"/>
    <dgm:cxn modelId="{EED8E6FF-F3AF-4F24-9ED5-27E4C2CAC178}" type="presOf" srcId="{684F1874-C45C-484A-9563-D577D239E707}" destId="{1955F148-16F8-465D-AF1F-7B59B64ED3E2}" srcOrd="0" destOrd="0" presId="urn:microsoft.com/office/officeart/2005/8/layout/default"/>
    <dgm:cxn modelId="{ADE95C2D-B412-45C5-8D01-1F202C63A2DE}" type="presParOf" srcId="{B70DC3BB-84D9-45BB-8172-E9DD9986342B}" destId="{21F7FCDB-0685-4429-B324-5A768CEDAA78}" srcOrd="0" destOrd="0" presId="urn:microsoft.com/office/officeart/2005/8/layout/default"/>
    <dgm:cxn modelId="{6C607C4B-3989-4D4F-B465-EE350070F90C}" type="presParOf" srcId="{B70DC3BB-84D9-45BB-8172-E9DD9986342B}" destId="{A1E7E026-2D70-46A7-BE7F-DFF5272EC73E}" srcOrd="1" destOrd="0" presId="urn:microsoft.com/office/officeart/2005/8/layout/default"/>
    <dgm:cxn modelId="{44505A34-05A9-4680-AF47-F4F78E2A648D}" type="presParOf" srcId="{B70DC3BB-84D9-45BB-8172-E9DD9986342B}" destId="{278A1414-3A7F-40C1-B7AA-5ACE4AC9FDE9}" srcOrd="2" destOrd="0" presId="urn:microsoft.com/office/officeart/2005/8/layout/default"/>
    <dgm:cxn modelId="{378A41C8-3995-4FFC-BF9D-950C3E41E82E}" type="presParOf" srcId="{B70DC3BB-84D9-45BB-8172-E9DD9986342B}" destId="{58E217C1-C51F-41F3-A34D-CC427FE311EA}" srcOrd="3" destOrd="0" presId="urn:microsoft.com/office/officeart/2005/8/layout/default"/>
    <dgm:cxn modelId="{03AEBA8E-EC93-4208-98D5-E7EC00ADA681}" type="presParOf" srcId="{B70DC3BB-84D9-45BB-8172-E9DD9986342B}" destId="{9EE4FE9E-F6CA-4888-BF7C-AE51DA12307E}" srcOrd="4" destOrd="0" presId="urn:microsoft.com/office/officeart/2005/8/layout/default"/>
    <dgm:cxn modelId="{4A767AB0-2107-4C07-9739-61908DA767DF}" type="presParOf" srcId="{B70DC3BB-84D9-45BB-8172-E9DD9986342B}" destId="{E69A7BC1-7C7B-411D-95F6-6D8BD1952AA4}" srcOrd="5" destOrd="0" presId="urn:microsoft.com/office/officeart/2005/8/layout/default"/>
    <dgm:cxn modelId="{17231C64-640C-4964-A012-033D25FCA5AE}" type="presParOf" srcId="{B70DC3BB-84D9-45BB-8172-E9DD9986342B}" destId="{1955F148-16F8-465D-AF1F-7B59B64ED3E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A86B09-B868-421A-9F33-A92CD52A2E5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D79BB2F-9526-48BD-9580-B26AA233FC2E}">
      <dgm:prSet/>
      <dgm:spPr/>
      <dgm:t>
        <a:bodyPr/>
        <a:lstStyle/>
        <a:p>
          <a:r>
            <a:rPr lang="en-US" dirty="0"/>
            <a:t>What is the person </a:t>
          </a:r>
          <a:r>
            <a:rPr lang="en-US" b="1" dirty="0"/>
            <a:t>wearing</a:t>
          </a:r>
          <a:r>
            <a:rPr lang="en-US" dirty="0"/>
            <a:t>? (e.g., “black beanie, navy sweatshirt, jeans, and tan utility boots.” or “bundled in a grey, puffy sleeping bag that covered their face.”)</a:t>
          </a:r>
        </a:p>
      </dgm:t>
    </dgm:pt>
    <dgm:pt modelId="{E880DA9A-0C81-4C73-B07A-134FFDB02696}" type="parTrans" cxnId="{87021CDC-B1BC-4E8B-9875-84CA096A2859}">
      <dgm:prSet/>
      <dgm:spPr/>
      <dgm:t>
        <a:bodyPr/>
        <a:lstStyle/>
        <a:p>
          <a:endParaRPr lang="en-US"/>
        </a:p>
      </dgm:t>
    </dgm:pt>
    <dgm:pt modelId="{A7AFAF9D-A930-4B55-B09C-2AF9E8F222C0}" type="sibTrans" cxnId="{87021CDC-B1BC-4E8B-9875-84CA096A2859}">
      <dgm:prSet/>
      <dgm:spPr/>
      <dgm:t>
        <a:bodyPr/>
        <a:lstStyle/>
        <a:p>
          <a:endParaRPr lang="en-US"/>
        </a:p>
      </dgm:t>
    </dgm:pt>
    <dgm:pt modelId="{9796A600-4DD7-4430-A170-F41029579508}">
      <dgm:prSet/>
      <dgm:spPr/>
      <dgm:t>
        <a:bodyPr/>
        <a:lstStyle/>
        <a:p>
          <a:r>
            <a:rPr lang="en-US"/>
            <a:t>What does the person </a:t>
          </a:r>
          <a:r>
            <a:rPr lang="en-US" b="1"/>
            <a:t>look like</a:t>
          </a:r>
          <a:r>
            <a:rPr lang="en-US"/>
            <a:t>? (e.g., “shoulder-length grey hair, white, female, 50-60 years old”)</a:t>
          </a:r>
        </a:p>
      </dgm:t>
    </dgm:pt>
    <dgm:pt modelId="{21D965B6-4207-40D4-AD05-1F29513347A1}" type="parTrans" cxnId="{147B191D-C0A4-49EB-8FB4-B1A10010116E}">
      <dgm:prSet/>
      <dgm:spPr/>
      <dgm:t>
        <a:bodyPr/>
        <a:lstStyle/>
        <a:p>
          <a:endParaRPr lang="en-US"/>
        </a:p>
      </dgm:t>
    </dgm:pt>
    <dgm:pt modelId="{277F956F-87D1-4099-8FAB-5EFB9E8248C0}" type="sibTrans" cxnId="{147B191D-C0A4-49EB-8FB4-B1A10010116E}">
      <dgm:prSet/>
      <dgm:spPr/>
      <dgm:t>
        <a:bodyPr/>
        <a:lstStyle/>
        <a:p>
          <a:endParaRPr lang="en-US"/>
        </a:p>
      </dgm:t>
    </dgm:pt>
    <dgm:pt modelId="{F76206FA-4AAE-4B30-8CB9-610E61DAA9D3}">
      <dgm:prSet/>
      <dgm:spPr/>
      <dgm:t>
        <a:bodyPr/>
        <a:lstStyle/>
        <a:p>
          <a:r>
            <a:rPr lang="en-US" b="1"/>
            <a:t>Why</a:t>
          </a:r>
          <a:r>
            <a:rPr lang="en-US"/>
            <a:t> were you unable to complete a survey with them? (e.g., “They said they did not want to complete a survey, but they were awake.”)</a:t>
          </a:r>
        </a:p>
      </dgm:t>
    </dgm:pt>
    <dgm:pt modelId="{F384239A-44FB-4FAD-9482-FACA926EF742}" type="parTrans" cxnId="{888CE8CF-E108-49E5-A5D0-D8335BBB7A95}">
      <dgm:prSet/>
      <dgm:spPr/>
      <dgm:t>
        <a:bodyPr/>
        <a:lstStyle/>
        <a:p>
          <a:endParaRPr lang="en-US"/>
        </a:p>
      </dgm:t>
    </dgm:pt>
    <dgm:pt modelId="{E43AD96A-E478-4B73-8FA0-2A4B97CDFC95}" type="sibTrans" cxnId="{888CE8CF-E108-49E5-A5D0-D8335BBB7A95}">
      <dgm:prSet/>
      <dgm:spPr/>
      <dgm:t>
        <a:bodyPr/>
        <a:lstStyle/>
        <a:p>
          <a:endParaRPr lang="en-US"/>
        </a:p>
      </dgm:t>
    </dgm:pt>
    <dgm:pt modelId="{0F7540A5-8AEC-4664-9282-F3065D980D6D}">
      <dgm:prSet/>
      <dgm:spPr/>
      <dgm:t>
        <a:bodyPr/>
        <a:lstStyle/>
        <a:p>
          <a:r>
            <a:rPr lang="en-US" b="1" dirty="0"/>
            <a:t>Where </a:t>
          </a:r>
          <a:r>
            <a:rPr lang="en-US" dirty="0"/>
            <a:t>did you see them? (e.g., “In front of the TD bank at the corner of 6</a:t>
          </a:r>
          <a:r>
            <a:rPr lang="en-US" baseline="30000" dirty="0"/>
            <a:t>th</a:t>
          </a:r>
          <a:r>
            <a:rPr lang="en-US" dirty="0"/>
            <a:t> and Cedar St.”</a:t>
          </a:r>
        </a:p>
      </dgm:t>
    </dgm:pt>
    <dgm:pt modelId="{425E1272-E3C9-4345-8A03-671257A4B003}" type="parTrans" cxnId="{31470DF0-6ADD-4E76-9657-ECB97E31A3F2}">
      <dgm:prSet/>
      <dgm:spPr/>
      <dgm:t>
        <a:bodyPr/>
        <a:lstStyle/>
        <a:p>
          <a:endParaRPr lang="en-US"/>
        </a:p>
      </dgm:t>
    </dgm:pt>
    <dgm:pt modelId="{C9F5C61D-773B-475C-86D7-DBF9340F893F}" type="sibTrans" cxnId="{31470DF0-6ADD-4E76-9657-ECB97E31A3F2}">
      <dgm:prSet/>
      <dgm:spPr/>
      <dgm:t>
        <a:bodyPr/>
        <a:lstStyle/>
        <a:p>
          <a:endParaRPr lang="en-US"/>
        </a:p>
      </dgm:t>
    </dgm:pt>
    <dgm:pt modelId="{1F9EB652-2D0E-40F0-AC95-DD5B865D83E8}">
      <dgm:prSet/>
      <dgm:spPr/>
      <dgm:t>
        <a:bodyPr/>
        <a:lstStyle/>
        <a:p>
          <a:r>
            <a:rPr lang="en-US" dirty="0"/>
            <a:t>What makes you think that they are or may be </a:t>
          </a:r>
          <a:r>
            <a:rPr lang="en-US" b="1" dirty="0"/>
            <a:t>experiencing homelessness</a:t>
          </a:r>
          <a:r>
            <a:rPr lang="en-US" dirty="0"/>
            <a:t>? (e.g., “They were sleeping on a park bench with a large bag of their belongings next to them.”)</a:t>
          </a:r>
          <a:br>
            <a:rPr lang="en-US" dirty="0"/>
          </a:br>
          <a:endParaRPr lang="en-US" dirty="0"/>
        </a:p>
      </dgm:t>
    </dgm:pt>
    <dgm:pt modelId="{0AAC4327-516D-4EE5-80B2-DACF71F18593}" type="parTrans" cxnId="{B81803F2-2179-4139-9374-FD0AF0C2D4CD}">
      <dgm:prSet/>
      <dgm:spPr/>
      <dgm:t>
        <a:bodyPr/>
        <a:lstStyle/>
        <a:p>
          <a:endParaRPr lang="en-US"/>
        </a:p>
      </dgm:t>
    </dgm:pt>
    <dgm:pt modelId="{B8493432-A2C6-4F28-ACCC-A808CBE4D31D}" type="sibTrans" cxnId="{B81803F2-2179-4139-9374-FD0AF0C2D4CD}">
      <dgm:prSet/>
      <dgm:spPr/>
      <dgm:t>
        <a:bodyPr/>
        <a:lstStyle/>
        <a:p>
          <a:endParaRPr lang="en-US"/>
        </a:p>
      </dgm:t>
    </dgm:pt>
    <dgm:pt modelId="{22C2A9F3-FB22-4B9F-8729-05B9CF1B83FF}">
      <dgm:prSet/>
      <dgm:spPr/>
      <dgm:t>
        <a:bodyPr/>
        <a:lstStyle/>
        <a:p>
          <a:r>
            <a:rPr lang="en-US" b="1" dirty="0"/>
            <a:t>Write down as much detail as possible that helps to make the person identifiable and to provide clues on their housing status.</a:t>
          </a:r>
          <a:endParaRPr lang="en-US" dirty="0"/>
        </a:p>
      </dgm:t>
    </dgm:pt>
    <dgm:pt modelId="{4BFF4C63-C01A-4DE9-9887-2F1B1F14F25B}" type="sibTrans" cxnId="{310E3448-3E39-4252-9E9D-0F83A561FCD7}">
      <dgm:prSet/>
      <dgm:spPr/>
      <dgm:t>
        <a:bodyPr/>
        <a:lstStyle/>
        <a:p>
          <a:endParaRPr lang="en-US"/>
        </a:p>
      </dgm:t>
    </dgm:pt>
    <dgm:pt modelId="{FB0C5221-472A-45F8-8C77-2A1C20F63FC6}" type="parTrans" cxnId="{310E3448-3E39-4252-9E9D-0F83A561FCD7}">
      <dgm:prSet/>
      <dgm:spPr/>
      <dgm:t>
        <a:bodyPr/>
        <a:lstStyle/>
        <a:p>
          <a:endParaRPr lang="en-US"/>
        </a:p>
      </dgm:t>
    </dgm:pt>
    <dgm:pt modelId="{4449C009-EBF7-43C8-A965-548C2EEA148B}" type="pres">
      <dgm:prSet presAssocID="{4EA86B09-B868-421A-9F33-A92CD52A2E56}" presName="linear" presStyleCnt="0">
        <dgm:presLayoutVars>
          <dgm:animLvl val="lvl"/>
          <dgm:resizeHandles val="exact"/>
        </dgm:presLayoutVars>
      </dgm:prSet>
      <dgm:spPr/>
    </dgm:pt>
    <dgm:pt modelId="{490E2CEA-48BF-4FCF-8B58-5C38EA1C7C6F}" type="pres">
      <dgm:prSet presAssocID="{22C2A9F3-FB22-4B9F-8729-05B9CF1B83FF}" presName="parentText" presStyleLbl="node1" presStyleIdx="0" presStyleCnt="1">
        <dgm:presLayoutVars>
          <dgm:chMax val="0"/>
          <dgm:bulletEnabled val="1"/>
        </dgm:presLayoutVars>
      </dgm:prSet>
      <dgm:spPr/>
    </dgm:pt>
    <dgm:pt modelId="{65CC7720-CBD3-4D5A-A932-1AA03EA9BA60}" type="pres">
      <dgm:prSet presAssocID="{22C2A9F3-FB22-4B9F-8729-05B9CF1B83FF}" presName="childText" presStyleLbl="revTx" presStyleIdx="0" presStyleCnt="1">
        <dgm:presLayoutVars>
          <dgm:bulletEnabled val="1"/>
        </dgm:presLayoutVars>
      </dgm:prSet>
      <dgm:spPr/>
    </dgm:pt>
  </dgm:ptLst>
  <dgm:cxnLst>
    <dgm:cxn modelId="{147B191D-C0A4-49EB-8FB4-B1A10010116E}" srcId="{22C2A9F3-FB22-4B9F-8729-05B9CF1B83FF}" destId="{9796A600-4DD7-4430-A170-F41029579508}" srcOrd="1" destOrd="0" parTransId="{21D965B6-4207-40D4-AD05-1F29513347A1}" sibTransId="{277F956F-87D1-4099-8FAB-5EFB9E8248C0}"/>
    <dgm:cxn modelId="{2140DD29-D776-48CE-8A95-D9F1FD426F81}" type="presOf" srcId="{F76206FA-4AAE-4B30-8CB9-610E61DAA9D3}" destId="{65CC7720-CBD3-4D5A-A932-1AA03EA9BA60}" srcOrd="0" destOrd="2" presId="urn:microsoft.com/office/officeart/2005/8/layout/vList2"/>
    <dgm:cxn modelId="{BBFB9B31-963C-4A70-97F9-5143910F1DBA}" type="presOf" srcId="{22C2A9F3-FB22-4B9F-8729-05B9CF1B83FF}" destId="{490E2CEA-48BF-4FCF-8B58-5C38EA1C7C6F}" srcOrd="0" destOrd="0" presId="urn:microsoft.com/office/officeart/2005/8/layout/vList2"/>
    <dgm:cxn modelId="{310E3448-3E39-4252-9E9D-0F83A561FCD7}" srcId="{4EA86B09-B868-421A-9F33-A92CD52A2E56}" destId="{22C2A9F3-FB22-4B9F-8729-05B9CF1B83FF}" srcOrd="0" destOrd="0" parTransId="{FB0C5221-472A-45F8-8C77-2A1C20F63FC6}" sibTransId="{4BFF4C63-C01A-4DE9-9887-2F1B1F14F25B}"/>
    <dgm:cxn modelId="{3FEA718B-D17F-42DF-8110-38871127D81D}" type="presOf" srcId="{9796A600-4DD7-4430-A170-F41029579508}" destId="{65CC7720-CBD3-4D5A-A932-1AA03EA9BA60}" srcOrd="0" destOrd="1" presId="urn:microsoft.com/office/officeart/2005/8/layout/vList2"/>
    <dgm:cxn modelId="{8830A799-2412-43B1-B99B-0D787DB85280}" type="presOf" srcId="{1F9EB652-2D0E-40F0-AC95-DD5B865D83E8}" destId="{65CC7720-CBD3-4D5A-A932-1AA03EA9BA60}" srcOrd="0" destOrd="4" presId="urn:microsoft.com/office/officeart/2005/8/layout/vList2"/>
    <dgm:cxn modelId="{90A34FA8-E089-4C94-9912-5DEFE28A0F30}" type="presOf" srcId="{4EA86B09-B868-421A-9F33-A92CD52A2E56}" destId="{4449C009-EBF7-43C8-A965-548C2EEA148B}" srcOrd="0" destOrd="0" presId="urn:microsoft.com/office/officeart/2005/8/layout/vList2"/>
    <dgm:cxn modelId="{AE5CE5C6-A1AE-4856-A8C5-7A12DEF78663}" type="presOf" srcId="{AD79BB2F-9526-48BD-9580-B26AA233FC2E}" destId="{65CC7720-CBD3-4D5A-A932-1AA03EA9BA60}" srcOrd="0" destOrd="0" presId="urn:microsoft.com/office/officeart/2005/8/layout/vList2"/>
    <dgm:cxn modelId="{888CE8CF-E108-49E5-A5D0-D8335BBB7A95}" srcId="{22C2A9F3-FB22-4B9F-8729-05B9CF1B83FF}" destId="{F76206FA-4AAE-4B30-8CB9-610E61DAA9D3}" srcOrd="2" destOrd="0" parTransId="{F384239A-44FB-4FAD-9482-FACA926EF742}" sibTransId="{E43AD96A-E478-4B73-8FA0-2A4B97CDFC95}"/>
    <dgm:cxn modelId="{87021CDC-B1BC-4E8B-9875-84CA096A2859}" srcId="{22C2A9F3-FB22-4B9F-8729-05B9CF1B83FF}" destId="{AD79BB2F-9526-48BD-9580-B26AA233FC2E}" srcOrd="0" destOrd="0" parTransId="{E880DA9A-0C81-4C73-B07A-134FFDB02696}" sibTransId="{A7AFAF9D-A930-4B55-B09C-2AF9E8F222C0}"/>
    <dgm:cxn modelId="{31470DF0-6ADD-4E76-9657-ECB97E31A3F2}" srcId="{22C2A9F3-FB22-4B9F-8729-05B9CF1B83FF}" destId="{0F7540A5-8AEC-4664-9282-F3065D980D6D}" srcOrd="3" destOrd="0" parTransId="{425E1272-E3C9-4345-8A03-671257A4B003}" sibTransId="{C9F5C61D-773B-475C-86D7-DBF9340F893F}"/>
    <dgm:cxn modelId="{B81803F2-2179-4139-9374-FD0AF0C2D4CD}" srcId="{22C2A9F3-FB22-4B9F-8729-05B9CF1B83FF}" destId="{1F9EB652-2D0E-40F0-AC95-DD5B865D83E8}" srcOrd="4" destOrd="0" parTransId="{0AAC4327-516D-4EE5-80B2-DACF71F18593}" sibTransId="{B8493432-A2C6-4F28-ACCC-A808CBE4D31D}"/>
    <dgm:cxn modelId="{45AA66F9-10E2-4119-8983-8C014FCD0D46}" type="presOf" srcId="{0F7540A5-8AEC-4664-9282-F3065D980D6D}" destId="{65CC7720-CBD3-4D5A-A932-1AA03EA9BA60}" srcOrd="0" destOrd="3" presId="urn:microsoft.com/office/officeart/2005/8/layout/vList2"/>
    <dgm:cxn modelId="{956C9D62-0AE3-4606-A992-024E8EEB3E31}" type="presParOf" srcId="{4449C009-EBF7-43C8-A965-548C2EEA148B}" destId="{490E2CEA-48BF-4FCF-8B58-5C38EA1C7C6F}" srcOrd="0" destOrd="0" presId="urn:microsoft.com/office/officeart/2005/8/layout/vList2"/>
    <dgm:cxn modelId="{A47E0ACE-72E6-417C-94E5-02FB9E18CD82}" type="presParOf" srcId="{4449C009-EBF7-43C8-A965-548C2EEA148B}" destId="{65CC7720-CBD3-4D5A-A932-1AA03EA9BA6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A86B09-B868-421A-9F33-A92CD52A2E5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7DA7A0C-969F-4F55-9DF3-C78BF4CF88A7}">
      <dgm:prSet/>
      <dgm:spPr/>
      <dgm:t>
        <a:bodyPr/>
        <a:lstStyle/>
        <a:p>
          <a:r>
            <a:rPr lang="en-US" dirty="0"/>
            <a:t>“I saw a man in a red sweatshirt riding by on a bike by that looked homeless.”</a:t>
          </a:r>
        </a:p>
      </dgm:t>
    </dgm:pt>
    <dgm:pt modelId="{96186548-D723-43FD-8A1B-A5CB51F4B00B}" type="parTrans" cxnId="{C20BE2C4-C7B8-4FC3-B8FC-3B9ECFB35167}">
      <dgm:prSet/>
      <dgm:spPr/>
      <dgm:t>
        <a:bodyPr/>
        <a:lstStyle/>
        <a:p>
          <a:endParaRPr lang="en-US"/>
        </a:p>
      </dgm:t>
    </dgm:pt>
    <dgm:pt modelId="{6408E41F-F4D3-44F2-B9AD-4BC5E1C0A124}" type="sibTrans" cxnId="{C20BE2C4-C7B8-4FC3-B8FC-3B9ECFB35167}">
      <dgm:prSet/>
      <dgm:spPr/>
      <dgm:t>
        <a:bodyPr/>
        <a:lstStyle/>
        <a:p>
          <a:endParaRPr lang="en-US"/>
        </a:p>
      </dgm:t>
    </dgm:pt>
    <dgm:pt modelId="{43B1B282-57D3-45AF-9238-B3A7EF33DA06}">
      <dgm:prSet/>
      <dgm:spPr/>
      <dgm:t>
        <a:bodyPr/>
        <a:lstStyle/>
        <a:p>
          <a:r>
            <a:rPr lang="en-US" dirty="0"/>
            <a:t>Not enough detail (age, appearance, location, details of why you believe they are experiencing homelessness)</a:t>
          </a:r>
        </a:p>
      </dgm:t>
    </dgm:pt>
    <dgm:pt modelId="{EF2CBD14-77B5-4E13-8682-6C6675D0A8AC}" type="parTrans" cxnId="{1024BC55-8ABE-4175-8302-9563875DED07}">
      <dgm:prSet/>
      <dgm:spPr/>
      <dgm:t>
        <a:bodyPr/>
        <a:lstStyle/>
        <a:p>
          <a:endParaRPr lang="en-US"/>
        </a:p>
      </dgm:t>
    </dgm:pt>
    <dgm:pt modelId="{42576C5A-701C-4E47-A3FF-2E48F3C81722}" type="sibTrans" cxnId="{1024BC55-8ABE-4175-8302-9563875DED07}">
      <dgm:prSet/>
      <dgm:spPr/>
      <dgm:t>
        <a:bodyPr/>
        <a:lstStyle/>
        <a:p>
          <a:endParaRPr lang="en-US"/>
        </a:p>
      </dgm:t>
    </dgm:pt>
    <dgm:pt modelId="{679CDE7A-2AA3-47A4-9763-41D4E854C1D1}">
      <dgm:prSet/>
      <dgm:spPr/>
      <dgm:t>
        <a:bodyPr/>
        <a:lstStyle/>
        <a:p>
          <a:r>
            <a:rPr lang="en-US" dirty="0"/>
            <a:t>If we have more information, the unsheltered coordinator can work to make sure they were not counted by another team or an emergency shelter</a:t>
          </a:r>
        </a:p>
      </dgm:t>
    </dgm:pt>
    <dgm:pt modelId="{0F9730A6-DF12-4524-AC47-09542B682B19}" type="parTrans" cxnId="{EA79F4AF-6F05-4287-AE56-6D81E5495781}">
      <dgm:prSet/>
      <dgm:spPr/>
      <dgm:t>
        <a:bodyPr/>
        <a:lstStyle/>
        <a:p>
          <a:endParaRPr lang="en-US"/>
        </a:p>
      </dgm:t>
    </dgm:pt>
    <dgm:pt modelId="{85A8860F-52E1-4E72-ACE7-178BAAB13DEE}" type="sibTrans" cxnId="{EA79F4AF-6F05-4287-AE56-6D81E5495781}">
      <dgm:prSet/>
      <dgm:spPr/>
      <dgm:t>
        <a:bodyPr/>
        <a:lstStyle/>
        <a:p>
          <a:endParaRPr lang="en-US"/>
        </a:p>
      </dgm:t>
    </dgm:pt>
    <dgm:pt modelId="{22C2A9F3-FB22-4B9F-8729-05B9CF1B83FF}">
      <dgm:prSet/>
      <dgm:spPr/>
      <dgm:t>
        <a:bodyPr/>
        <a:lstStyle/>
        <a:p>
          <a:r>
            <a:rPr lang="en-US" b="1" dirty="0"/>
            <a:t>When is an observational survey NOT appropriate?</a:t>
          </a:r>
          <a:endParaRPr lang="en-US" dirty="0"/>
        </a:p>
      </dgm:t>
    </dgm:pt>
    <dgm:pt modelId="{4BFF4C63-C01A-4DE9-9887-2F1B1F14F25B}" type="sibTrans" cxnId="{310E3448-3E39-4252-9E9D-0F83A561FCD7}">
      <dgm:prSet/>
      <dgm:spPr/>
      <dgm:t>
        <a:bodyPr/>
        <a:lstStyle/>
        <a:p>
          <a:endParaRPr lang="en-US"/>
        </a:p>
      </dgm:t>
    </dgm:pt>
    <dgm:pt modelId="{FB0C5221-472A-45F8-8C77-2A1C20F63FC6}" type="parTrans" cxnId="{310E3448-3E39-4252-9E9D-0F83A561FCD7}">
      <dgm:prSet/>
      <dgm:spPr/>
      <dgm:t>
        <a:bodyPr/>
        <a:lstStyle/>
        <a:p>
          <a:endParaRPr lang="en-US"/>
        </a:p>
      </dgm:t>
    </dgm:pt>
    <dgm:pt modelId="{14D52EE7-737C-40DC-B5C9-35D76CC92EEE}">
      <dgm:prSet/>
      <dgm:spPr/>
      <dgm:t>
        <a:bodyPr/>
        <a:lstStyle/>
        <a:p>
          <a:r>
            <a:rPr lang="en-US" b="1" i="0" dirty="0"/>
            <a:t>Why not appropriate?</a:t>
          </a:r>
          <a:endParaRPr lang="en-US" i="0" dirty="0"/>
        </a:p>
      </dgm:t>
    </dgm:pt>
    <dgm:pt modelId="{4D5C1739-17FB-4BAE-AB65-61BF7691143F}" type="parTrans" cxnId="{18F24CC5-10BB-4751-85A8-06E3C23F5BCF}">
      <dgm:prSet/>
      <dgm:spPr/>
      <dgm:t>
        <a:bodyPr/>
        <a:lstStyle/>
        <a:p>
          <a:endParaRPr lang="en-US"/>
        </a:p>
      </dgm:t>
    </dgm:pt>
    <dgm:pt modelId="{A758FD40-840B-4149-A030-C36D1B6C5833}" type="sibTrans" cxnId="{18F24CC5-10BB-4751-85A8-06E3C23F5BCF}">
      <dgm:prSet/>
      <dgm:spPr/>
      <dgm:t>
        <a:bodyPr/>
        <a:lstStyle/>
        <a:p>
          <a:endParaRPr lang="en-US"/>
        </a:p>
      </dgm:t>
    </dgm:pt>
    <dgm:pt modelId="{E0DFC552-5F50-42A4-9777-BE330F2C5017}">
      <dgm:prSet/>
      <dgm:spPr/>
      <dgm:t>
        <a:bodyPr/>
        <a:lstStyle/>
        <a:p>
          <a:r>
            <a:rPr lang="en-US" dirty="0"/>
            <a:t>Dunkin Donuts said there is a man who hangs out sometimes who is homeless.</a:t>
          </a:r>
        </a:p>
      </dgm:t>
    </dgm:pt>
    <dgm:pt modelId="{1C927E9E-234C-4582-A0F7-6F7FE074D25F}" type="parTrans" cxnId="{B9B99D67-2427-4F5D-92E7-727F688D90A0}">
      <dgm:prSet/>
      <dgm:spPr/>
      <dgm:t>
        <a:bodyPr/>
        <a:lstStyle/>
        <a:p>
          <a:endParaRPr lang="en-US"/>
        </a:p>
      </dgm:t>
    </dgm:pt>
    <dgm:pt modelId="{4358F361-0B4E-40B1-9704-F4AAB7105C14}" type="sibTrans" cxnId="{B9B99D67-2427-4F5D-92E7-727F688D90A0}">
      <dgm:prSet/>
      <dgm:spPr/>
      <dgm:t>
        <a:bodyPr/>
        <a:lstStyle/>
        <a:p>
          <a:endParaRPr lang="en-US"/>
        </a:p>
      </dgm:t>
    </dgm:pt>
    <dgm:pt modelId="{915DE847-3C59-4D1C-A06B-A465369C27C2}">
      <dgm:prSet/>
      <dgm:spPr/>
      <dgm:t>
        <a:bodyPr/>
        <a:lstStyle/>
        <a:p>
          <a:r>
            <a:rPr lang="en-US" dirty="0"/>
            <a:t>Third party reports are not appropriate to include in the PIT count. The person must be counted/observed by your team.</a:t>
          </a:r>
        </a:p>
      </dgm:t>
    </dgm:pt>
    <dgm:pt modelId="{AE523E46-84D2-40FE-B97D-D3C48B5FED3E}" type="parTrans" cxnId="{515634EF-CEF5-4CBD-BE58-145ED20F1666}">
      <dgm:prSet/>
      <dgm:spPr/>
      <dgm:t>
        <a:bodyPr/>
        <a:lstStyle/>
        <a:p>
          <a:endParaRPr lang="en-US"/>
        </a:p>
      </dgm:t>
    </dgm:pt>
    <dgm:pt modelId="{E57C1131-FE4C-465A-AE5B-843C1E2E2568}" type="sibTrans" cxnId="{515634EF-CEF5-4CBD-BE58-145ED20F1666}">
      <dgm:prSet/>
      <dgm:spPr/>
      <dgm:t>
        <a:bodyPr/>
        <a:lstStyle/>
        <a:p>
          <a:endParaRPr lang="en-US"/>
        </a:p>
      </dgm:t>
    </dgm:pt>
    <dgm:pt modelId="{4449C009-EBF7-43C8-A965-548C2EEA148B}" type="pres">
      <dgm:prSet presAssocID="{4EA86B09-B868-421A-9F33-A92CD52A2E56}" presName="linear" presStyleCnt="0">
        <dgm:presLayoutVars>
          <dgm:animLvl val="lvl"/>
          <dgm:resizeHandles val="exact"/>
        </dgm:presLayoutVars>
      </dgm:prSet>
      <dgm:spPr/>
    </dgm:pt>
    <dgm:pt modelId="{490E2CEA-48BF-4FCF-8B58-5C38EA1C7C6F}" type="pres">
      <dgm:prSet presAssocID="{22C2A9F3-FB22-4B9F-8729-05B9CF1B83FF}" presName="parentText" presStyleLbl="node1" presStyleIdx="0" presStyleCnt="2">
        <dgm:presLayoutVars>
          <dgm:chMax val="0"/>
          <dgm:bulletEnabled val="1"/>
        </dgm:presLayoutVars>
      </dgm:prSet>
      <dgm:spPr/>
    </dgm:pt>
    <dgm:pt modelId="{06CD93F5-76B2-4551-81E6-3766B1378D00}" type="pres">
      <dgm:prSet presAssocID="{22C2A9F3-FB22-4B9F-8729-05B9CF1B83FF}" presName="childText" presStyleLbl="revTx" presStyleIdx="0" presStyleCnt="2">
        <dgm:presLayoutVars>
          <dgm:bulletEnabled val="1"/>
        </dgm:presLayoutVars>
      </dgm:prSet>
      <dgm:spPr/>
    </dgm:pt>
    <dgm:pt modelId="{BAB10352-D9DB-4317-B052-BFC836EA3142}" type="pres">
      <dgm:prSet presAssocID="{14D52EE7-737C-40DC-B5C9-35D76CC92EEE}" presName="parentText" presStyleLbl="node1" presStyleIdx="1" presStyleCnt="2">
        <dgm:presLayoutVars>
          <dgm:chMax val="0"/>
          <dgm:bulletEnabled val="1"/>
        </dgm:presLayoutVars>
      </dgm:prSet>
      <dgm:spPr/>
    </dgm:pt>
    <dgm:pt modelId="{E02D4997-63C7-4559-865A-0949D1673F1C}" type="pres">
      <dgm:prSet presAssocID="{14D52EE7-737C-40DC-B5C9-35D76CC92EEE}" presName="childText" presStyleLbl="revTx" presStyleIdx="1" presStyleCnt="2">
        <dgm:presLayoutVars>
          <dgm:bulletEnabled val="1"/>
        </dgm:presLayoutVars>
      </dgm:prSet>
      <dgm:spPr/>
    </dgm:pt>
  </dgm:ptLst>
  <dgm:cxnLst>
    <dgm:cxn modelId="{21BA6105-F65F-47D6-9E58-C35F7E69021D}" type="presOf" srcId="{679CDE7A-2AA3-47A4-9763-41D4E854C1D1}" destId="{E02D4997-63C7-4559-865A-0949D1673F1C}" srcOrd="0" destOrd="1" presId="urn:microsoft.com/office/officeart/2005/8/layout/vList2"/>
    <dgm:cxn modelId="{BBFB9B31-963C-4A70-97F9-5143910F1DBA}" type="presOf" srcId="{22C2A9F3-FB22-4B9F-8729-05B9CF1B83FF}" destId="{490E2CEA-48BF-4FCF-8B58-5C38EA1C7C6F}" srcOrd="0" destOrd="0" presId="urn:microsoft.com/office/officeart/2005/8/layout/vList2"/>
    <dgm:cxn modelId="{227FE133-80AE-4983-82FE-DB45AA3F1B48}" type="presOf" srcId="{14D52EE7-737C-40DC-B5C9-35D76CC92EEE}" destId="{BAB10352-D9DB-4317-B052-BFC836EA3142}" srcOrd="0" destOrd="0" presId="urn:microsoft.com/office/officeart/2005/8/layout/vList2"/>
    <dgm:cxn modelId="{B9B99D67-2427-4F5D-92E7-727F688D90A0}" srcId="{22C2A9F3-FB22-4B9F-8729-05B9CF1B83FF}" destId="{E0DFC552-5F50-42A4-9777-BE330F2C5017}" srcOrd="1" destOrd="0" parTransId="{1C927E9E-234C-4582-A0F7-6F7FE074D25F}" sibTransId="{4358F361-0B4E-40B1-9704-F4AAB7105C14}"/>
    <dgm:cxn modelId="{310E3448-3E39-4252-9E9D-0F83A561FCD7}" srcId="{4EA86B09-B868-421A-9F33-A92CD52A2E56}" destId="{22C2A9F3-FB22-4B9F-8729-05B9CF1B83FF}" srcOrd="0" destOrd="0" parTransId="{FB0C5221-472A-45F8-8C77-2A1C20F63FC6}" sibTransId="{4BFF4C63-C01A-4DE9-9887-2F1B1F14F25B}"/>
    <dgm:cxn modelId="{EBACAE4C-3A13-4324-9564-F6C620B257BC}" type="presOf" srcId="{915DE847-3C59-4D1C-A06B-A465369C27C2}" destId="{E02D4997-63C7-4559-865A-0949D1673F1C}" srcOrd="0" destOrd="2" presId="urn:microsoft.com/office/officeart/2005/8/layout/vList2"/>
    <dgm:cxn modelId="{96037A75-9C9C-4A13-8FD5-26B2ECD2782B}" type="presOf" srcId="{17DA7A0C-969F-4F55-9DF3-C78BF4CF88A7}" destId="{06CD93F5-76B2-4551-81E6-3766B1378D00}" srcOrd="0" destOrd="0" presId="urn:microsoft.com/office/officeart/2005/8/layout/vList2"/>
    <dgm:cxn modelId="{1024BC55-8ABE-4175-8302-9563875DED07}" srcId="{14D52EE7-737C-40DC-B5C9-35D76CC92EEE}" destId="{43B1B282-57D3-45AF-9238-B3A7EF33DA06}" srcOrd="0" destOrd="0" parTransId="{EF2CBD14-77B5-4E13-8682-6C6675D0A8AC}" sibTransId="{42576C5A-701C-4E47-A3FF-2E48F3C81722}"/>
    <dgm:cxn modelId="{90A34FA8-E089-4C94-9912-5DEFE28A0F30}" type="presOf" srcId="{4EA86B09-B868-421A-9F33-A92CD52A2E56}" destId="{4449C009-EBF7-43C8-A965-548C2EEA148B}" srcOrd="0" destOrd="0" presId="urn:microsoft.com/office/officeart/2005/8/layout/vList2"/>
    <dgm:cxn modelId="{EA79F4AF-6F05-4287-AE56-6D81E5495781}" srcId="{43B1B282-57D3-45AF-9238-B3A7EF33DA06}" destId="{679CDE7A-2AA3-47A4-9763-41D4E854C1D1}" srcOrd="0" destOrd="0" parTransId="{0F9730A6-DF12-4524-AC47-09542B682B19}" sibTransId="{85A8860F-52E1-4E72-ACE7-178BAAB13DEE}"/>
    <dgm:cxn modelId="{FBF0B7C2-3A54-4E98-BF0E-0CB2C99834F4}" type="presOf" srcId="{E0DFC552-5F50-42A4-9777-BE330F2C5017}" destId="{06CD93F5-76B2-4551-81E6-3766B1378D00}" srcOrd="0" destOrd="1" presId="urn:microsoft.com/office/officeart/2005/8/layout/vList2"/>
    <dgm:cxn modelId="{C20BE2C4-C7B8-4FC3-B8FC-3B9ECFB35167}" srcId="{22C2A9F3-FB22-4B9F-8729-05B9CF1B83FF}" destId="{17DA7A0C-969F-4F55-9DF3-C78BF4CF88A7}" srcOrd="0" destOrd="0" parTransId="{96186548-D723-43FD-8A1B-A5CB51F4B00B}" sibTransId="{6408E41F-F4D3-44F2-B9AD-4BC5E1C0A124}"/>
    <dgm:cxn modelId="{18F24CC5-10BB-4751-85A8-06E3C23F5BCF}" srcId="{4EA86B09-B868-421A-9F33-A92CD52A2E56}" destId="{14D52EE7-737C-40DC-B5C9-35D76CC92EEE}" srcOrd="1" destOrd="0" parTransId="{4D5C1739-17FB-4BAE-AB65-61BF7691143F}" sibTransId="{A758FD40-840B-4149-A030-C36D1B6C5833}"/>
    <dgm:cxn modelId="{8C6B94D4-D7C2-49BD-BA49-D478A4BA614C}" type="presOf" srcId="{43B1B282-57D3-45AF-9238-B3A7EF33DA06}" destId="{E02D4997-63C7-4559-865A-0949D1673F1C}" srcOrd="0" destOrd="0" presId="urn:microsoft.com/office/officeart/2005/8/layout/vList2"/>
    <dgm:cxn modelId="{515634EF-CEF5-4CBD-BE58-145ED20F1666}" srcId="{14D52EE7-737C-40DC-B5C9-35D76CC92EEE}" destId="{915DE847-3C59-4D1C-A06B-A465369C27C2}" srcOrd="1" destOrd="0" parTransId="{AE523E46-84D2-40FE-B97D-D3C48B5FED3E}" sibTransId="{E57C1131-FE4C-465A-AE5B-843C1E2E2568}"/>
    <dgm:cxn modelId="{956C9D62-0AE3-4606-A992-024E8EEB3E31}" type="presParOf" srcId="{4449C009-EBF7-43C8-A965-548C2EEA148B}" destId="{490E2CEA-48BF-4FCF-8B58-5C38EA1C7C6F}" srcOrd="0" destOrd="0" presId="urn:microsoft.com/office/officeart/2005/8/layout/vList2"/>
    <dgm:cxn modelId="{13EFA823-5AC6-4693-8A00-2DCAD87F14BC}" type="presParOf" srcId="{4449C009-EBF7-43C8-A965-548C2EEA148B}" destId="{06CD93F5-76B2-4551-81E6-3766B1378D00}" srcOrd="1" destOrd="0" presId="urn:microsoft.com/office/officeart/2005/8/layout/vList2"/>
    <dgm:cxn modelId="{A05175B9-6FF0-4A28-A6AE-15C8389406D2}" type="presParOf" srcId="{4449C009-EBF7-43C8-A965-548C2EEA148B}" destId="{BAB10352-D9DB-4317-B052-BFC836EA3142}" srcOrd="2" destOrd="0" presId="urn:microsoft.com/office/officeart/2005/8/layout/vList2"/>
    <dgm:cxn modelId="{600DD622-1DA4-42B9-A9AE-BF1F8BECC8F7}" type="presParOf" srcId="{4449C009-EBF7-43C8-A965-548C2EEA148B}" destId="{E02D4997-63C7-4559-865A-0949D1673F1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52DA-793B-4A85-A30D-2CA111B85C6C}">
      <dsp:nvSpPr>
        <dsp:cNvPr id="0" name=""/>
        <dsp:cNvSpPr/>
      </dsp:nvSpPr>
      <dsp:spPr>
        <a:xfrm>
          <a:off x="0" y="41075"/>
          <a:ext cx="5098256" cy="1825200"/>
        </a:xfrm>
        <a:prstGeom prst="roundRect">
          <a:avLst/>
        </a:prstGeom>
        <a:solidFill>
          <a:schemeClr val="accent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altLang="en-US" sz="2000" kern="1200" dirty="0">
              <a:solidFill>
                <a:schemeClr val="tx1"/>
              </a:solidFill>
            </a:rPr>
            <a:t>“Point-in-Time” (PIT) = a </a:t>
          </a:r>
          <a:r>
            <a:rPr lang="en-US" altLang="en-US" sz="2000" b="1" u="sng" kern="1200" dirty="0">
              <a:solidFill>
                <a:schemeClr val="tx1"/>
              </a:solidFill>
            </a:rPr>
            <a:t>snapshot</a:t>
          </a:r>
          <a:r>
            <a:rPr lang="en-US" altLang="en-US" sz="2000" kern="1200" dirty="0">
              <a:solidFill>
                <a:schemeClr val="tx1"/>
              </a:solidFill>
            </a:rPr>
            <a:t> of the number of people experiencing homelessness on a given night </a:t>
          </a:r>
        </a:p>
        <a:p>
          <a:pPr marL="0" lvl="0" indent="0" algn="ctr" defTabSz="889000">
            <a:lnSpc>
              <a:spcPct val="90000"/>
            </a:lnSpc>
            <a:spcBef>
              <a:spcPct val="0"/>
            </a:spcBef>
            <a:spcAft>
              <a:spcPct val="35000"/>
            </a:spcAft>
            <a:buNone/>
          </a:pPr>
          <a:endParaRPr lang="en-US" sz="1600" kern="1200" dirty="0"/>
        </a:p>
      </dsp:txBody>
      <dsp:txXfrm>
        <a:off x="89099" y="130174"/>
        <a:ext cx="4920058" cy="1647002"/>
      </dsp:txXfrm>
    </dsp:sp>
    <dsp:sp modelId="{EF0942DE-A96A-4DCB-826F-9FEE02633721}">
      <dsp:nvSpPr>
        <dsp:cNvPr id="0" name=""/>
        <dsp:cNvSpPr/>
      </dsp:nvSpPr>
      <dsp:spPr>
        <a:xfrm>
          <a:off x="0" y="1912356"/>
          <a:ext cx="5098256" cy="1825200"/>
        </a:xfrm>
        <a:prstGeom prst="roundRect">
          <a:avLst/>
        </a:prstGeom>
        <a:solidFill>
          <a:schemeClr val="accent5">
            <a:hueOff val="2080324"/>
            <a:satOff val="-25001"/>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en-US" sz="1600" kern="1200" dirty="0">
              <a:solidFill>
                <a:schemeClr val="tx1"/>
              </a:solidFill>
            </a:rPr>
            <a:t>Includes people sleeping in:</a:t>
          </a:r>
        </a:p>
        <a:p>
          <a:pPr marL="0" lvl="0" indent="0" algn="ctr" defTabSz="711200">
            <a:lnSpc>
              <a:spcPct val="90000"/>
            </a:lnSpc>
            <a:spcBef>
              <a:spcPct val="0"/>
            </a:spcBef>
            <a:spcAft>
              <a:spcPct val="35000"/>
            </a:spcAft>
            <a:buFont typeface="+mj-lt"/>
            <a:buNone/>
          </a:pPr>
          <a:r>
            <a:rPr lang="en-US" altLang="en-US" sz="1600" b="1" kern="1200" cap="all" dirty="0">
              <a:solidFill>
                <a:schemeClr val="tx1"/>
              </a:solidFill>
            </a:rPr>
            <a:t>sheltered</a:t>
          </a:r>
          <a:r>
            <a:rPr lang="en-US" altLang="en-US" sz="1600" kern="1200" dirty="0">
              <a:solidFill>
                <a:schemeClr val="tx1"/>
              </a:solidFill>
            </a:rPr>
            <a:t> locations. This can include emergency shelters, domestic violence shelters, sometimes motels, transitional housing</a:t>
          </a:r>
        </a:p>
        <a:p>
          <a:pPr marL="0" lvl="0" indent="0" algn="ctr" defTabSz="711200">
            <a:lnSpc>
              <a:spcPct val="90000"/>
            </a:lnSpc>
            <a:spcBef>
              <a:spcPct val="0"/>
            </a:spcBef>
            <a:spcAft>
              <a:spcPct val="35000"/>
            </a:spcAft>
            <a:buFont typeface="+mj-lt"/>
            <a:buNone/>
          </a:pPr>
          <a:r>
            <a:rPr lang="en-US" altLang="en-US" sz="1600" b="1" kern="1200" cap="all" dirty="0">
              <a:solidFill>
                <a:schemeClr val="tx1"/>
              </a:solidFill>
            </a:rPr>
            <a:t>unsheltered </a:t>
          </a:r>
          <a:r>
            <a:rPr lang="en-US" altLang="en-US" sz="1600" kern="1200" dirty="0">
              <a:solidFill>
                <a:schemeClr val="tx1"/>
              </a:solidFill>
            </a:rPr>
            <a:t>locations. You will count people experiencing homelessness in </a:t>
          </a:r>
          <a:r>
            <a:rPr lang="en-US" altLang="en-US" sz="1600" b="1" kern="1200" cap="all" dirty="0">
              <a:solidFill>
                <a:schemeClr val="tx1"/>
              </a:solidFill>
            </a:rPr>
            <a:t>unsheltered </a:t>
          </a:r>
          <a:r>
            <a:rPr lang="en-US" altLang="en-US" sz="1600" kern="1200" dirty="0">
              <a:solidFill>
                <a:schemeClr val="tx1"/>
              </a:solidFill>
            </a:rPr>
            <a:t>locations</a:t>
          </a:r>
          <a:endParaRPr lang="en-US" sz="1600" b="1" kern="1200" dirty="0"/>
        </a:p>
      </dsp:txBody>
      <dsp:txXfrm>
        <a:off x="89099" y="2001455"/>
        <a:ext cx="4920058" cy="1647002"/>
      </dsp:txXfrm>
    </dsp:sp>
    <dsp:sp modelId="{516C6B08-8DDD-44DD-8471-1E3232F7D4DE}">
      <dsp:nvSpPr>
        <dsp:cNvPr id="0" name=""/>
        <dsp:cNvSpPr/>
      </dsp:nvSpPr>
      <dsp:spPr>
        <a:xfrm>
          <a:off x="0" y="3783636"/>
          <a:ext cx="5098256" cy="1825200"/>
        </a:xfrm>
        <a:prstGeom prst="roundRect">
          <a:avLst/>
        </a:prstGeom>
        <a:solidFill>
          <a:schemeClr val="accent5">
            <a:hueOff val="4160648"/>
            <a:satOff val="-50002"/>
            <a:lumOff val="-392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altLang="en-US" sz="2400" kern="1200" dirty="0"/>
            <a:t>Required by HUD nationally during last 10 days of January</a:t>
          </a:r>
          <a:endParaRPr lang="en-US" sz="2400" kern="1200" dirty="0"/>
        </a:p>
      </dsp:txBody>
      <dsp:txXfrm>
        <a:off x="89099" y="3872735"/>
        <a:ext cx="4920058" cy="1647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7FCDB-0685-4429-B324-5A768CEDAA78}">
      <dsp:nvSpPr>
        <dsp:cNvPr id="0" name=""/>
        <dsp:cNvSpPr/>
      </dsp:nvSpPr>
      <dsp:spPr>
        <a:xfrm>
          <a:off x="716439" y="1564"/>
          <a:ext cx="2909961" cy="174597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a:t>Safety</a:t>
          </a:r>
        </a:p>
      </dsp:txBody>
      <dsp:txXfrm>
        <a:off x="716439" y="1564"/>
        <a:ext cx="2909961" cy="1745977"/>
      </dsp:txXfrm>
    </dsp:sp>
    <dsp:sp modelId="{278A1414-3A7F-40C1-B7AA-5ACE4AC9FDE9}">
      <dsp:nvSpPr>
        <dsp:cNvPr id="0" name=""/>
        <dsp:cNvSpPr/>
      </dsp:nvSpPr>
      <dsp:spPr>
        <a:xfrm>
          <a:off x="3917398" y="1564"/>
          <a:ext cx="2909961" cy="1745977"/>
        </a:xfrm>
        <a:prstGeom prst="rect">
          <a:avLst/>
        </a:prstGeom>
        <a:solidFill>
          <a:schemeClr val="accent5">
            <a:hueOff val="1386883"/>
            <a:satOff val="-16667"/>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a:t>Anonymity </a:t>
          </a:r>
        </a:p>
      </dsp:txBody>
      <dsp:txXfrm>
        <a:off x="3917398" y="1564"/>
        <a:ext cx="2909961" cy="1745977"/>
      </dsp:txXfrm>
    </dsp:sp>
    <dsp:sp modelId="{9EE4FE9E-F6CA-4888-BF7C-AE51DA12307E}">
      <dsp:nvSpPr>
        <dsp:cNvPr id="0" name=""/>
        <dsp:cNvSpPr/>
      </dsp:nvSpPr>
      <dsp:spPr>
        <a:xfrm>
          <a:off x="716439" y="2038538"/>
          <a:ext cx="2909961" cy="1745977"/>
        </a:xfrm>
        <a:prstGeom prst="rect">
          <a:avLst/>
        </a:prstGeom>
        <a:solidFill>
          <a:schemeClr val="accent5">
            <a:hueOff val="2773765"/>
            <a:satOff val="-33335"/>
            <a:lumOff val="-26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a:t>Each person counted</a:t>
          </a:r>
        </a:p>
      </dsp:txBody>
      <dsp:txXfrm>
        <a:off x="716439" y="2038538"/>
        <a:ext cx="2909961" cy="1745977"/>
      </dsp:txXfrm>
    </dsp:sp>
    <dsp:sp modelId="{1955F148-16F8-465D-AF1F-7B59B64ED3E2}">
      <dsp:nvSpPr>
        <dsp:cNvPr id="0" name=""/>
        <dsp:cNvSpPr/>
      </dsp:nvSpPr>
      <dsp:spPr>
        <a:xfrm>
          <a:off x="3917398" y="2038538"/>
          <a:ext cx="2909961" cy="1745977"/>
        </a:xfrm>
        <a:prstGeom prst="rect">
          <a:avLst/>
        </a:prstGeom>
        <a:solidFill>
          <a:schemeClr val="accent5">
            <a:hueOff val="4160648"/>
            <a:satOff val="-50002"/>
            <a:lumOff val="-392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a:t>Each person counted once</a:t>
          </a:r>
        </a:p>
      </dsp:txBody>
      <dsp:txXfrm>
        <a:off x="3917398" y="2038538"/>
        <a:ext cx="2909961" cy="17459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E2CEA-48BF-4FCF-8B58-5C38EA1C7C6F}">
      <dsp:nvSpPr>
        <dsp:cNvPr id="0" name=""/>
        <dsp:cNvSpPr/>
      </dsp:nvSpPr>
      <dsp:spPr>
        <a:xfrm>
          <a:off x="0" y="421821"/>
          <a:ext cx="5098256" cy="115478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Write down as much detail as possible that helps to make the person identifiable and to provide clues on their housing status.</a:t>
          </a:r>
          <a:endParaRPr lang="en-US" sz="2100" kern="1200" dirty="0"/>
        </a:p>
      </dsp:txBody>
      <dsp:txXfrm>
        <a:off x="56372" y="478193"/>
        <a:ext cx="4985512" cy="1042045"/>
      </dsp:txXfrm>
    </dsp:sp>
    <dsp:sp modelId="{65CC7720-CBD3-4D5A-A932-1AA03EA9BA60}">
      <dsp:nvSpPr>
        <dsp:cNvPr id="0" name=""/>
        <dsp:cNvSpPr/>
      </dsp:nvSpPr>
      <dsp:spPr>
        <a:xfrm>
          <a:off x="0" y="1576611"/>
          <a:ext cx="5098256" cy="3651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What is the person </a:t>
          </a:r>
          <a:r>
            <a:rPr lang="en-US" sz="1600" b="1" kern="1200" dirty="0"/>
            <a:t>wearing</a:t>
          </a:r>
          <a:r>
            <a:rPr lang="en-US" sz="1600" kern="1200" dirty="0"/>
            <a:t>? (e.g., “black beanie, navy sweatshirt, jeans, and tan utility boots.” or “bundled in a grey, puffy sleeping bag that covered their face.”)</a:t>
          </a:r>
        </a:p>
        <a:p>
          <a:pPr marL="171450" lvl="1" indent="-171450" algn="l" defTabSz="711200">
            <a:lnSpc>
              <a:spcPct val="90000"/>
            </a:lnSpc>
            <a:spcBef>
              <a:spcPct val="0"/>
            </a:spcBef>
            <a:spcAft>
              <a:spcPct val="20000"/>
            </a:spcAft>
            <a:buChar char="•"/>
          </a:pPr>
          <a:r>
            <a:rPr lang="en-US" sz="1600" kern="1200"/>
            <a:t>What does the person </a:t>
          </a:r>
          <a:r>
            <a:rPr lang="en-US" sz="1600" b="1" kern="1200"/>
            <a:t>look like</a:t>
          </a:r>
          <a:r>
            <a:rPr lang="en-US" sz="1600" kern="1200"/>
            <a:t>? (e.g., “shoulder-length grey hair, white, female, 50-60 years old”)</a:t>
          </a:r>
        </a:p>
        <a:p>
          <a:pPr marL="171450" lvl="1" indent="-171450" algn="l" defTabSz="711200">
            <a:lnSpc>
              <a:spcPct val="90000"/>
            </a:lnSpc>
            <a:spcBef>
              <a:spcPct val="0"/>
            </a:spcBef>
            <a:spcAft>
              <a:spcPct val="20000"/>
            </a:spcAft>
            <a:buChar char="•"/>
          </a:pPr>
          <a:r>
            <a:rPr lang="en-US" sz="1600" b="1" kern="1200"/>
            <a:t>Why</a:t>
          </a:r>
          <a:r>
            <a:rPr lang="en-US" sz="1600" kern="1200"/>
            <a:t> were you unable to complete a survey with them? (e.g., “They said they did not want to complete a survey, but they were awake.”)</a:t>
          </a:r>
        </a:p>
        <a:p>
          <a:pPr marL="171450" lvl="1" indent="-171450" algn="l" defTabSz="711200">
            <a:lnSpc>
              <a:spcPct val="90000"/>
            </a:lnSpc>
            <a:spcBef>
              <a:spcPct val="0"/>
            </a:spcBef>
            <a:spcAft>
              <a:spcPct val="20000"/>
            </a:spcAft>
            <a:buChar char="•"/>
          </a:pPr>
          <a:r>
            <a:rPr lang="en-US" sz="1600" b="1" kern="1200" dirty="0"/>
            <a:t>Where </a:t>
          </a:r>
          <a:r>
            <a:rPr lang="en-US" sz="1600" kern="1200" dirty="0"/>
            <a:t>did you see them? (e.g., “In front of the TD bank at the corner of 6</a:t>
          </a:r>
          <a:r>
            <a:rPr lang="en-US" sz="1600" kern="1200" baseline="30000" dirty="0"/>
            <a:t>th</a:t>
          </a:r>
          <a:r>
            <a:rPr lang="en-US" sz="1600" kern="1200" dirty="0"/>
            <a:t> and Cedar St.”</a:t>
          </a:r>
        </a:p>
        <a:p>
          <a:pPr marL="171450" lvl="1" indent="-171450" algn="l" defTabSz="711200">
            <a:lnSpc>
              <a:spcPct val="90000"/>
            </a:lnSpc>
            <a:spcBef>
              <a:spcPct val="0"/>
            </a:spcBef>
            <a:spcAft>
              <a:spcPct val="20000"/>
            </a:spcAft>
            <a:buChar char="•"/>
          </a:pPr>
          <a:r>
            <a:rPr lang="en-US" sz="1600" kern="1200" dirty="0"/>
            <a:t>What makes you think that they are or may be </a:t>
          </a:r>
          <a:r>
            <a:rPr lang="en-US" sz="1600" b="1" kern="1200" dirty="0"/>
            <a:t>experiencing homelessness</a:t>
          </a:r>
          <a:r>
            <a:rPr lang="en-US" sz="1600" kern="1200" dirty="0"/>
            <a:t>? (e.g., “They were sleeping on a park bench with a large bag of their belongings next to them.”)</a:t>
          </a:r>
          <a:br>
            <a:rPr lang="en-US" sz="1600" kern="1200" dirty="0"/>
          </a:br>
          <a:endParaRPr lang="en-US" sz="1600" kern="1200" dirty="0"/>
        </a:p>
      </dsp:txBody>
      <dsp:txXfrm>
        <a:off x="0" y="1576611"/>
        <a:ext cx="5098256" cy="3651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E2CEA-48BF-4FCF-8B58-5C38EA1C7C6F}">
      <dsp:nvSpPr>
        <dsp:cNvPr id="0" name=""/>
        <dsp:cNvSpPr/>
      </dsp:nvSpPr>
      <dsp:spPr>
        <a:xfrm>
          <a:off x="0" y="253430"/>
          <a:ext cx="5098256" cy="8751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When is an observational survey NOT appropriate?</a:t>
          </a:r>
          <a:endParaRPr lang="en-US" sz="2200" kern="1200" dirty="0"/>
        </a:p>
      </dsp:txBody>
      <dsp:txXfrm>
        <a:off x="42722" y="296152"/>
        <a:ext cx="5012812" cy="789716"/>
      </dsp:txXfrm>
    </dsp:sp>
    <dsp:sp modelId="{06CD93F5-76B2-4551-81E6-3766B1378D00}">
      <dsp:nvSpPr>
        <dsp:cNvPr id="0" name=""/>
        <dsp:cNvSpPr/>
      </dsp:nvSpPr>
      <dsp:spPr>
        <a:xfrm>
          <a:off x="0" y="1128591"/>
          <a:ext cx="5098256" cy="10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“I saw a man in a red sweatshirt riding by on a bike by that looked homeless.”</a:t>
          </a:r>
        </a:p>
        <a:p>
          <a:pPr marL="171450" lvl="1" indent="-171450" algn="l" defTabSz="755650">
            <a:lnSpc>
              <a:spcPct val="90000"/>
            </a:lnSpc>
            <a:spcBef>
              <a:spcPct val="0"/>
            </a:spcBef>
            <a:spcAft>
              <a:spcPct val="20000"/>
            </a:spcAft>
            <a:buChar char="•"/>
          </a:pPr>
          <a:r>
            <a:rPr lang="en-US" sz="1700" kern="1200" dirty="0"/>
            <a:t>Dunkin Donuts said there is a man who hangs out sometimes who is homeless.</a:t>
          </a:r>
        </a:p>
      </dsp:txBody>
      <dsp:txXfrm>
        <a:off x="0" y="1128591"/>
        <a:ext cx="5098256" cy="1070190"/>
      </dsp:txXfrm>
    </dsp:sp>
    <dsp:sp modelId="{BAB10352-D9DB-4317-B052-BFC836EA3142}">
      <dsp:nvSpPr>
        <dsp:cNvPr id="0" name=""/>
        <dsp:cNvSpPr/>
      </dsp:nvSpPr>
      <dsp:spPr>
        <a:xfrm>
          <a:off x="0" y="2198781"/>
          <a:ext cx="5098256" cy="875160"/>
        </a:xfrm>
        <a:prstGeom prst="roundRect">
          <a:avLst/>
        </a:prstGeom>
        <a:solidFill>
          <a:schemeClr val="accent2">
            <a:hueOff val="-1554272"/>
            <a:satOff val="4433"/>
            <a:lumOff val="2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i="0" kern="1200" dirty="0"/>
            <a:t>Why not appropriate?</a:t>
          </a:r>
          <a:endParaRPr lang="en-US" sz="2200" i="0" kern="1200" dirty="0"/>
        </a:p>
      </dsp:txBody>
      <dsp:txXfrm>
        <a:off x="42722" y="2241503"/>
        <a:ext cx="5012812" cy="789716"/>
      </dsp:txXfrm>
    </dsp:sp>
    <dsp:sp modelId="{E02D4997-63C7-4559-865A-0949D1673F1C}">
      <dsp:nvSpPr>
        <dsp:cNvPr id="0" name=""/>
        <dsp:cNvSpPr/>
      </dsp:nvSpPr>
      <dsp:spPr>
        <a:xfrm>
          <a:off x="0" y="3073941"/>
          <a:ext cx="5098256" cy="232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87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Not enough detail (age, appearance, location, details of why you believe they are experiencing homelessness)</a:t>
          </a:r>
        </a:p>
        <a:p>
          <a:pPr marL="342900" lvl="2" indent="-171450" algn="l" defTabSz="755650">
            <a:lnSpc>
              <a:spcPct val="90000"/>
            </a:lnSpc>
            <a:spcBef>
              <a:spcPct val="0"/>
            </a:spcBef>
            <a:spcAft>
              <a:spcPct val="20000"/>
            </a:spcAft>
            <a:buChar char="•"/>
          </a:pPr>
          <a:r>
            <a:rPr lang="en-US" sz="1700" kern="1200" dirty="0"/>
            <a:t>If we have more information, the unsheltered coordinator can work to make sure they were not counted by another team or an emergency shelter</a:t>
          </a:r>
        </a:p>
        <a:p>
          <a:pPr marL="171450" lvl="1" indent="-171450" algn="l" defTabSz="755650">
            <a:lnSpc>
              <a:spcPct val="90000"/>
            </a:lnSpc>
            <a:spcBef>
              <a:spcPct val="0"/>
            </a:spcBef>
            <a:spcAft>
              <a:spcPct val="20000"/>
            </a:spcAft>
            <a:buChar char="•"/>
          </a:pPr>
          <a:r>
            <a:rPr lang="en-US" sz="1700" kern="1200" dirty="0"/>
            <a:t>Third party reports are not appropriate to include in the PIT count. The person must be counted/observed by your team.</a:t>
          </a:r>
        </a:p>
      </dsp:txBody>
      <dsp:txXfrm>
        <a:off x="0" y="3073941"/>
        <a:ext cx="5098256" cy="23225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DFE97F1-8E0F-456C-A057-4578E1B18353}"/>
              </a:ext>
            </a:extLst>
          </p:cNvPr>
          <p:cNvSpPr>
            <a:spLocks noGrp="1" noChangeArrowheads="1"/>
          </p:cNvSpPr>
          <p:nvPr>
            <p:ph type="hdr" sz="quarter"/>
          </p:nvPr>
        </p:nvSpPr>
        <p:spPr bwMode="auto">
          <a:xfrm>
            <a:off x="0" y="0"/>
            <a:ext cx="3011488" cy="461963"/>
          </a:xfrm>
          <a:prstGeom prst="rect">
            <a:avLst/>
          </a:prstGeom>
          <a:noFill/>
          <a:ln>
            <a:noFill/>
          </a:ln>
          <a:effectLst/>
        </p:spPr>
        <p:txBody>
          <a:bodyPr vert="horz" wrap="square" lIns="92481" tIns="46241" rIns="92481" bIns="46241" numCol="1" anchor="t" anchorCtr="0" compatLnSpc="1">
            <a:prstTxWarp prst="textNoShape">
              <a:avLst/>
            </a:prstTxWarp>
          </a:bodyPr>
          <a:lstStyle>
            <a:lvl1pPr defTabSz="924855" eaLnBrk="1" hangingPunct="1">
              <a:defRPr sz="1200">
                <a:latin typeface="Arial" panose="020B0604020202020204" pitchFamily="34" charset="0"/>
              </a:defRPr>
            </a:lvl1pPr>
          </a:lstStyle>
          <a:p>
            <a:pPr>
              <a:defRPr/>
            </a:pPr>
            <a:endParaRPr lang="en-US" altLang="en-US"/>
          </a:p>
        </p:txBody>
      </p:sp>
      <p:sp>
        <p:nvSpPr>
          <p:cNvPr id="53251" name="Rectangle 3">
            <a:extLst>
              <a:ext uri="{FF2B5EF4-FFF2-40B4-BE49-F238E27FC236}">
                <a16:creationId xmlns:a16="http://schemas.microsoft.com/office/drawing/2014/main" id="{0149C8CB-8420-405C-843F-99E4CA3BAFCC}"/>
              </a:ext>
            </a:extLst>
          </p:cNvPr>
          <p:cNvSpPr>
            <a:spLocks noGrp="1" noChangeArrowheads="1"/>
          </p:cNvSpPr>
          <p:nvPr>
            <p:ph type="dt" sz="quarter" idx="1"/>
          </p:nvPr>
        </p:nvSpPr>
        <p:spPr bwMode="auto">
          <a:xfrm>
            <a:off x="3937000" y="0"/>
            <a:ext cx="3011488" cy="461963"/>
          </a:xfrm>
          <a:prstGeom prst="rect">
            <a:avLst/>
          </a:prstGeom>
          <a:noFill/>
          <a:ln>
            <a:noFill/>
          </a:ln>
          <a:effectLst/>
        </p:spPr>
        <p:txBody>
          <a:bodyPr vert="horz" wrap="square" lIns="92481" tIns="46241" rIns="92481" bIns="46241" numCol="1" anchor="t" anchorCtr="0" compatLnSpc="1">
            <a:prstTxWarp prst="textNoShape">
              <a:avLst/>
            </a:prstTxWarp>
          </a:bodyPr>
          <a:lstStyle>
            <a:lvl1pPr algn="r" defTabSz="924855" eaLnBrk="1" hangingPunct="1">
              <a:defRPr sz="1200">
                <a:latin typeface="Arial" panose="020B0604020202020204" pitchFamily="34" charset="0"/>
              </a:defRPr>
            </a:lvl1pPr>
          </a:lstStyle>
          <a:p>
            <a:pPr>
              <a:defRPr/>
            </a:pPr>
            <a:fld id="{6EB2C852-1C10-4F87-8A86-A4407D489578}" type="datetimeFigureOut">
              <a:rPr lang="en-US" altLang="en-US"/>
              <a:pPr>
                <a:defRPr/>
              </a:pPr>
              <a:t>12/12/2022</a:t>
            </a:fld>
            <a:endParaRPr lang="en-US" altLang="en-US"/>
          </a:p>
        </p:txBody>
      </p:sp>
      <p:sp>
        <p:nvSpPr>
          <p:cNvPr id="53253" name="Rectangle 5">
            <a:extLst>
              <a:ext uri="{FF2B5EF4-FFF2-40B4-BE49-F238E27FC236}">
                <a16:creationId xmlns:a16="http://schemas.microsoft.com/office/drawing/2014/main" id="{965DA470-C6E9-4BEC-BD87-87C94AFC4615}"/>
              </a:ext>
            </a:extLst>
          </p:cNvPr>
          <p:cNvSpPr>
            <a:spLocks noGrp="1" noChangeArrowheads="1"/>
          </p:cNvSpPr>
          <p:nvPr>
            <p:ph type="sldNum" sz="quarter" idx="3"/>
          </p:nvPr>
        </p:nvSpPr>
        <p:spPr bwMode="auto">
          <a:xfrm>
            <a:off x="3937000" y="8772525"/>
            <a:ext cx="3011488" cy="461963"/>
          </a:xfrm>
          <a:prstGeom prst="rect">
            <a:avLst/>
          </a:prstGeom>
          <a:noFill/>
          <a:ln>
            <a:noFill/>
          </a:ln>
          <a:effectLst/>
        </p:spPr>
        <p:txBody>
          <a:bodyPr vert="horz" wrap="square" lIns="92481" tIns="46241" rIns="92481" bIns="46241" numCol="1" anchor="b" anchorCtr="0" compatLnSpc="1">
            <a:prstTxWarp prst="textNoShape">
              <a:avLst/>
            </a:prstTxWarp>
          </a:bodyPr>
          <a:lstStyle>
            <a:lvl1pPr algn="r" defTabSz="923925" eaLnBrk="1" hangingPunct="1">
              <a:defRPr sz="1200"/>
            </a:lvl1pPr>
          </a:lstStyle>
          <a:p>
            <a:pPr>
              <a:defRPr/>
            </a:pPr>
            <a:fld id="{9591FF13-8D6E-45EF-8613-F49BD057338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4E8B26D-7550-4E69-9C35-81D98B0E86C1}"/>
              </a:ext>
            </a:extLst>
          </p:cNvPr>
          <p:cNvSpPr>
            <a:spLocks noGrp="1" noChangeArrowheads="1"/>
          </p:cNvSpPr>
          <p:nvPr>
            <p:ph type="hdr" sz="quarter"/>
          </p:nvPr>
        </p:nvSpPr>
        <p:spPr bwMode="auto">
          <a:xfrm>
            <a:off x="0" y="0"/>
            <a:ext cx="3011488" cy="461963"/>
          </a:xfrm>
          <a:prstGeom prst="rect">
            <a:avLst/>
          </a:prstGeom>
          <a:noFill/>
          <a:ln>
            <a:noFill/>
          </a:ln>
          <a:effectLst/>
        </p:spPr>
        <p:txBody>
          <a:bodyPr vert="horz" wrap="square" lIns="92481" tIns="46241" rIns="92481" bIns="46241" numCol="1" anchor="t" anchorCtr="0" compatLnSpc="1">
            <a:prstTxWarp prst="textNoShape">
              <a:avLst/>
            </a:prstTxWarp>
          </a:bodyPr>
          <a:lstStyle>
            <a:lvl1pPr defTabSz="924855" eaLnBrk="1" hangingPunct="1">
              <a:defRPr sz="1200">
                <a:latin typeface="Arial" panose="020B0604020202020204" pitchFamily="34" charset="0"/>
              </a:defRPr>
            </a:lvl1pPr>
          </a:lstStyle>
          <a:p>
            <a:pPr>
              <a:defRPr/>
            </a:pPr>
            <a:endParaRPr lang="en-US" altLang="en-US"/>
          </a:p>
        </p:txBody>
      </p:sp>
      <p:sp>
        <p:nvSpPr>
          <p:cNvPr id="50179" name="Rectangle 3">
            <a:extLst>
              <a:ext uri="{FF2B5EF4-FFF2-40B4-BE49-F238E27FC236}">
                <a16:creationId xmlns:a16="http://schemas.microsoft.com/office/drawing/2014/main" id="{7DCC5E07-DF51-41DE-BBB4-2D4EA2978452}"/>
              </a:ext>
            </a:extLst>
          </p:cNvPr>
          <p:cNvSpPr>
            <a:spLocks noGrp="1" noChangeArrowheads="1"/>
          </p:cNvSpPr>
          <p:nvPr>
            <p:ph type="dt" idx="1"/>
          </p:nvPr>
        </p:nvSpPr>
        <p:spPr bwMode="auto">
          <a:xfrm>
            <a:off x="3937000" y="0"/>
            <a:ext cx="3011488" cy="461963"/>
          </a:xfrm>
          <a:prstGeom prst="rect">
            <a:avLst/>
          </a:prstGeom>
          <a:noFill/>
          <a:ln>
            <a:noFill/>
          </a:ln>
          <a:effectLst/>
        </p:spPr>
        <p:txBody>
          <a:bodyPr vert="horz" wrap="square" lIns="92481" tIns="46241" rIns="92481" bIns="46241" numCol="1" anchor="t" anchorCtr="0" compatLnSpc="1">
            <a:prstTxWarp prst="textNoShape">
              <a:avLst/>
            </a:prstTxWarp>
          </a:bodyPr>
          <a:lstStyle>
            <a:lvl1pPr algn="r" defTabSz="924855" eaLnBrk="1" hangingPunct="1">
              <a:defRPr sz="1200">
                <a:latin typeface="Arial" panose="020B0604020202020204" pitchFamily="34" charset="0"/>
              </a:defRPr>
            </a:lvl1pPr>
          </a:lstStyle>
          <a:p>
            <a:pPr>
              <a:defRPr/>
            </a:pPr>
            <a:fld id="{39A3A05F-4A92-46B3-BE99-7E9E01292CE8}" type="datetimeFigureOut">
              <a:rPr lang="en-US" altLang="en-US"/>
              <a:pPr>
                <a:defRPr/>
              </a:pPr>
              <a:t>12/12/2022</a:t>
            </a:fld>
            <a:endParaRPr lang="en-US" altLang="en-US"/>
          </a:p>
        </p:txBody>
      </p:sp>
      <p:sp>
        <p:nvSpPr>
          <p:cNvPr id="2052" name="Rectangle 4">
            <a:extLst>
              <a:ext uri="{FF2B5EF4-FFF2-40B4-BE49-F238E27FC236}">
                <a16:creationId xmlns:a16="http://schemas.microsoft.com/office/drawing/2014/main" id="{86E5EC6C-A636-4AC0-B38A-233BD5FF96FE}"/>
              </a:ext>
            </a:extLst>
          </p:cNvPr>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a:extLst>
              <a:ext uri="{FF2B5EF4-FFF2-40B4-BE49-F238E27FC236}">
                <a16:creationId xmlns:a16="http://schemas.microsoft.com/office/drawing/2014/main" id="{7B0D337E-F2F6-4535-A934-621223BC8CE4}"/>
              </a:ext>
            </a:extLst>
          </p:cNvPr>
          <p:cNvSpPr>
            <a:spLocks noGrp="1" noChangeArrowheads="1"/>
          </p:cNvSpPr>
          <p:nvPr>
            <p:ph type="body" sz="quarter" idx="3"/>
          </p:nvPr>
        </p:nvSpPr>
        <p:spPr bwMode="auto">
          <a:xfrm>
            <a:off x="695325" y="4387850"/>
            <a:ext cx="5559425" cy="4156075"/>
          </a:xfrm>
          <a:prstGeom prst="rect">
            <a:avLst/>
          </a:prstGeom>
          <a:noFill/>
          <a:ln>
            <a:noFill/>
          </a:ln>
          <a:effectLst/>
        </p:spPr>
        <p:txBody>
          <a:bodyPr vert="horz" wrap="square" lIns="92481" tIns="46241" rIns="92481" bIns="462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3" name="Rectangle 7">
            <a:extLst>
              <a:ext uri="{FF2B5EF4-FFF2-40B4-BE49-F238E27FC236}">
                <a16:creationId xmlns:a16="http://schemas.microsoft.com/office/drawing/2014/main" id="{5BFD96C5-27C8-4201-8A74-8B7154BC89CC}"/>
              </a:ext>
            </a:extLst>
          </p:cNvPr>
          <p:cNvSpPr>
            <a:spLocks noGrp="1" noChangeArrowheads="1"/>
          </p:cNvSpPr>
          <p:nvPr>
            <p:ph type="sldNum" sz="quarter" idx="5"/>
          </p:nvPr>
        </p:nvSpPr>
        <p:spPr bwMode="auto">
          <a:xfrm>
            <a:off x="3937000" y="8772525"/>
            <a:ext cx="3011488" cy="461963"/>
          </a:xfrm>
          <a:prstGeom prst="rect">
            <a:avLst/>
          </a:prstGeom>
          <a:noFill/>
          <a:ln>
            <a:noFill/>
          </a:ln>
          <a:effectLst/>
        </p:spPr>
        <p:txBody>
          <a:bodyPr vert="horz" wrap="square" lIns="92481" tIns="46241" rIns="92481" bIns="46241" numCol="1" anchor="b" anchorCtr="0" compatLnSpc="1">
            <a:prstTxWarp prst="textNoShape">
              <a:avLst/>
            </a:prstTxWarp>
          </a:bodyPr>
          <a:lstStyle>
            <a:lvl1pPr algn="r" defTabSz="923925" eaLnBrk="1" hangingPunct="1">
              <a:defRPr sz="1200"/>
            </a:lvl1pPr>
          </a:lstStyle>
          <a:p>
            <a:pPr>
              <a:defRPr/>
            </a:pPr>
            <a:fld id="{B8151533-CADD-4267-AE9C-070C7D47A3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2E6D2203-BDB3-4DCA-AF4C-AE24572E36EA}"/>
              </a:ext>
            </a:extLst>
          </p:cNvPr>
          <p:cNvSpPr>
            <a:spLocks noGrp="1" noChangeArrowheads="1"/>
          </p:cNvSpPr>
          <p:nvPr>
            <p:ph type="ftr" sz="quarter" idx="4"/>
          </p:nvPr>
        </p:nvSpPr>
        <p:spPr>
          <a:noFill/>
        </p:spPr>
        <p:txBody>
          <a:bodyPr/>
          <a:lstStyle>
            <a:lvl1pPr defTabSz="965547">
              <a:defRPr>
                <a:solidFill>
                  <a:schemeClr val="tx1"/>
                </a:solidFill>
                <a:latin typeface="Arial" panose="020B0604020202020204" pitchFamily="34" charset="0"/>
              </a:defRPr>
            </a:lvl1pPr>
            <a:lvl2pPr marL="776419" indent="-298623" defTabSz="965547">
              <a:defRPr>
                <a:solidFill>
                  <a:schemeClr val="tx1"/>
                </a:solidFill>
                <a:latin typeface="Arial" panose="020B0604020202020204" pitchFamily="34" charset="0"/>
              </a:defRPr>
            </a:lvl2pPr>
            <a:lvl3pPr marL="1194491" indent="-238899" defTabSz="965547">
              <a:defRPr>
                <a:solidFill>
                  <a:schemeClr val="tx1"/>
                </a:solidFill>
                <a:latin typeface="Arial" panose="020B0604020202020204" pitchFamily="34" charset="0"/>
              </a:defRPr>
            </a:lvl3pPr>
            <a:lvl4pPr marL="1672288" indent="-238899" defTabSz="965547">
              <a:defRPr>
                <a:solidFill>
                  <a:schemeClr val="tx1"/>
                </a:solidFill>
                <a:latin typeface="Arial" panose="020B0604020202020204" pitchFamily="34" charset="0"/>
              </a:defRPr>
            </a:lvl4pPr>
            <a:lvl5pPr marL="2150086" indent="-238899" defTabSz="965547">
              <a:defRPr>
                <a:solidFill>
                  <a:schemeClr val="tx1"/>
                </a:solidFill>
                <a:latin typeface="Arial" panose="020B0604020202020204" pitchFamily="34" charset="0"/>
              </a:defRPr>
            </a:lvl5pPr>
            <a:lvl6pPr marL="2627881" indent="-238899" defTabSz="965547" eaLnBrk="0" fontAlgn="base" hangingPunct="0">
              <a:spcBef>
                <a:spcPct val="0"/>
              </a:spcBef>
              <a:spcAft>
                <a:spcPct val="0"/>
              </a:spcAft>
              <a:defRPr>
                <a:solidFill>
                  <a:schemeClr val="tx1"/>
                </a:solidFill>
                <a:latin typeface="Arial" panose="020B0604020202020204" pitchFamily="34" charset="0"/>
              </a:defRPr>
            </a:lvl6pPr>
            <a:lvl7pPr marL="3105678" indent="-238899" defTabSz="965547" eaLnBrk="0" fontAlgn="base" hangingPunct="0">
              <a:spcBef>
                <a:spcPct val="0"/>
              </a:spcBef>
              <a:spcAft>
                <a:spcPct val="0"/>
              </a:spcAft>
              <a:defRPr>
                <a:solidFill>
                  <a:schemeClr val="tx1"/>
                </a:solidFill>
                <a:latin typeface="Arial" panose="020B0604020202020204" pitchFamily="34" charset="0"/>
              </a:defRPr>
            </a:lvl7pPr>
            <a:lvl8pPr marL="3583475" indent="-238899" defTabSz="965547" eaLnBrk="0" fontAlgn="base" hangingPunct="0">
              <a:spcBef>
                <a:spcPct val="0"/>
              </a:spcBef>
              <a:spcAft>
                <a:spcPct val="0"/>
              </a:spcAft>
              <a:defRPr>
                <a:solidFill>
                  <a:schemeClr val="tx1"/>
                </a:solidFill>
                <a:latin typeface="Arial" panose="020B0604020202020204" pitchFamily="34" charset="0"/>
              </a:defRPr>
            </a:lvl8pPr>
            <a:lvl9pPr marL="4061272" indent="-238899" defTabSz="965547"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PIT Volunteer Training,                       2021 Sheltered PIT Count</a:t>
            </a:r>
          </a:p>
        </p:txBody>
      </p:sp>
      <p:sp>
        <p:nvSpPr>
          <p:cNvPr id="5123" name="Rectangle 7">
            <a:extLst>
              <a:ext uri="{FF2B5EF4-FFF2-40B4-BE49-F238E27FC236}">
                <a16:creationId xmlns:a16="http://schemas.microsoft.com/office/drawing/2014/main" id="{8FE2C79B-F2BA-4323-8226-EE7FA9158F78}"/>
              </a:ext>
            </a:extLst>
          </p:cNvPr>
          <p:cNvSpPr>
            <a:spLocks noGrp="1" noChangeArrowheads="1"/>
          </p:cNvSpPr>
          <p:nvPr>
            <p:ph type="sldNum" sz="quarter" idx="5"/>
          </p:nvPr>
        </p:nvSpPr>
        <p:spPr>
          <a:noFill/>
        </p:spPr>
        <p:txBody>
          <a:bodyPr/>
          <a:lstStyle>
            <a:lvl1pPr defTabSz="965547">
              <a:defRPr>
                <a:solidFill>
                  <a:schemeClr val="tx1"/>
                </a:solidFill>
                <a:latin typeface="Arial" panose="020B0604020202020204" pitchFamily="34" charset="0"/>
              </a:defRPr>
            </a:lvl1pPr>
            <a:lvl2pPr marL="776419" indent="-298623" defTabSz="965547">
              <a:defRPr>
                <a:solidFill>
                  <a:schemeClr val="tx1"/>
                </a:solidFill>
                <a:latin typeface="Arial" panose="020B0604020202020204" pitchFamily="34" charset="0"/>
              </a:defRPr>
            </a:lvl2pPr>
            <a:lvl3pPr marL="1194491" indent="-238899" defTabSz="965547">
              <a:defRPr>
                <a:solidFill>
                  <a:schemeClr val="tx1"/>
                </a:solidFill>
                <a:latin typeface="Arial" panose="020B0604020202020204" pitchFamily="34" charset="0"/>
              </a:defRPr>
            </a:lvl3pPr>
            <a:lvl4pPr marL="1672288" indent="-238899" defTabSz="965547">
              <a:defRPr>
                <a:solidFill>
                  <a:schemeClr val="tx1"/>
                </a:solidFill>
                <a:latin typeface="Arial" panose="020B0604020202020204" pitchFamily="34" charset="0"/>
              </a:defRPr>
            </a:lvl4pPr>
            <a:lvl5pPr marL="2150086" indent="-238899" defTabSz="965547">
              <a:defRPr>
                <a:solidFill>
                  <a:schemeClr val="tx1"/>
                </a:solidFill>
                <a:latin typeface="Arial" panose="020B0604020202020204" pitchFamily="34" charset="0"/>
              </a:defRPr>
            </a:lvl5pPr>
            <a:lvl6pPr marL="2627881" indent="-238899" defTabSz="965547" eaLnBrk="0" fontAlgn="base" hangingPunct="0">
              <a:spcBef>
                <a:spcPct val="0"/>
              </a:spcBef>
              <a:spcAft>
                <a:spcPct val="0"/>
              </a:spcAft>
              <a:defRPr>
                <a:solidFill>
                  <a:schemeClr val="tx1"/>
                </a:solidFill>
                <a:latin typeface="Arial" panose="020B0604020202020204" pitchFamily="34" charset="0"/>
              </a:defRPr>
            </a:lvl6pPr>
            <a:lvl7pPr marL="3105678" indent="-238899" defTabSz="965547" eaLnBrk="0" fontAlgn="base" hangingPunct="0">
              <a:spcBef>
                <a:spcPct val="0"/>
              </a:spcBef>
              <a:spcAft>
                <a:spcPct val="0"/>
              </a:spcAft>
              <a:defRPr>
                <a:solidFill>
                  <a:schemeClr val="tx1"/>
                </a:solidFill>
                <a:latin typeface="Arial" panose="020B0604020202020204" pitchFamily="34" charset="0"/>
              </a:defRPr>
            </a:lvl7pPr>
            <a:lvl8pPr marL="3583475" indent="-238899" defTabSz="965547" eaLnBrk="0" fontAlgn="base" hangingPunct="0">
              <a:spcBef>
                <a:spcPct val="0"/>
              </a:spcBef>
              <a:spcAft>
                <a:spcPct val="0"/>
              </a:spcAft>
              <a:defRPr>
                <a:solidFill>
                  <a:schemeClr val="tx1"/>
                </a:solidFill>
                <a:latin typeface="Arial" panose="020B0604020202020204" pitchFamily="34" charset="0"/>
              </a:defRPr>
            </a:lvl8pPr>
            <a:lvl9pPr marL="4061272" indent="-238899" defTabSz="965547" eaLnBrk="0" fontAlgn="base" hangingPunct="0">
              <a:spcBef>
                <a:spcPct val="0"/>
              </a:spcBef>
              <a:spcAft>
                <a:spcPct val="0"/>
              </a:spcAft>
              <a:defRPr>
                <a:solidFill>
                  <a:schemeClr val="tx1"/>
                </a:solidFill>
                <a:latin typeface="Arial" panose="020B0604020202020204" pitchFamily="34" charset="0"/>
              </a:defRPr>
            </a:lvl9pPr>
          </a:lstStyle>
          <a:p>
            <a:fld id="{8121A63A-3871-4992-AB24-1B88F406CD42}" type="slidenum">
              <a:rPr lang="en-US" altLang="en-US" smtClean="0"/>
              <a:pPr/>
              <a:t>1</a:t>
            </a:fld>
            <a:endParaRPr lang="en-US" altLang="en-US" dirty="0"/>
          </a:p>
        </p:txBody>
      </p:sp>
      <p:sp>
        <p:nvSpPr>
          <p:cNvPr id="5124" name="Rectangle 2">
            <a:extLst>
              <a:ext uri="{FF2B5EF4-FFF2-40B4-BE49-F238E27FC236}">
                <a16:creationId xmlns:a16="http://schemas.microsoft.com/office/drawing/2014/main" id="{D5914566-88EB-415D-9609-29C1D0CFACB2}"/>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3E34C51E-7F6A-4785-95AC-C941A65D71BD}"/>
              </a:ext>
            </a:extLst>
          </p:cNvPr>
          <p:cNvSpPr>
            <a:spLocks noGrp="1" noChangeArrowheads="1"/>
          </p:cNvSpPr>
          <p:nvPr>
            <p:ph type="body" idx="1"/>
          </p:nvPr>
        </p:nvSpPr>
        <p:spPr>
          <a:noFill/>
        </p:spPr>
        <p:txBody>
          <a:bodyPr/>
          <a:lstStyle/>
          <a:p>
            <a:endParaRPr lang="en-US" altLang="en-US" dirty="0">
              <a:latin typeface="+mn-lt"/>
            </a:endParaRPr>
          </a:p>
        </p:txBody>
      </p:sp>
    </p:spTree>
    <p:extLst>
      <p:ext uri="{BB962C8B-B14F-4D97-AF65-F5344CB8AC3E}">
        <p14:creationId xmlns:p14="http://schemas.microsoft.com/office/powerpoint/2010/main" val="311635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4F0711C-F7AE-4F11-ACD4-280D3737A6F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1EBE05C-540B-4674-AB22-4349810A2BB5}" type="slidenum">
              <a:rPr lang="en-US" altLang="en-US" smtClean="0"/>
              <a:pPr/>
              <a:t>10</a:t>
            </a:fld>
            <a:endParaRPr lang="en-US" altLang="en-US"/>
          </a:p>
        </p:txBody>
      </p:sp>
      <p:sp>
        <p:nvSpPr>
          <p:cNvPr id="46083" name="Rectangle 2">
            <a:extLst>
              <a:ext uri="{FF2B5EF4-FFF2-40B4-BE49-F238E27FC236}">
                <a16:creationId xmlns:a16="http://schemas.microsoft.com/office/drawing/2014/main" id="{84C6A70D-2912-440A-B4BC-0407E9915320}"/>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7CF5FF31-CC91-40E7-A1B5-00A48867AC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1149587-F78E-40B5-B2DD-7A0242C6C147}"/>
              </a:ext>
            </a:extLst>
          </p:cNvPr>
          <p:cNvSpPr>
            <a:spLocks noGrp="1" noChangeArrowheads="1"/>
          </p:cNvSpPr>
          <p:nvPr>
            <p:ph type="ftr" sz="quarter" idx="4"/>
          </p:nvPr>
        </p:nvSpPr>
        <p:spPr>
          <a:xfrm>
            <a:off x="198437" y="8512968"/>
            <a:ext cx="3627437"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8675" name="Rectangle 7">
            <a:extLst>
              <a:ext uri="{FF2B5EF4-FFF2-40B4-BE49-F238E27FC236}">
                <a16:creationId xmlns:a16="http://schemas.microsoft.com/office/drawing/2014/main" id="{592FD4F0-03C2-4A22-A6B5-1CEA0498CB10}"/>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227BB9B-E0D1-4C28-B840-13B51BF5AA09}" type="slidenum">
              <a:rPr lang="en-US" altLang="en-US" smtClean="0"/>
              <a:pPr/>
              <a:t>11</a:t>
            </a:fld>
            <a:endParaRPr lang="en-US" altLang="en-US"/>
          </a:p>
        </p:txBody>
      </p:sp>
      <p:sp>
        <p:nvSpPr>
          <p:cNvPr id="28676" name="Rectangle 2">
            <a:extLst>
              <a:ext uri="{FF2B5EF4-FFF2-40B4-BE49-F238E27FC236}">
                <a16:creationId xmlns:a16="http://schemas.microsoft.com/office/drawing/2014/main" id="{6A6F1340-7332-44B0-9C42-E0E2CB5F23D0}"/>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7768DBBC-2DAF-4D71-A1A0-A87E4EC68110}"/>
              </a:ext>
            </a:extLst>
          </p:cNvPr>
          <p:cNvSpPr>
            <a:spLocks noGrp="1" noChangeArrowheads="1"/>
          </p:cNvSpPr>
          <p:nvPr>
            <p:ph type="body" idx="1"/>
          </p:nvPr>
        </p:nvSpPr>
        <p:spPr>
          <a:noFill/>
        </p:spPr>
        <p:txBody>
          <a:bodyPr/>
          <a:lstStyle/>
          <a:p>
            <a:endParaRPr lang="en-US" altLang="en-US" dirty="0">
              <a:latin typeface="+mn-lt"/>
            </a:endParaRPr>
          </a:p>
        </p:txBody>
      </p:sp>
    </p:spTree>
    <p:extLst>
      <p:ext uri="{BB962C8B-B14F-4D97-AF65-F5344CB8AC3E}">
        <p14:creationId xmlns:p14="http://schemas.microsoft.com/office/powerpoint/2010/main" val="2731691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1149587-F78E-40B5-B2DD-7A0242C6C147}"/>
              </a:ext>
            </a:extLst>
          </p:cNvPr>
          <p:cNvSpPr>
            <a:spLocks noGrp="1" noChangeArrowheads="1"/>
          </p:cNvSpPr>
          <p:nvPr>
            <p:ph type="ftr" sz="quarter" idx="4"/>
          </p:nvPr>
        </p:nvSpPr>
        <p:spPr>
          <a:xfrm>
            <a:off x="198437" y="8512968"/>
            <a:ext cx="3627437"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8675" name="Rectangle 7">
            <a:extLst>
              <a:ext uri="{FF2B5EF4-FFF2-40B4-BE49-F238E27FC236}">
                <a16:creationId xmlns:a16="http://schemas.microsoft.com/office/drawing/2014/main" id="{592FD4F0-03C2-4A22-A6B5-1CEA0498CB10}"/>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227BB9B-E0D1-4C28-B840-13B51BF5AA09}" type="slidenum">
              <a:rPr lang="en-US" altLang="en-US" smtClean="0"/>
              <a:pPr/>
              <a:t>12</a:t>
            </a:fld>
            <a:endParaRPr lang="en-US" altLang="en-US"/>
          </a:p>
        </p:txBody>
      </p:sp>
      <p:sp>
        <p:nvSpPr>
          <p:cNvPr id="28676" name="Rectangle 2">
            <a:extLst>
              <a:ext uri="{FF2B5EF4-FFF2-40B4-BE49-F238E27FC236}">
                <a16:creationId xmlns:a16="http://schemas.microsoft.com/office/drawing/2014/main" id="{6A6F1340-7332-44B0-9C42-E0E2CB5F23D0}"/>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7768DBBC-2DAF-4D71-A1A0-A87E4EC68110}"/>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1149587-F78E-40B5-B2DD-7A0242C6C147}"/>
              </a:ext>
            </a:extLst>
          </p:cNvPr>
          <p:cNvSpPr>
            <a:spLocks noGrp="1" noChangeArrowheads="1"/>
          </p:cNvSpPr>
          <p:nvPr>
            <p:ph type="ftr" sz="quarter" idx="4"/>
          </p:nvPr>
        </p:nvSpPr>
        <p:spPr>
          <a:xfrm>
            <a:off x="198437" y="8512968"/>
            <a:ext cx="3627437"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8675" name="Rectangle 7">
            <a:extLst>
              <a:ext uri="{FF2B5EF4-FFF2-40B4-BE49-F238E27FC236}">
                <a16:creationId xmlns:a16="http://schemas.microsoft.com/office/drawing/2014/main" id="{592FD4F0-03C2-4A22-A6B5-1CEA0498CB10}"/>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227BB9B-E0D1-4C28-B840-13B51BF5AA09}" type="slidenum">
              <a:rPr lang="en-US" altLang="en-US" smtClean="0"/>
              <a:pPr/>
              <a:t>13</a:t>
            </a:fld>
            <a:endParaRPr lang="en-US" altLang="en-US"/>
          </a:p>
        </p:txBody>
      </p:sp>
      <p:sp>
        <p:nvSpPr>
          <p:cNvPr id="28676" name="Rectangle 2">
            <a:extLst>
              <a:ext uri="{FF2B5EF4-FFF2-40B4-BE49-F238E27FC236}">
                <a16:creationId xmlns:a16="http://schemas.microsoft.com/office/drawing/2014/main" id="{6A6F1340-7332-44B0-9C42-E0E2CB5F23D0}"/>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7768DBBC-2DAF-4D71-A1A0-A87E4EC68110}"/>
              </a:ext>
            </a:extLst>
          </p:cNvPr>
          <p:cNvSpPr>
            <a:spLocks noGrp="1" noChangeArrowheads="1"/>
          </p:cNvSpPr>
          <p:nvPr>
            <p:ph type="body" idx="1"/>
          </p:nvPr>
        </p:nvSpPr>
        <p:spPr>
          <a:noFill/>
        </p:spPr>
        <p:txBody>
          <a:bodyPr/>
          <a:lstStyle/>
          <a:p>
            <a:endParaRPr lang="en-US" altLang="en-US" dirty="0">
              <a:latin typeface="+mn-lt"/>
            </a:endParaRPr>
          </a:p>
        </p:txBody>
      </p:sp>
    </p:spTree>
    <p:extLst>
      <p:ext uri="{BB962C8B-B14F-4D97-AF65-F5344CB8AC3E}">
        <p14:creationId xmlns:p14="http://schemas.microsoft.com/office/powerpoint/2010/main" val="2715091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2D32850F-0BC7-45BA-90FF-DA8860EA4C1F}"/>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4819" name="Rectangle 7">
            <a:extLst>
              <a:ext uri="{FF2B5EF4-FFF2-40B4-BE49-F238E27FC236}">
                <a16:creationId xmlns:a16="http://schemas.microsoft.com/office/drawing/2014/main" id="{92D8AD52-44F1-47AB-B587-CA6B89C3C022}"/>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17AA73F0-8A67-4A55-8351-A717B4D4C485}" type="slidenum">
              <a:rPr lang="en-US" altLang="en-US" smtClean="0"/>
              <a:pPr/>
              <a:t>15</a:t>
            </a:fld>
            <a:endParaRPr lang="en-US" altLang="en-US"/>
          </a:p>
        </p:txBody>
      </p:sp>
      <p:sp>
        <p:nvSpPr>
          <p:cNvPr id="34820" name="Rectangle 2">
            <a:extLst>
              <a:ext uri="{FF2B5EF4-FFF2-40B4-BE49-F238E27FC236}">
                <a16:creationId xmlns:a16="http://schemas.microsoft.com/office/drawing/2014/main" id="{A1BF285E-0B82-4D9F-9809-4BD3DB150975}"/>
              </a:ext>
            </a:extLst>
          </p:cNvPr>
          <p:cNvSpPr>
            <a:spLocks noGrp="1" noRot="1" noChangeAspect="1" noChangeArrowheads="1" noTextEdit="1"/>
          </p:cNvSpPr>
          <p:nvPr>
            <p:ph type="sldImg"/>
          </p:nvPr>
        </p:nvSpPr>
        <p:spPr>
          <a:ln/>
        </p:spPr>
      </p:sp>
      <p:sp>
        <p:nvSpPr>
          <p:cNvPr id="34821" name="Rectangle 3">
            <a:extLst>
              <a:ext uri="{FF2B5EF4-FFF2-40B4-BE49-F238E27FC236}">
                <a16:creationId xmlns:a16="http://schemas.microsoft.com/office/drawing/2014/main" id="{A8F4F88A-C0C3-4F4C-AC80-B169DC716446}"/>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79637BD5-59B0-4366-9772-31122D6561C1}"/>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2771" name="Rectangle 7">
            <a:extLst>
              <a:ext uri="{FF2B5EF4-FFF2-40B4-BE49-F238E27FC236}">
                <a16:creationId xmlns:a16="http://schemas.microsoft.com/office/drawing/2014/main" id="{B3761C24-4E0D-45EF-9735-F3906E34C494}"/>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577EAA96-60EA-4709-952E-C937D2E436D4}" type="slidenum">
              <a:rPr lang="en-US" altLang="en-US" smtClean="0"/>
              <a:pPr/>
              <a:t>16</a:t>
            </a:fld>
            <a:endParaRPr lang="en-US" altLang="en-US"/>
          </a:p>
        </p:txBody>
      </p:sp>
      <p:sp>
        <p:nvSpPr>
          <p:cNvPr id="32772" name="Rectangle 2">
            <a:extLst>
              <a:ext uri="{FF2B5EF4-FFF2-40B4-BE49-F238E27FC236}">
                <a16:creationId xmlns:a16="http://schemas.microsoft.com/office/drawing/2014/main" id="{6EECBC11-1D0F-4B0C-A687-476B5C6C06BE}"/>
              </a:ext>
            </a:extLst>
          </p:cNvPr>
          <p:cNvSpPr>
            <a:spLocks noGrp="1" noRot="1" noChangeAspect="1" noChangeArrowheads="1" noTextEdit="1"/>
          </p:cNvSpPr>
          <p:nvPr>
            <p:ph type="sldImg"/>
          </p:nvPr>
        </p:nvSpPr>
        <p:spPr>
          <a:ln/>
        </p:spPr>
      </p:sp>
      <p:sp>
        <p:nvSpPr>
          <p:cNvPr id="32773" name="Rectangle 3">
            <a:extLst>
              <a:ext uri="{FF2B5EF4-FFF2-40B4-BE49-F238E27FC236}">
                <a16:creationId xmlns:a16="http://schemas.microsoft.com/office/drawing/2014/main" id="{9C70196D-52C8-493C-BC24-E3DB56B5D5C4}"/>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17</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able to interview the person, you will complete the questions within the PIT brief survey</a:t>
            </a:r>
          </a:p>
        </p:txBody>
      </p:sp>
      <p:sp>
        <p:nvSpPr>
          <p:cNvPr id="4" name="Slide Number Placeholder 3"/>
          <p:cNvSpPr>
            <a:spLocks noGrp="1"/>
          </p:cNvSpPr>
          <p:nvPr>
            <p:ph type="sldNum" sz="quarter" idx="5"/>
          </p:nvPr>
        </p:nvSpPr>
        <p:spPr/>
        <p:txBody>
          <a:bodyPr/>
          <a:lstStyle/>
          <a:p>
            <a:pPr>
              <a:defRPr/>
            </a:pPr>
            <a:fld id="{B8151533-CADD-4267-AE9C-070C7D47A3F8}" type="slidenum">
              <a:rPr lang="en-US" altLang="en-US" smtClean="0"/>
              <a:pPr>
                <a:defRPr/>
              </a:pPr>
              <a:t>18</a:t>
            </a:fld>
            <a:endParaRPr lang="en-US" altLang="en-US"/>
          </a:p>
        </p:txBody>
      </p:sp>
    </p:spTree>
    <p:extLst>
      <p:ext uri="{BB962C8B-B14F-4D97-AF65-F5344CB8AC3E}">
        <p14:creationId xmlns:p14="http://schemas.microsoft.com/office/powerpoint/2010/main" val="3932416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36A1797-82B3-4CEC-84C5-E3A9869AF7D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C80B8B80-7DE1-4DBC-BF46-C24B10D45B14}" type="slidenum">
              <a:rPr lang="en-US" altLang="en-US" smtClean="0"/>
              <a:pPr/>
              <a:t>19</a:t>
            </a:fld>
            <a:endParaRPr lang="en-US" altLang="en-US"/>
          </a:p>
        </p:txBody>
      </p:sp>
      <p:sp>
        <p:nvSpPr>
          <p:cNvPr id="48131" name="Rectangle 2">
            <a:extLst>
              <a:ext uri="{FF2B5EF4-FFF2-40B4-BE49-F238E27FC236}">
                <a16:creationId xmlns:a16="http://schemas.microsoft.com/office/drawing/2014/main" id="{98CB3F9A-F249-4F3B-9B57-AEE2326C4AA0}"/>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5E1C21C7-40D7-421A-B0A3-BA01C80D166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20</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98617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2</a:t>
            </a:fld>
            <a:endParaRPr lang="en-US" altLang="en-US"/>
          </a:p>
        </p:txBody>
      </p:sp>
    </p:spTree>
    <p:extLst>
      <p:ext uri="{BB962C8B-B14F-4D97-AF65-F5344CB8AC3E}">
        <p14:creationId xmlns:p14="http://schemas.microsoft.com/office/powerpoint/2010/main" val="1291225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21</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144726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A333F85F-5071-48D7-B48E-AB78E856B92E}"/>
              </a:ext>
            </a:extLst>
          </p:cNvPr>
          <p:cNvSpPr>
            <a:spLocks noGrp="1" noChangeArrowheads="1"/>
          </p:cNvSpPr>
          <p:nvPr>
            <p:ph type="ftr" sz="quarter" idx="4"/>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8915" name="Rectangle 7">
            <a:extLst>
              <a:ext uri="{FF2B5EF4-FFF2-40B4-BE49-F238E27FC236}">
                <a16:creationId xmlns:a16="http://schemas.microsoft.com/office/drawing/2014/main" id="{BE9BB99D-6C60-4C3C-9DF1-B152B1C6F822}"/>
              </a:ext>
            </a:extLst>
          </p:cNvPr>
          <p:cNvSpPr>
            <a:spLocks noGrp="1" noChangeArrowheads="1"/>
          </p:cNvSpPr>
          <p:nvPr>
            <p:ph type="sldNum" sz="quarter" idx="5"/>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fld id="{F75F0B9F-1640-443B-915A-C01844F33608}" type="slidenum">
              <a:rPr lang="en-US" altLang="en-US" smtClean="0"/>
              <a:pPr/>
              <a:t>22</a:t>
            </a:fld>
            <a:endParaRPr lang="en-US" altLang="en-US" dirty="0"/>
          </a:p>
        </p:txBody>
      </p:sp>
      <p:sp>
        <p:nvSpPr>
          <p:cNvPr id="38916" name="Rectangle 2">
            <a:extLst>
              <a:ext uri="{FF2B5EF4-FFF2-40B4-BE49-F238E27FC236}">
                <a16:creationId xmlns:a16="http://schemas.microsoft.com/office/drawing/2014/main" id="{6CB0FF58-5C1D-4FC6-8D5D-4B3E3038A3DF}"/>
              </a:ext>
            </a:extLst>
          </p:cNvPr>
          <p:cNvSpPr>
            <a:spLocks noGrp="1" noRot="1" noChangeAspect="1" noChangeArrowheads="1" noTextEdit="1"/>
          </p:cNvSpPr>
          <p:nvPr>
            <p:ph type="sldImg"/>
          </p:nvPr>
        </p:nvSpPr>
        <p:spPr>
          <a:ln/>
        </p:spPr>
      </p:sp>
      <p:sp>
        <p:nvSpPr>
          <p:cNvPr id="38917" name="Rectangle 3">
            <a:extLst>
              <a:ext uri="{FF2B5EF4-FFF2-40B4-BE49-F238E27FC236}">
                <a16:creationId xmlns:a16="http://schemas.microsoft.com/office/drawing/2014/main" id="{1F47D1A0-5521-4B86-BD6B-641E53AA0918}"/>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23</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890411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24</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317766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25</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144270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61149587-F78E-40B5-B2DD-7A0242C6C147}"/>
              </a:ext>
            </a:extLst>
          </p:cNvPr>
          <p:cNvSpPr>
            <a:spLocks noGrp="1" noChangeArrowheads="1"/>
          </p:cNvSpPr>
          <p:nvPr>
            <p:ph type="ftr" sz="quarter" idx="4"/>
          </p:nvPr>
        </p:nvSpPr>
        <p:spPr>
          <a:xfrm>
            <a:off x="198437" y="8512968"/>
            <a:ext cx="3627437"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8675" name="Rectangle 7">
            <a:extLst>
              <a:ext uri="{FF2B5EF4-FFF2-40B4-BE49-F238E27FC236}">
                <a16:creationId xmlns:a16="http://schemas.microsoft.com/office/drawing/2014/main" id="{592FD4F0-03C2-4A22-A6B5-1CEA0498CB10}"/>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6227BB9B-E0D1-4C28-B840-13B51BF5AA09}" type="slidenum">
              <a:rPr lang="en-US" altLang="en-US" smtClean="0"/>
              <a:pPr/>
              <a:t>27</a:t>
            </a:fld>
            <a:endParaRPr lang="en-US" altLang="en-US"/>
          </a:p>
        </p:txBody>
      </p:sp>
      <p:sp>
        <p:nvSpPr>
          <p:cNvPr id="28676" name="Rectangle 2">
            <a:extLst>
              <a:ext uri="{FF2B5EF4-FFF2-40B4-BE49-F238E27FC236}">
                <a16:creationId xmlns:a16="http://schemas.microsoft.com/office/drawing/2014/main" id="{6A6F1340-7332-44B0-9C42-E0E2CB5F23D0}"/>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7768DBBC-2DAF-4D71-A1A0-A87E4EC68110}"/>
              </a:ext>
            </a:extLst>
          </p:cNvPr>
          <p:cNvSpPr>
            <a:spLocks noGrp="1" noChangeArrowheads="1"/>
          </p:cNvSpPr>
          <p:nvPr>
            <p:ph type="body" idx="1"/>
          </p:nvPr>
        </p:nvSpPr>
        <p:spPr>
          <a:noFill/>
        </p:spPr>
        <p:txBody>
          <a:bodyPr/>
          <a:lstStyle/>
          <a:p>
            <a:r>
              <a:rPr lang="en-US" altLang="en-US" dirty="0">
                <a:latin typeface="+mn-lt"/>
              </a:rPr>
              <a:t>It is preferred that everyone be interviewed if at all possible, as this provides the highest quality information and most complete information.  </a:t>
            </a:r>
          </a:p>
          <a:p>
            <a:endParaRPr lang="en-US" altLang="en-US" dirty="0">
              <a:latin typeface="+mn-lt"/>
            </a:endParaRPr>
          </a:p>
          <a:p>
            <a:r>
              <a:rPr lang="en-US" altLang="en-US" dirty="0">
                <a:latin typeface="+mn-lt"/>
              </a:rPr>
              <a:t>However, if an interview is not possible because the person is sleeping, or refuses to be interviewed, or if there is a concern about safety or safely accessing the specific location, then please fill out the observation information.</a:t>
            </a:r>
          </a:p>
          <a:p>
            <a:endParaRPr lang="en-US" altLang="en-US" dirty="0">
              <a:latin typeface="+mn-lt"/>
            </a:endParaRPr>
          </a:p>
        </p:txBody>
      </p:sp>
    </p:spTree>
    <p:extLst>
      <p:ext uri="{BB962C8B-B14F-4D97-AF65-F5344CB8AC3E}">
        <p14:creationId xmlns:p14="http://schemas.microsoft.com/office/powerpoint/2010/main" val="1198118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28</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220552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29</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8058677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30</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7668858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594">
              <a:defRPr>
                <a:solidFill>
                  <a:schemeClr val="tx1"/>
                </a:solidFill>
                <a:latin typeface="Arial" panose="020B0604020202020204" pitchFamily="34" charset="0"/>
              </a:defRPr>
            </a:lvl1pPr>
            <a:lvl2pPr marL="776457" indent="-298637" defTabSz="965594">
              <a:defRPr>
                <a:solidFill>
                  <a:schemeClr val="tx1"/>
                </a:solidFill>
                <a:latin typeface="Arial" panose="020B0604020202020204" pitchFamily="34" charset="0"/>
              </a:defRPr>
            </a:lvl2pPr>
            <a:lvl3pPr marL="1194549" indent="-238910" defTabSz="965594">
              <a:defRPr>
                <a:solidFill>
                  <a:schemeClr val="tx1"/>
                </a:solidFill>
                <a:latin typeface="Arial" panose="020B0604020202020204" pitchFamily="34" charset="0"/>
              </a:defRPr>
            </a:lvl3pPr>
            <a:lvl4pPr marL="1672369" indent="-238910" defTabSz="965594">
              <a:defRPr>
                <a:solidFill>
                  <a:schemeClr val="tx1"/>
                </a:solidFill>
                <a:latin typeface="Arial" panose="020B0604020202020204" pitchFamily="34" charset="0"/>
              </a:defRPr>
            </a:lvl4pPr>
            <a:lvl5pPr marL="2150189" indent="-238910" defTabSz="965594">
              <a:defRPr>
                <a:solidFill>
                  <a:schemeClr val="tx1"/>
                </a:solidFill>
                <a:latin typeface="Arial" panose="020B0604020202020204" pitchFamily="34" charset="0"/>
              </a:defRPr>
            </a:lvl5pPr>
            <a:lvl6pPr marL="2628008" indent="-238910" defTabSz="965594" eaLnBrk="0" fontAlgn="base" hangingPunct="0">
              <a:spcBef>
                <a:spcPct val="0"/>
              </a:spcBef>
              <a:spcAft>
                <a:spcPct val="0"/>
              </a:spcAft>
              <a:defRPr>
                <a:solidFill>
                  <a:schemeClr val="tx1"/>
                </a:solidFill>
                <a:latin typeface="Arial" panose="020B0604020202020204" pitchFamily="34" charset="0"/>
              </a:defRPr>
            </a:lvl6pPr>
            <a:lvl7pPr marL="3105828" indent="-238910" defTabSz="965594" eaLnBrk="0" fontAlgn="base" hangingPunct="0">
              <a:spcBef>
                <a:spcPct val="0"/>
              </a:spcBef>
              <a:spcAft>
                <a:spcPct val="0"/>
              </a:spcAft>
              <a:defRPr>
                <a:solidFill>
                  <a:schemeClr val="tx1"/>
                </a:solidFill>
                <a:latin typeface="Arial" panose="020B0604020202020204" pitchFamily="34" charset="0"/>
              </a:defRPr>
            </a:lvl7pPr>
            <a:lvl8pPr marL="3583648" indent="-238910" defTabSz="965594" eaLnBrk="0" fontAlgn="base" hangingPunct="0">
              <a:spcBef>
                <a:spcPct val="0"/>
              </a:spcBef>
              <a:spcAft>
                <a:spcPct val="0"/>
              </a:spcAft>
              <a:defRPr>
                <a:solidFill>
                  <a:schemeClr val="tx1"/>
                </a:solidFill>
                <a:latin typeface="Arial" panose="020B0604020202020204" pitchFamily="34" charset="0"/>
              </a:defRPr>
            </a:lvl8pPr>
            <a:lvl9pPr marL="4061468" indent="-238910" defTabSz="965594"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31</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7429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3</a:t>
            </a:fld>
            <a:endParaRPr lang="en-US" dirty="0"/>
          </a:p>
        </p:txBody>
      </p:sp>
    </p:spTree>
    <p:extLst>
      <p:ext uri="{BB962C8B-B14F-4D97-AF65-F5344CB8AC3E}">
        <p14:creationId xmlns:p14="http://schemas.microsoft.com/office/powerpoint/2010/main" val="5397464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32</a:t>
            </a:fld>
            <a:endParaRPr lang="en-US" dirty="0"/>
          </a:p>
        </p:txBody>
      </p:sp>
    </p:spTree>
    <p:extLst>
      <p:ext uri="{BB962C8B-B14F-4D97-AF65-F5344CB8AC3E}">
        <p14:creationId xmlns:p14="http://schemas.microsoft.com/office/powerpoint/2010/main" val="10637320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D32F6162-E397-45CF-9F36-F682C4DCD91E}"/>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6867" name="Rectangle 7">
            <a:extLst>
              <a:ext uri="{FF2B5EF4-FFF2-40B4-BE49-F238E27FC236}">
                <a16:creationId xmlns:a16="http://schemas.microsoft.com/office/drawing/2014/main" id="{4CECCFD2-3DA4-4EB3-B1B7-6D2E8A9C0056}"/>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0367865C-7464-4CBC-A27C-72DB1186663D}" type="slidenum">
              <a:rPr lang="en-US" altLang="en-US" smtClean="0"/>
              <a:pPr/>
              <a:t>35</a:t>
            </a:fld>
            <a:endParaRPr lang="en-US" altLang="en-US"/>
          </a:p>
        </p:txBody>
      </p:sp>
      <p:sp>
        <p:nvSpPr>
          <p:cNvPr id="36868" name="Rectangle 2">
            <a:extLst>
              <a:ext uri="{FF2B5EF4-FFF2-40B4-BE49-F238E27FC236}">
                <a16:creationId xmlns:a16="http://schemas.microsoft.com/office/drawing/2014/main" id="{3C02F77F-929E-46C5-9AAE-8D48C3764F80}"/>
              </a:ext>
            </a:extLst>
          </p:cNvPr>
          <p:cNvSpPr>
            <a:spLocks noGrp="1" noRot="1" noChangeAspect="1" noChangeArrowheads="1" noTextEdit="1"/>
          </p:cNvSpPr>
          <p:nvPr>
            <p:ph type="sldImg"/>
          </p:nvPr>
        </p:nvSpPr>
        <p:spPr>
          <a:ln/>
        </p:spPr>
      </p:sp>
      <p:sp>
        <p:nvSpPr>
          <p:cNvPr id="36869" name="Rectangle 3">
            <a:extLst>
              <a:ext uri="{FF2B5EF4-FFF2-40B4-BE49-F238E27FC236}">
                <a16:creationId xmlns:a16="http://schemas.microsoft.com/office/drawing/2014/main" id="{0F10ACD8-AABC-462E-AF71-35A16DC27E4E}"/>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4989733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36</a:t>
            </a:fld>
            <a:endParaRPr lang="en-US" dirty="0"/>
          </a:p>
        </p:txBody>
      </p:sp>
    </p:spTree>
    <p:extLst>
      <p:ext uri="{BB962C8B-B14F-4D97-AF65-F5344CB8AC3E}">
        <p14:creationId xmlns:p14="http://schemas.microsoft.com/office/powerpoint/2010/main" val="922375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37</a:t>
            </a:fld>
            <a:endParaRPr lang="en-US" dirty="0"/>
          </a:p>
        </p:txBody>
      </p:sp>
    </p:spTree>
    <p:extLst>
      <p:ext uri="{BB962C8B-B14F-4D97-AF65-F5344CB8AC3E}">
        <p14:creationId xmlns:p14="http://schemas.microsoft.com/office/powerpoint/2010/main" val="35428714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38</a:t>
            </a:fld>
            <a:endParaRPr lang="en-US" altLang="en-US"/>
          </a:p>
        </p:txBody>
      </p:sp>
    </p:spTree>
    <p:extLst>
      <p:ext uri="{BB962C8B-B14F-4D97-AF65-F5344CB8AC3E}">
        <p14:creationId xmlns:p14="http://schemas.microsoft.com/office/powerpoint/2010/main" val="32969216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39</a:t>
            </a:fld>
            <a:endParaRPr lang="en-US" altLang="en-US"/>
          </a:p>
        </p:txBody>
      </p:sp>
    </p:spTree>
    <p:extLst>
      <p:ext uri="{BB962C8B-B14F-4D97-AF65-F5344CB8AC3E}">
        <p14:creationId xmlns:p14="http://schemas.microsoft.com/office/powerpoint/2010/main" val="28544570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a:extLst>
              <a:ext uri="{FF2B5EF4-FFF2-40B4-BE49-F238E27FC236}">
                <a16:creationId xmlns:a16="http://schemas.microsoft.com/office/drawing/2014/main" id="{6292EF62-52D1-4F60-A7B9-69C6763DB52F}"/>
              </a:ext>
            </a:extLst>
          </p:cNvPr>
          <p:cNvSpPr>
            <a:spLocks noGrp="1" noChangeArrowheads="1"/>
          </p:cNvSpPr>
          <p:nvPr>
            <p:ph type="ftr" sz="quarter" idx="4"/>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50179" name="Rectangle 7">
            <a:extLst>
              <a:ext uri="{FF2B5EF4-FFF2-40B4-BE49-F238E27FC236}">
                <a16:creationId xmlns:a16="http://schemas.microsoft.com/office/drawing/2014/main" id="{356ADC40-9BAD-4E55-9903-A46C6013901A}"/>
              </a:ext>
            </a:extLst>
          </p:cNvPr>
          <p:cNvSpPr>
            <a:spLocks noGrp="1" noChangeArrowheads="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9D3B160C-6B88-4B9B-9438-4CA2A4A9947A}" type="slidenum">
              <a:rPr lang="en-US" altLang="en-US" smtClean="0"/>
              <a:pPr/>
              <a:t>40</a:t>
            </a:fld>
            <a:endParaRPr lang="en-US" altLang="en-US" dirty="0"/>
          </a:p>
        </p:txBody>
      </p:sp>
      <p:sp>
        <p:nvSpPr>
          <p:cNvPr id="50180" name="Rectangle 2">
            <a:extLst>
              <a:ext uri="{FF2B5EF4-FFF2-40B4-BE49-F238E27FC236}">
                <a16:creationId xmlns:a16="http://schemas.microsoft.com/office/drawing/2014/main" id="{34486D99-A82E-4F47-BB49-A570BA74B122}"/>
              </a:ext>
            </a:extLst>
          </p:cNvPr>
          <p:cNvSpPr>
            <a:spLocks noGrp="1" noRot="1" noChangeAspect="1" noChangeArrowheads="1" noTextEdit="1"/>
          </p:cNvSpPr>
          <p:nvPr>
            <p:ph type="sldImg"/>
          </p:nvPr>
        </p:nvSpPr>
        <p:spPr>
          <a:ln/>
        </p:spPr>
      </p:sp>
      <p:sp>
        <p:nvSpPr>
          <p:cNvPr id="50181" name="Rectangle 3">
            <a:extLst>
              <a:ext uri="{FF2B5EF4-FFF2-40B4-BE49-F238E27FC236}">
                <a16:creationId xmlns:a16="http://schemas.microsoft.com/office/drawing/2014/main" id="{A3C1192B-F15A-4ED9-BCCA-E4DA4B4F0208}"/>
              </a:ext>
            </a:extLst>
          </p:cNvPr>
          <p:cNvSpPr>
            <a:spLocks noGrp="1" noChangeArrowheads="1"/>
          </p:cNvSpPr>
          <p:nvPr>
            <p:ph type="body" idx="1"/>
          </p:nvPr>
        </p:nvSpPr>
        <p:spPr>
          <a:noFill/>
        </p:spPr>
        <p:txBody>
          <a:bodyPr/>
          <a:lstStyle/>
          <a:p>
            <a:endParaRPr lang="en-US" altLang="en-US" dirty="0">
              <a:latin typeface="+mn-lt"/>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42</a:t>
            </a:fld>
            <a:endParaRPr lang="en-US" dirty="0"/>
          </a:p>
        </p:txBody>
      </p:sp>
    </p:spTree>
    <p:extLst>
      <p:ext uri="{BB962C8B-B14F-4D97-AF65-F5344CB8AC3E}">
        <p14:creationId xmlns:p14="http://schemas.microsoft.com/office/powerpoint/2010/main" val="1275253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43</a:t>
            </a:fld>
            <a:endParaRPr lang="en-US" dirty="0"/>
          </a:p>
        </p:txBody>
      </p:sp>
    </p:spTree>
    <p:extLst>
      <p:ext uri="{BB962C8B-B14F-4D97-AF65-F5344CB8AC3E}">
        <p14:creationId xmlns:p14="http://schemas.microsoft.com/office/powerpoint/2010/main" val="2801232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3EF813D-7228-405B-8C6F-C1A16BB88554}"/>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42A67E71-578A-43E1-A482-AD44B4036701}"/>
              </a:ext>
            </a:extLst>
          </p:cNvPr>
          <p:cNvSpPr>
            <a:spLocks noGrp="1"/>
          </p:cNvSpPr>
          <p:nvPr>
            <p:ph type="body" idx="1"/>
          </p:nvPr>
        </p:nvSpPr>
        <p:spPr>
          <a:noFill/>
        </p:spPr>
        <p:txBody>
          <a:bodyPr/>
          <a:lstStyle/>
          <a:p>
            <a:endParaRPr lang="en-US" altLang="en-US" dirty="0">
              <a:latin typeface="Arial" panose="020B0604020202020204" pitchFamily="34" charset="0"/>
            </a:endParaRPr>
          </a:p>
        </p:txBody>
      </p:sp>
      <p:sp>
        <p:nvSpPr>
          <p:cNvPr id="52228" name="Footer Placeholder 3">
            <a:extLst>
              <a:ext uri="{FF2B5EF4-FFF2-40B4-BE49-F238E27FC236}">
                <a16:creationId xmlns:a16="http://schemas.microsoft.com/office/drawing/2014/main" id="{6A553162-9B62-45B7-9727-957CAF1A845A}"/>
              </a:ext>
            </a:extLst>
          </p:cNvPr>
          <p:cNvSpPr>
            <a:spLocks noGrp="1"/>
          </p:cNvSpPr>
          <p:nvPr>
            <p:ph type="ftr" sz="quarter" idx="4"/>
          </p:nvPr>
        </p:nvSpPr>
        <p:spPr>
          <a:xfrm>
            <a:off x="7938" y="8543926"/>
            <a:ext cx="3829083" cy="461963"/>
          </a:xfrm>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52229" name="Slide Number Placeholder 4">
            <a:extLst>
              <a:ext uri="{FF2B5EF4-FFF2-40B4-BE49-F238E27FC236}">
                <a16:creationId xmlns:a16="http://schemas.microsoft.com/office/drawing/2014/main" id="{68F481BD-6177-4B8D-A9B4-1C4FA3B7E9E1}"/>
              </a:ext>
            </a:extLst>
          </p:cNvPr>
          <p:cNvSpPr>
            <a:spLocks noGrp="1"/>
          </p:cNvSpPr>
          <p:nvPr>
            <p:ph type="sldNum" sz="quarter" idx="5"/>
          </p:nvPr>
        </p:nvSpPr>
        <p:spPr>
          <a:noFill/>
        </p:spPr>
        <p:txBody>
          <a:bodyPr/>
          <a:lstStyle>
            <a:lvl1pPr defTabSz="923880">
              <a:defRPr>
                <a:solidFill>
                  <a:schemeClr val="tx1"/>
                </a:solidFill>
                <a:latin typeface="Arial" panose="020B0604020202020204" pitchFamily="34" charset="0"/>
              </a:defRPr>
            </a:lvl1pPr>
            <a:lvl2pPr marL="742914" indent="-285736" defTabSz="923880">
              <a:defRPr>
                <a:solidFill>
                  <a:schemeClr val="tx1"/>
                </a:solidFill>
                <a:latin typeface="Arial" panose="020B0604020202020204" pitchFamily="34" charset="0"/>
              </a:defRPr>
            </a:lvl2pPr>
            <a:lvl3pPr marL="1142944" indent="-228589" defTabSz="923880">
              <a:defRPr>
                <a:solidFill>
                  <a:schemeClr val="tx1"/>
                </a:solidFill>
                <a:latin typeface="Arial" panose="020B0604020202020204" pitchFamily="34" charset="0"/>
              </a:defRPr>
            </a:lvl3pPr>
            <a:lvl4pPr marL="1600123" indent="-228589" defTabSz="923880">
              <a:defRPr>
                <a:solidFill>
                  <a:schemeClr val="tx1"/>
                </a:solidFill>
                <a:latin typeface="Arial" panose="020B0604020202020204" pitchFamily="34" charset="0"/>
              </a:defRPr>
            </a:lvl4pPr>
            <a:lvl5pPr marL="2057301" indent="-228589" defTabSz="923880">
              <a:defRPr>
                <a:solidFill>
                  <a:schemeClr val="tx1"/>
                </a:solidFill>
                <a:latin typeface="Arial" panose="020B0604020202020204" pitchFamily="34" charset="0"/>
              </a:defRPr>
            </a:lvl5pPr>
            <a:lvl6pPr marL="2514478" indent="-228589" defTabSz="923880" eaLnBrk="0" fontAlgn="base" hangingPunct="0">
              <a:spcBef>
                <a:spcPct val="0"/>
              </a:spcBef>
              <a:spcAft>
                <a:spcPct val="0"/>
              </a:spcAft>
              <a:defRPr>
                <a:solidFill>
                  <a:schemeClr val="tx1"/>
                </a:solidFill>
                <a:latin typeface="Arial" panose="020B0604020202020204" pitchFamily="34" charset="0"/>
              </a:defRPr>
            </a:lvl6pPr>
            <a:lvl7pPr marL="2971656" indent="-228589" defTabSz="923880" eaLnBrk="0" fontAlgn="base" hangingPunct="0">
              <a:spcBef>
                <a:spcPct val="0"/>
              </a:spcBef>
              <a:spcAft>
                <a:spcPct val="0"/>
              </a:spcAft>
              <a:defRPr>
                <a:solidFill>
                  <a:schemeClr val="tx1"/>
                </a:solidFill>
                <a:latin typeface="Arial" panose="020B0604020202020204" pitchFamily="34" charset="0"/>
              </a:defRPr>
            </a:lvl7pPr>
            <a:lvl8pPr marL="3428834" indent="-228589" defTabSz="923880" eaLnBrk="0" fontAlgn="base" hangingPunct="0">
              <a:spcBef>
                <a:spcPct val="0"/>
              </a:spcBef>
              <a:spcAft>
                <a:spcPct val="0"/>
              </a:spcAft>
              <a:defRPr>
                <a:solidFill>
                  <a:schemeClr val="tx1"/>
                </a:solidFill>
                <a:latin typeface="Arial" panose="020B0604020202020204" pitchFamily="34" charset="0"/>
              </a:defRPr>
            </a:lvl8pPr>
            <a:lvl9pPr marL="3886013" indent="-228589" defTabSz="923880" eaLnBrk="0" fontAlgn="base" hangingPunct="0">
              <a:spcBef>
                <a:spcPct val="0"/>
              </a:spcBef>
              <a:spcAft>
                <a:spcPct val="0"/>
              </a:spcAft>
              <a:defRPr>
                <a:solidFill>
                  <a:schemeClr val="tx1"/>
                </a:solidFill>
                <a:latin typeface="Arial" panose="020B0604020202020204" pitchFamily="34" charset="0"/>
              </a:defRPr>
            </a:lvl9pPr>
          </a:lstStyle>
          <a:p>
            <a:fld id="{217AA246-B796-48A0-8BF5-FD7BF5A23C1D}" type="slidenum">
              <a:rPr lang="en-US" altLang="en-US" smtClean="0"/>
              <a:pPr/>
              <a:t>45</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a:t>
            </a:fld>
            <a:endParaRPr lang="en-US" dirty="0"/>
          </a:p>
        </p:txBody>
      </p:sp>
    </p:spTree>
    <p:extLst>
      <p:ext uri="{BB962C8B-B14F-4D97-AF65-F5344CB8AC3E}">
        <p14:creationId xmlns:p14="http://schemas.microsoft.com/office/powerpoint/2010/main" val="2936472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5</a:t>
            </a:fld>
            <a:endParaRPr lang="en-US" dirty="0"/>
          </a:p>
        </p:txBody>
      </p:sp>
    </p:spTree>
    <p:extLst>
      <p:ext uri="{BB962C8B-B14F-4D97-AF65-F5344CB8AC3E}">
        <p14:creationId xmlns:p14="http://schemas.microsoft.com/office/powerpoint/2010/main" val="3000247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7C87464-C966-4846-9B4B-8CF94CEDE95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CF9EE7C-457E-4317-9899-0C4479DBA6F5}" type="slidenum">
              <a:rPr lang="en-US" altLang="en-US" smtClean="0"/>
              <a:pPr/>
              <a:t>6</a:t>
            </a:fld>
            <a:endParaRPr lang="en-US" altLang="en-US"/>
          </a:p>
        </p:txBody>
      </p:sp>
      <p:sp>
        <p:nvSpPr>
          <p:cNvPr id="54275" name="Rectangle 2">
            <a:extLst>
              <a:ext uri="{FF2B5EF4-FFF2-40B4-BE49-F238E27FC236}">
                <a16:creationId xmlns:a16="http://schemas.microsoft.com/office/drawing/2014/main" id="{D03526E0-01D3-4B4F-9A39-64E70CF59F8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C3C9A26-74C9-4D02-BDC9-E577BA5C8C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1A4BB32-C29F-4B11-9936-62DDD8C325D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4B8E7D8C-4D1B-4ABC-9673-63135701CA65}" type="slidenum">
              <a:rPr lang="en-US" altLang="en-US" smtClean="0"/>
              <a:pPr/>
              <a:t>7</a:t>
            </a:fld>
            <a:endParaRPr lang="en-US" altLang="en-US"/>
          </a:p>
        </p:txBody>
      </p:sp>
      <p:sp>
        <p:nvSpPr>
          <p:cNvPr id="29699" name="Rectangle 2">
            <a:extLst>
              <a:ext uri="{FF2B5EF4-FFF2-40B4-BE49-F238E27FC236}">
                <a16:creationId xmlns:a16="http://schemas.microsoft.com/office/drawing/2014/main" id="{D35DC2D5-8AAD-46D7-ADB1-D4BF63D336E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474E412F-A663-4F15-B233-6A6CAAE163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u="sng" dirty="0"/>
              <a:t>Unsheltered</a:t>
            </a:r>
            <a:r>
              <a:rPr lang="en-US" altLang="en-US" sz="1200" dirty="0"/>
              <a:t> = Households in a public or private place not designed for or ordinarily used as a regular sleeping accommodation for human beings</a:t>
            </a:r>
          </a:p>
          <a:p>
            <a:endParaRPr lang="en-US" altLang="en-US" dirty="0">
              <a:latin typeface="Arial" panose="020B0604020202020204" pitchFamily="34" charset="0"/>
            </a:endParaRPr>
          </a:p>
          <a:p>
            <a:r>
              <a:rPr lang="en-US" altLang="en-US" dirty="0">
                <a:latin typeface="Arial" panose="020B0604020202020204" pitchFamily="34" charset="0"/>
              </a:rPr>
              <a:t>Some of these may be acceptable sleeping accommodations in warm weather months, but not in February.  </a:t>
            </a:r>
          </a:p>
          <a:p>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Arial" charset="0"/>
                <a:ea typeface="+mn-ea"/>
                <a:cs typeface="+mn-cs"/>
              </a:rPr>
              <a:t>If unsure, document as much as you can so DMA or HUD can determine (</a:t>
            </a:r>
            <a:r>
              <a:rPr lang="en-US" sz="1200" kern="1200" dirty="0" err="1">
                <a:solidFill>
                  <a:schemeClr val="tx1"/>
                </a:solidFill>
                <a:latin typeface="Arial" charset="0"/>
                <a:ea typeface="+mn-ea"/>
                <a:cs typeface="+mn-cs"/>
              </a:rPr>
              <a:t>e.g</a:t>
            </a:r>
            <a:r>
              <a:rPr lang="en-US" sz="1200" kern="1200" dirty="0">
                <a:solidFill>
                  <a:schemeClr val="tx1"/>
                </a:solidFill>
                <a:latin typeface="Arial" charset="0"/>
                <a:ea typeface="+mn-ea"/>
                <a:cs typeface="+mn-cs"/>
              </a:rPr>
              <a:t>, if utilities are hooked up, which ones? attached or detached structure?) unfit does not necessarily mean inhabitable</a:t>
            </a:r>
          </a:p>
          <a:p>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1A4BB32-C29F-4B11-9936-62DDD8C325D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4B8E7D8C-4D1B-4ABC-9673-63135701CA65}" type="slidenum">
              <a:rPr lang="en-US" altLang="en-US" smtClean="0"/>
              <a:pPr/>
              <a:t>8</a:t>
            </a:fld>
            <a:endParaRPr lang="en-US" altLang="en-US"/>
          </a:p>
        </p:txBody>
      </p:sp>
      <p:sp>
        <p:nvSpPr>
          <p:cNvPr id="29699" name="Rectangle 2">
            <a:extLst>
              <a:ext uri="{FF2B5EF4-FFF2-40B4-BE49-F238E27FC236}">
                <a16:creationId xmlns:a16="http://schemas.microsoft.com/office/drawing/2014/main" id="{D35DC2D5-8AAD-46D7-ADB1-D4BF63D336E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474E412F-A663-4F15-B233-6A6CAAE163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080867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E1C73DC-753E-498C-99E8-07CA8FEC5EC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8402B2B-6536-4C23-A857-9391883466C2}" type="slidenum">
              <a:rPr lang="en-US" altLang="en-US" smtClean="0"/>
              <a:pPr/>
              <a:t>9</a:t>
            </a:fld>
            <a:endParaRPr lang="en-US" altLang="en-US"/>
          </a:p>
        </p:txBody>
      </p:sp>
      <p:sp>
        <p:nvSpPr>
          <p:cNvPr id="31747" name="Rectangle 2">
            <a:extLst>
              <a:ext uri="{FF2B5EF4-FFF2-40B4-BE49-F238E27FC236}">
                <a16:creationId xmlns:a16="http://schemas.microsoft.com/office/drawing/2014/main" id="{4F2EBCE6-418A-407B-80E1-ADEC7AEA78BA}"/>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97041727-0252-4BD0-8572-809E9A2BAD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PIT count does </a:t>
            </a:r>
            <a:r>
              <a:rPr lang="en-US" altLang="en-US" u="sng" dirty="0">
                <a:latin typeface="Arial" panose="020B0604020202020204" pitchFamily="34" charset="0"/>
              </a:rPr>
              <a:t>not</a:t>
            </a:r>
            <a:r>
              <a:rPr lang="en-US" altLang="en-US" dirty="0">
                <a:latin typeface="Arial" panose="020B0604020202020204" pitchFamily="34" charset="0"/>
              </a:rPr>
              <a:t> include people who are precariously housed or at imminent risk of homelessness (in rental arrears, paying very large % of income for rent, in eviction process, or moving from relative/friend to relative/friend).</a:t>
            </a:r>
          </a:p>
          <a:p>
            <a:endParaRPr lang="en-US" altLang="en-US" dirty="0">
              <a:latin typeface="Arial" panose="020B0604020202020204" pitchFamily="34" charset="0"/>
            </a:endParaRPr>
          </a:p>
          <a:p>
            <a:r>
              <a:rPr lang="en-US" altLang="en-US" dirty="0">
                <a:latin typeface="Arial" panose="020B0604020202020204" pitchFamily="34" charset="0"/>
              </a:rPr>
              <a:t>When in doubt, complete the form and provide as much detail as possible. Your county coordinator can help determine if someone can be counted, and the CoC also reviews all forms at the end to determine who should be included per HUD requirements</a:t>
            </a:r>
          </a:p>
          <a:p>
            <a:endParaRPr lang="en-US" altLang="en-US" dirty="0">
              <a:latin typeface="Arial" panose="020B0604020202020204" pitchFamily="34" charset="0"/>
            </a:endParaRPr>
          </a:p>
          <a:p>
            <a:r>
              <a:rPr lang="en-US" altLang="en-US" b="1" dirty="0">
                <a:latin typeface="Arial" panose="020B0604020202020204" pitchFamily="34" charset="0"/>
              </a:rPr>
              <a:t>If you identify someone who is unsheltered and then they are transported to a shelter for the night they are then counted as SHELTERED--  you should coordinate with that provider around who will complete the survey (i.e. you could complete and cross out and mark as sheltered, or they can complete). But important to make sure they are not counted twice. </a:t>
            </a:r>
          </a:p>
          <a:p>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6012F8C-AF48-44AA-8FCD-83B23A766ED7}" type="datetime1">
              <a:rPr lang="en-US" altLang="en-US" smtClean="0"/>
              <a:pPr>
                <a:defRPr/>
              </a:pPr>
              <a:t>12/12/2022</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996FAB-A0F9-4310-870A-788260193A05}"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74986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141F1F1-E00E-4A0A-BC29-D8D5FA3D47B4}" type="datetime1">
              <a:rPr lang="en-US" altLang="en-US" smtClean="0"/>
              <a:pPr>
                <a:defRPr/>
              </a:pPr>
              <a:t>12/12/2022</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E4EE9DB-EBEE-46B3-B1BB-C3D62EBB3073}" type="slidenum">
              <a:rPr lang="en-US" altLang="en-US" smtClean="0"/>
              <a:pPr>
                <a:defRPr/>
              </a:pPr>
              <a:t>‹#›</a:t>
            </a:fld>
            <a:endParaRPr lang="en-US" altLang="en-US"/>
          </a:p>
        </p:txBody>
      </p:sp>
    </p:spTree>
    <p:extLst>
      <p:ext uri="{BB962C8B-B14F-4D97-AF65-F5344CB8AC3E}">
        <p14:creationId xmlns:p14="http://schemas.microsoft.com/office/powerpoint/2010/main" val="158926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53FA35F-F67D-4DC0-A1C0-0C33E6C1C2D0}" type="datetime1">
              <a:rPr lang="en-US" altLang="en-US" smtClean="0"/>
              <a:pPr>
                <a:defRPr/>
              </a:pPr>
              <a:t>12/12/2022</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24EEB1C-A291-4199-9F07-ED65A424CF7B}" type="slidenum">
              <a:rPr lang="en-US" altLang="en-US" smtClean="0"/>
              <a:pPr>
                <a:defRPr/>
              </a:pPr>
              <a:t>‹#›</a:t>
            </a:fld>
            <a:endParaRPr lang="en-US" altLang="en-US"/>
          </a:p>
        </p:txBody>
      </p:sp>
    </p:spTree>
    <p:extLst>
      <p:ext uri="{BB962C8B-B14F-4D97-AF65-F5344CB8AC3E}">
        <p14:creationId xmlns:p14="http://schemas.microsoft.com/office/powerpoint/2010/main" val="144125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BA5433B-BFB8-46D2-96C7-1D4527166CA2}" type="datetime1">
              <a:rPr lang="en-US" altLang="en-US" smtClean="0"/>
              <a:pPr>
                <a:defRPr/>
              </a:pPr>
              <a:t>12/12/2022</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1F94DEC-D6FC-4498-AD74-C3662784E23E}" type="slidenum">
              <a:rPr lang="en-US" altLang="en-US" smtClean="0"/>
              <a:pPr>
                <a:defRPr/>
              </a:pPr>
              <a:t>‹#›</a:t>
            </a:fld>
            <a:endParaRPr lang="en-US" altLang="en-US"/>
          </a:p>
        </p:txBody>
      </p:sp>
    </p:spTree>
    <p:extLst>
      <p:ext uri="{BB962C8B-B14F-4D97-AF65-F5344CB8AC3E}">
        <p14:creationId xmlns:p14="http://schemas.microsoft.com/office/powerpoint/2010/main" val="254241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534C9B6C-844D-4167-8545-3BD7AA18F476}" type="datetime1">
              <a:rPr lang="en-US" altLang="en-US" smtClean="0"/>
              <a:pPr>
                <a:defRPr/>
              </a:pPr>
              <a:t>12/12/2022</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5A40FDF-124D-41F7-A39C-23A72FA79438}"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34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856A649-6561-4D84-BCF0-AE34EE29521E}" type="datetime1">
              <a:rPr lang="en-US" altLang="en-US" smtClean="0"/>
              <a:pPr>
                <a:defRPr/>
              </a:pPr>
              <a:t>12/12/2022</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F314CB24-BBBF-4827-AAD2-2B3ACDA0C8A7}" type="slidenum">
              <a:rPr lang="en-US" altLang="en-US" smtClean="0"/>
              <a:pPr>
                <a:defRPr/>
              </a:pPr>
              <a:t>‹#›</a:t>
            </a:fld>
            <a:endParaRPr lang="en-US" altLang="en-US"/>
          </a:p>
        </p:txBody>
      </p:sp>
    </p:spTree>
    <p:extLst>
      <p:ext uri="{BB962C8B-B14F-4D97-AF65-F5344CB8AC3E}">
        <p14:creationId xmlns:p14="http://schemas.microsoft.com/office/powerpoint/2010/main" val="38682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B090903-4FEE-4599-B0B0-F8B75B9B1BE3}" type="datetime1">
              <a:rPr lang="en-US" altLang="en-US" smtClean="0"/>
              <a:pPr>
                <a:defRPr/>
              </a:pPr>
              <a:t>12/12/2022</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5ADC51F-8789-4E19-ABD5-313CBFEE5118}" type="slidenum">
              <a:rPr lang="en-US" altLang="en-US" smtClean="0"/>
              <a:pPr>
                <a:defRPr/>
              </a:pPr>
              <a:t>‹#›</a:t>
            </a:fld>
            <a:endParaRPr lang="en-US" altLang="en-US"/>
          </a:p>
        </p:txBody>
      </p:sp>
    </p:spTree>
    <p:extLst>
      <p:ext uri="{BB962C8B-B14F-4D97-AF65-F5344CB8AC3E}">
        <p14:creationId xmlns:p14="http://schemas.microsoft.com/office/powerpoint/2010/main" val="148761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36FD695E-51D9-411D-8824-E85BE3E29AC1}" type="datetime1">
              <a:rPr lang="en-US" altLang="en-US" smtClean="0"/>
              <a:pPr>
                <a:defRPr/>
              </a:pPr>
              <a:t>12/12/2022</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AEED063E-848A-4445-B472-7EB480A65AD2}" type="slidenum">
              <a:rPr lang="en-US" altLang="en-US" smtClean="0"/>
              <a:pPr>
                <a:defRPr/>
              </a:pPr>
              <a:t>‹#›</a:t>
            </a:fld>
            <a:endParaRPr lang="en-US" altLang="en-US"/>
          </a:p>
        </p:txBody>
      </p:sp>
    </p:spTree>
    <p:extLst>
      <p:ext uri="{BB962C8B-B14F-4D97-AF65-F5344CB8AC3E}">
        <p14:creationId xmlns:p14="http://schemas.microsoft.com/office/powerpoint/2010/main" val="240679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7841C7CF-15A9-4FC3-A127-2486A27B134A}" type="datetime1">
              <a:rPr lang="en-US" altLang="en-US" smtClean="0"/>
              <a:pPr>
                <a:defRPr/>
              </a:pPr>
              <a:t>12/12/2022</a:t>
            </a:fld>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2CA2C772-CEC6-4A61-B60A-9D882DB3D7B5}" type="slidenum">
              <a:rPr lang="en-US" altLang="en-US" smtClean="0"/>
              <a:pPr>
                <a:defRPr/>
              </a:pPr>
              <a:t>‹#›</a:t>
            </a:fld>
            <a:endParaRPr lang="en-US" altLang="en-US"/>
          </a:p>
        </p:txBody>
      </p:sp>
    </p:spTree>
    <p:extLst>
      <p:ext uri="{BB962C8B-B14F-4D97-AF65-F5344CB8AC3E}">
        <p14:creationId xmlns:p14="http://schemas.microsoft.com/office/powerpoint/2010/main" val="2587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9AB3833A-7A15-4FAD-A158-D37B489972C1}" type="datetime1">
              <a:rPr lang="en-US" altLang="en-US" smtClean="0"/>
              <a:pPr>
                <a:defRPr/>
              </a:pPr>
              <a:t>12/12/2022</a:t>
            </a:fld>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02EC15A5-DB04-44B6-B305-CEF27BB76593}" type="slidenum">
              <a:rPr lang="en-US" altLang="en-US" smtClean="0"/>
              <a:pPr>
                <a:defRPr/>
              </a:pPr>
              <a:t>‹#›</a:t>
            </a:fld>
            <a:endParaRPr lang="en-US" altLang="en-US"/>
          </a:p>
        </p:txBody>
      </p:sp>
    </p:spTree>
    <p:extLst>
      <p:ext uri="{BB962C8B-B14F-4D97-AF65-F5344CB8AC3E}">
        <p14:creationId xmlns:p14="http://schemas.microsoft.com/office/powerpoint/2010/main" val="303050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4DDBB22-F24C-40DF-AC1F-C1F208C87FC2}" type="datetime1">
              <a:rPr lang="en-US" altLang="en-US" smtClean="0"/>
              <a:pPr>
                <a:defRPr/>
              </a:pPr>
              <a:t>12/12/2022</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6DA3CE9-2AB6-4664-B710-59043EB5D495}" type="slidenum">
              <a:rPr lang="en-US" altLang="en-US" smtClean="0"/>
              <a:pPr>
                <a:defRPr/>
              </a:pPr>
              <a:t>‹#›</a:t>
            </a:fld>
            <a:endParaRPr lang="en-US" altLang="en-US"/>
          </a:p>
        </p:txBody>
      </p:sp>
    </p:spTree>
    <p:extLst>
      <p:ext uri="{BB962C8B-B14F-4D97-AF65-F5344CB8AC3E}">
        <p14:creationId xmlns:p14="http://schemas.microsoft.com/office/powerpoint/2010/main" val="238066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06012F8C-AF48-44AA-8FCD-83B23A766ED7}" type="datetime1">
              <a:rPr lang="en-US" altLang="en-US" smtClean="0"/>
              <a:pPr>
                <a:defRPr/>
              </a:pPr>
              <a:t>12/12/2022</a:t>
            </a:fld>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EF996FAB-A0F9-4310-870A-788260193A05}" type="slidenum">
              <a:rPr lang="en-US" altLang="en-US" smtClean="0"/>
              <a:pPr>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131711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svg"/></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homelessnesslearninghub.ca/library/resources/how-approach-individual-street-video"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homelessnesslearninghub.ca/library/resources/how-approach-individual-street-video"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files.hudexchange.info/resources/documents/PIT-Count-Volunteer-Training-Toolkit-Sample-Refresher-Handout.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pennsylvaniacoc.org/2023-point-time-pit-count" TargetMode="External"/><Relationship Id="rId2" Type="http://schemas.openxmlformats.org/officeDocument/2006/relationships/hyperlink" Target="mailto:pahomelesscount@dma-housing.or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F3115F-53FA-4C5D-BE39-A57D014F29B4}"/>
              </a:ext>
            </a:extLst>
          </p:cNvPr>
          <p:cNvSpPr>
            <a:spLocks noGrp="1"/>
          </p:cNvSpPr>
          <p:nvPr>
            <p:ph type="sldNum" sz="quarter" idx="12"/>
          </p:nvPr>
        </p:nvSpPr>
        <p:spPr/>
        <p:txBody>
          <a:bodyPr>
            <a:normAutofit/>
          </a:bodyPr>
          <a:lstStyle/>
          <a:p>
            <a:pPr>
              <a:spcAft>
                <a:spcPts val="600"/>
              </a:spcAft>
              <a:defRPr/>
            </a:pPr>
            <a:fld id="{D14D3EEC-CF3D-4F54-A0F3-F1D4DF57DE52}" type="slidenum">
              <a:rPr lang="en-US" altLang="en-US" smtClean="0">
                <a:solidFill>
                  <a:schemeClr val="tx1">
                    <a:lumMod val="75000"/>
                    <a:lumOff val="25000"/>
                  </a:schemeClr>
                </a:solidFill>
              </a:rPr>
              <a:pPr>
                <a:spcAft>
                  <a:spcPts val="600"/>
                </a:spcAft>
                <a:defRPr/>
              </a:pPr>
              <a:t>1</a:t>
            </a:fld>
            <a:endParaRPr lang="en-US" altLang="en-US">
              <a:solidFill>
                <a:schemeClr val="tx1">
                  <a:lumMod val="75000"/>
                  <a:lumOff val="25000"/>
                </a:schemeClr>
              </a:solidFill>
            </a:endParaRPr>
          </a:p>
        </p:txBody>
      </p:sp>
      <p:sp>
        <p:nvSpPr>
          <p:cNvPr id="4098" name="Rectangle 2">
            <a:extLst>
              <a:ext uri="{FF2B5EF4-FFF2-40B4-BE49-F238E27FC236}">
                <a16:creationId xmlns:a16="http://schemas.microsoft.com/office/drawing/2014/main" id="{237EB9D5-69A2-44E1-8D41-8C784E711C1E}"/>
              </a:ext>
            </a:extLst>
          </p:cNvPr>
          <p:cNvSpPr>
            <a:spLocks noGrp="1" noChangeArrowheads="1"/>
          </p:cNvSpPr>
          <p:nvPr>
            <p:ph type="ctrTitle" idx="4294967295"/>
          </p:nvPr>
        </p:nvSpPr>
        <p:spPr>
          <a:xfrm>
            <a:off x="4108024" y="636713"/>
            <a:ext cx="4795837" cy="3684587"/>
          </a:xfrm>
        </p:spPr>
        <p:txBody>
          <a:bodyPr>
            <a:normAutofit/>
          </a:bodyPr>
          <a:lstStyle/>
          <a:p>
            <a:pPr algn="ctr"/>
            <a:r>
              <a:rPr lang="en-US" altLang="en-US" sz="3200" b="1" dirty="0">
                <a:solidFill>
                  <a:srgbClr val="2B4767"/>
                </a:solidFill>
                <a:latin typeface="+mn-lt"/>
              </a:rPr>
              <a:t>2023 Point-in-Time (PIT) Count of Persons Experiencing Homelessness:</a:t>
            </a:r>
            <a:br>
              <a:rPr lang="en-US" altLang="en-US" sz="3200" b="1" dirty="0">
                <a:solidFill>
                  <a:srgbClr val="2B4767"/>
                </a:solidFill>
                <a:latin typeface="+mn-lt"/>
              </a:rPr>
            </a:br>
            <a:br>
              <a:rPr lang="en-US" altLang="en-US" sz="3200" b="1" dirty="0">
                <a:solidFill>
                  <a:srgbClr val="2B4767"/>
                </a:solidFill>
                <a:latin typeface="+mn-lt"/>
              </a:rPr>
            </a:br>
            <a:r>
              <a:rPr lang="en-US" altLang="en-US" sz="3200" b="1" u="sng" dirty="0">
                <a:solidFill>
                  <a:srgbClr val="2B4767"/>
                </a:solidFill>
                <a:latin typeface="+mn-lt"/>
              </a:rPr>
              <a:t>Unsheltered PIT Volunteer Training</a:t>
            </a:r>
            <a:br>
              <a:rPr lang="en-US" altLang="en-US" sz="3200" dirty="0">
                <a:solidFill>
                  <a:srgbClr val="2B4767"/>
                </a:solidFill>
              </a:rPr>
            </a:br>
            <a:endParaRPr lang="en-US" altLang="en-US" sz="3200" dirty="0">
              <a:solidFill>
                <a:srgbClr val="2B4767"/>
              </a:solidFill>
            </a:endParaRPr>
          </a:p>
        </p:txBody>
      </p:sp>
      <p:sp>
        <p:nvSpPr>
          <p:cNvPr id="2" name="Subtitle 1">
            <a:extLst>
              <a:ext uri="{FF2B5EF4-FFF2-40B4-BE49-F238E27FC236}">
                <a16:creationId xmlns:a16="http://schemas.microsoft.com/office/drawing/2014/main" id="{89A9ED90-3564-485B-8121-F27F14ED8FB1}"/>
              </a:ext>
            </a:extLst>
          </p:cNvPr>
          <p:cNvSpPr>
            <a:spLocks noGrp="1"/>
          </p:cNvSpPr>
          <p:nvPr>
            <p:ph type="subTitle" idx="4294967295"/>
          </p:nvPr>
        </p:nvSpPr>
        <p:spPr>
          <a:xfrm>
            <a:off x="4383246" y="4456113"/>
            <a:ext cx="4702175" cy="1411287"/>
          </a:xfrm>
        </p:spPr>
        <p:txBody>
          <a:bodyPr>
            <a:normAutofit fontScale="92500" lnSpcReduction="10000"/>
          </a:bodyPr>
          <a:lstStyle/>
          <a:p>
            <a:pPr>
              <a:spcBef>
                <a:spcPts val="0"/>
              </a:spcBef>
              <a:spcAft>
                <a:spcPts val="0"/>
              </a:spcAft>
              <a:buFont typeface="Wingdings" panose="05000000000000000000" pitchFamily="2" charset="2"/>
              <a:buNone/>
            </a:pPr>
            <a:endParaRPr lang="en-US" altLang="en-US" sz="1900" dirty="0">
              <a:solidFill>
                <a:schemeClr val="tx1"/>
              </a:solidFill>
              <a:latin typeface="+mn-lt"/>
            </a:endParaRPr>
          </a:p>
          <a:p>
            <a:pPr>
              <a:spcBef>
                <a:spcPts val="0"/>
              </a:spcBef>
              <a:spcAft>
                <a:spcPts val="0"/>
              </a:spcAft>
              <a:buFont typeface="Wingdings" panose="05000000000000000000" pitchFamily="2" charset="2"/>
              <a:buNone/>
            </a:pPr>
            <a:r>
              <a:rPr lang="en-US" altLang="en-US" sz="1900" cap="none" dirty="0">
                <a:solidFill>
                  <a:schemeClr val="tx1"/>
                </a:solidFill>
                <a:latin typeface="+mn-lt"/>
              </a:rPr>
              <a:t>Eastern and Western PA Continuums of Care</a:t>
            </a:r>
          </a:p>
          <a:p>
            <a:pPr>
              <a:spcBef>
                <a:spcPts val="0"/>
              </a:spcBef>
              <a:spcAft>
                <a:spcPts val="0"/>
              </a:spcAft>
              <a:buNone/>
            </a:pPr>
            <a:endParaRPr lang="en-US" altLang="en-US" sz="1900" cap="none" dirty="0">
              <a:solidFill>
                <a:schemeClr val="tx1"/>
              </a:solidFill>
              <a:latin typeface="+mn-lt"/>
            </a:endParaRPr>
          </a:p>
          <a:p>
            <a:pPr marL="0" indent="0">
              <a:spcBef>
                <a:spcPts val="0"/>
              </a:spcBef>
              <a:spcAft>
                <a:spcPts val="0"/>
              </a:spcAft>
              <a:buNone/>
            </a:pPr>
            <a:r>
              <a:rPr lang="en-US" altLang="en-US" sz="1900" cap="none" dirty="0">
                <a:solidFill>
                  <a:schemeClr val="tx1"/>
                </a:solidFill>
                <a:latin typeface="+mn-lt"/>
              </a:rPr>
              <a:t>by Diana T. Myers &amp; Associates, Inc. (DMA)</a:t>
            </a:r>
          </a:p>
          <a:p>
            <a:pPr marL="0" indent="0">
              <a:spcBef>
                <a:spcPts val="0"/>
              </a:spcBef>
              <a:spcAft>
                <a:spcPts val="0"/>
              </a:spcAft>
              <a:buNone/>
            </a:pPr>
            <a:r>
              <a:rPr lang="en-US" altLang="en-US" sz="1900" cap="none" dirty="0">
                <a:solidFill>
                  <a:schemeClr val="tx1"/>
                </a:solidFill>
                <a:latin typeface="+mn-lt"/>
              </a:rPr>
              <a:t>on behalf of the PA Department of Community and Economic Development (DCED)</a:t>
            </a:r>
          </a:p>
          <a:p>
            <a:endParaRPr lang="en-US" sz="1300" dirty="0">
              <a:solidFill>
                <a:schemeClr val="tx1">
                  <a:lumMod val="85000"/>
                  <a:lumOff val="15000"/>
                </a:schemeClr>
              </a:solidFill>
            </a:endParaRPr>
          </a:p>
        </p:txBody>
      </p:sp>
      <p:pic>
        <p:nvPicPr>
          <p:cNvPr id="6" name="Picture 5" descr="Logo, company name&#10;&#10;Description automatically generated">
            <a:extLst>
              <a:ext uri="{FF2B5EF4-FFF2-40B4-BE49-F238E27FC236}">
                <a16:creationId xmlns:a16="http://schemas.microsoft.com/office/drawing/2014/main" id="{B5614D41-27DB-4D86-96CD-A7BB0497EB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447800"/>
            <a:ext cx="3413125" cy="1321210"/>
          </a:xfrm>
          <a:prstGeom prst="rect">
            <a:avLst/>
          </a:prstGeom>
        </p:spPr>
      </p:pic>
      <p:pic>
        <p:nvPicPr>
          <p:cNvPr id="8" name="Picture 7" descr="Logo, company name&#10;&#10;Description automatically generated">
            <a:extLst>
              <a:ext uri="{FF2B5EF4-FFF2-40B4-BE49-F238E27FC236}">
                <a16:creationId xmlns:a16="http://schemas.microsoft.com/office/drawing/2014/main" id="{69452C1C-B879-475C-949A-A75794A903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139" y="3642127"/>
            <a:ext cx="4072582" cy="1627972"/>
          </a:xfrm>
          <a:prstGeom prst="rect">
            <a:avLst/>
          </a:prstGeom>
        </p:spPr>
      </p:pic>
    </p:spTree>
    <p:extLst>
      <p:ext uri="{BB962C8B-B14F-4D97-AF65-F5344CB8AC3E}">
        <p14:creationId xmlns:p14="http://schemas.microsoft.com/office/powerpoint/2010/main" val="269198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C68A1BE-C2C3-4645-8BC8-785E5EF2A297}"/>
              </a:ext>
            </a:extLst>
          </p:cNvPr>
          <p:cNvSpPr>
            <a:spLocks noGrp="1" noChangeArrowheads="1"/>
          </p:cNvSpPr>
          <p:nvPr>
            <p:ph type="title"/>
          </p:nvPr>
        </p:nvSpPr>
        <p:spPr/>
        <p:txBody>
          <a:bodyPr>
            <a:normAutofit/>
          </a:bodyPr>
          <a:lstStyle/>
          <a:p>
            <a:r>
              <a:rPr lang="en-US" altLang="en-US" sz="4000" dirty="0"/>
              <a:t>Unsheltered Count – Who?</a:t>
            </a:r>
          </a:p>
        </p:txBody>
      </p:sp>
      <p:sp>
        <p:nvSpPr>
          <p:cNvPr id="45059" name="Rectangle 3">
            <a:extLst>
              <a:ext uri="{FF2B5EF4-FFF2-40B4-BE49-F238E27FC236}">
                <a16:creationId xmlns:a16="http://schemas.microsoft.com/office/drawing/2014/main" id="{6A24AD00-1332-41F9-A2B5-DCA6C851452A}"/>
              </a:ext>
            </a:extLst>
          </p:cNvPr>
          <p:cNvSpPr>
            <a:spLocks noGrp="1" noChangeArrowheads="1"/>
          </p:cNvSpPr>
          <p:nvPr>
            <p:ph idx="1"/>
          </p:nvPr>
        </p:nvSpPr>
        <p:spPr>
          <a:xfrm>
            <a:off x="865562" y="1905000"/>
            <a:ext cx="7543801" cy="4023360"/>
          </a:xfrm>
        </p:spPr>
        <p:txBody>
          <a:bodyPr>
            <a:normAutofit lnSpcReduction="10000"/>
          </a:bodyPr>
          <a:lstStyle/>
          <a:p>
            <a:pPr>
              <a:buFont typeface="Wingdings" panose="05000000000000000000" pitchFamily="2" charset="2"/>
              <a:buNone/>
            </a:pPr>
            <a:r>
              <a:rPr lang="en-US" altLang="en-US" sz="2400" dirty="0"/>
              <a:t>All household types are included: </a:t>
            </a:r>
          </a:p>
          <a:p>
            <a:pPr lvl="1"/>
            <a:r>
              <a:rPr lang="en-US" altLang="en-US" sz="2400" dirty="0"/>
              <a:t>Households with children</a:t>
            </a:r>
          </a:p>
          <a:p>
            <a:pPr lvl="1"/>
            <a:r>
              <a:rPr lang="en-US" altLang="en-US" sz="2400" dirty="0"/>
              <a:t>Households without children</a:t>
            </a:r>
          </a:p>
          <a:p>
            <a:pPr lvl="2"/>
            <a:r>
              <a:rPr lang="en-US" altLang="en-US" sz="2000" dirty="0"/>
              <a:t>Couples- married and unmarried</a:t>
            </a:r>
          </a:p>
          <a:p>
            <a:pPr lvl="2"/>
            <a:r>
              <a:rPr lang="en-US" altLang="en-US" sz="2000" dirty="0"/>
              <a:t>Single individuals</a:t>
            </a:r>
          </a:p>
          <a:p>
            <a:pPr lvl="2"/>
            <a:r>
              <a:rPr lang="en-US" altLang="en-US" sz="2000" dirty="0"/>
              <a:t>Other makeups where the persons define themselves as a household (intergenerational households of adults, siblings, etc.) and there are no children</a:t>
            </a:r>
          </a:p>
          <a:p>
            <a:pPr lvl="1"/>
            <a:r>
              <a:rPr lang="en-US" altLang="en-US" sz="2400" dirty="0"/>
              <a:t>Youth</a:t>
            </a:r>
          </a:p>
          <a:p>
            <a:pPr lvl="2"/>
            <a:r>
              <a:rPr lang="en-US" altLang="en-US" sz="2000" dirty="0"/>
              <a:t>unaccompanied children &lt; age 18 </a:t>
            </a:r>
          </a:p>
          <a:p>
            <a:pPr lvl="2"/>
            <a:r>
              <a:rPr lang="en-US" altLang="en-US" sz="2000" dirty="0"/>
              <a:t>unaccompanied youth, 18-24</a:t>
            </a:r>
          </a:p>
          <a:p>
            <a:pPr lvl="2"/>
            <a:r>
              <a:rPr lang="en-US" altLang="en-US" sz="2000" dirty="0"/>
              <a:t>parenting youth</a:t>
            </a:r>
          </a:p>
        </p:txBody>
      </p:sp>
      <p:sp>
        <p:nvSpPr>
          <p:cNvPr id="45060" name="Slide Number Placeholder 1">
            <a:extLst>
              <a:ext uri="{FF2B5EF4-FFF2-40B4-BE49-F238E27FC236}">
                <a16:creationId xmlns:a16="http://schemas.microsoft.com/office/drawing/2014/main" id="{91FBDE48-1E96-430F-9444-206C5DE24B2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38327967-FCC6-4E65-B613-6D8AC73F9302}" type="slidenum">
              <a:rPr lang="en-US" altLang="en-US" sz="1400" smtClean="0">
                <a:solidFill>
                  <a:schemeClr val="tx1"/>
                </a:solidFill>
              </a:rPr>
              <a:pPr>
                <a:spcBef>
                  <a:spcPct val="0"/>
                </a:spcBef>
                <a:buClrTx/>
                <a:buSzTx/>
                <a:buFontTx/>
                <a:buNone/>
              </a:pPr>
              <a:t>10</a:t>
            </a:fld>
            <a:endParaRPr lang="en-US" altLang="en-US" sz="14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77CCB40-86EC-47B3-9AE6-335E5CF3DBCA}"/>
              </a:ext>
            </a:extLst>
          </p:cNvPr>
          <p:cNvSpPr>
            <a:spLocks noGrp="1" noChangeArrowheads="1"/>
          </p:cNvSpPr>
          <p:nvPr>
            <p:ph type="title"/>
          </p:nvPr>
        </p:nvSpPr>
        <p:spPr/>
        <p:txBody>
          <a:bodyPr>
            <a:normAutofit/>
          </a:bodyPr>
          <a:lstStyle/>
          <a:p>
            <a:r>
              <a:rPr lang="en-US" altLang="en-US" sz="4000" dirty="0"/>
              <a:t>Unsheltered Count – How?</a:t>
            </a:r>
          </a:p>
        </p:txBody>
      </p:sp>
      <p:sp>
        <p:nvSpPr>
          <p:cNvPr id="27651" name="Rectangle 3">
            <a:extLst>
              <a:ext uri="{FF2B5EF4-FFF2-40B4-BE49-F238E27FC236}">
                <a16:creationId xmlns:a16="http://schemas.microsoft.com/office/drawing/2014/main" id="{96C7C11A-32A7-41C7-B156-3E1341883661}"/>
              </a:ext>
            </a:extLst>
          </p:cNvPr>
          <p:cNvSpPr>
            <a:spLocks noGrp="1" noChangeArrowheads="1"/>
          </p:cNvSpPr>
          <p:nvPr>
            <p:ph idx="1"/>
          </p:nvPr>
        </p:nvSpPr>
        <p:spPr>
          <a:xfrm>
            <a:off x="822959" y="2086893"/>
            <a:ext cx="7543801" cy="4023360"/>
          </a:xfrm>
        </p:spPr>
        <p:txBody>
          <a:bodyPr>
            <a:normAutofit/>
          </a:bodyPr>
          <a:lstStyle/>
          <a:p>
            <a:pPr marL="57150" indent="0">
              <a:buSzPct val="90000"/>
              <a:buNone/>
            </a:pPr>
            <a:r>
              <a:rPr lang="en-US" altLang="en-US" sz="2600" b="1" dirty="0"/>
              <a:t>Unsheltered PIT surveys are conducted either via:</a:t>
            </a:r>
          </a:p>
          <a:p>
            <a:pPr lvl="1">
              <a:lnSpc>
                <a:spcPct val="110000"/>
              </a:lnSpc>
              <a:buSzPct val="90000"/>
            </a:pPr>
            <a:r>
              <a:rPr lang="en-US" altLang="en-US" sz="3100" dirty="0"/>
              <a:t>Brief Interviews</a:t>
            </a:r>
          </a:p>
          <a:p>
            <a:pPr lvl="1">
              <a:lnSpc>
                <a:spcPct val="110000"/>
              </a:lnSpc>
              <a:buSzPct val="90000"/>
            </a:pPr>
            <a:r>
              <a:rPr lang="en-US" altLang="en-US" sz="3100" dirty="0"/>
              <a:t>Observation Only</a:t>
            </a:r>
          </a:p>
        </p:txBody>
      </p:sp>
      <p:sp>
        <p:nvSpPr>
          <p:cNvPr id="3" name="Slide Number Placeholder 2">
            <a:extLst>
              <a:ext uri="{FF2B5EF4-FFF2-40B4-BE49-F238E27FC236}">
                <a16:creationId xmlns:a16="http://schemas.microsoft.com/office/drawing/2014/main" id="{F33384F2-D216-4993-9571-DB75C3E73E42}"/>
              </a:ext>
            </a:extLst>
          </p:cNvPr>
          <p:cNvSpPr>
            <a:spLocks noGrp="1"/>
          </p:cNvSpPr>
          <p:nvPr>
            <p:ph type="sldNum" sz="quarter" idx="12"/>
          </p:nvPr>
        </p:nvSpPr>
        <p:spPr/>
        <p:txBody>
          <a:bodyPr/>
          <a:lstStyle/>
          <a:p>
            <a:pPr>
              <a:defRPr/>
            </a:pPr>
            <a:fld id="{A9DB807E-C2C4-4749-82B8-1BBD323B4CD5}" type="slidenum">
              <a:rPr lang="en-US" altLang="en-US" smtClean="0"/>
              <a:pPr>
                <a:defRPr/>
              </a:pPr>
              <a:t>11</a:t>
            </a:fld>
            <a:endParaRPr lang="en-US" altLang="en-US" dirty="0"/>
          </a:p>
        </p:txBody>
      </p:sp>
    </p:spTree>
    <p:extLst>
      <p:ext uri="{BB962C8B-B14F-4D97-AF65-F5344CB8AC3E}">
        <p14:creationId xmlns:p14="http://schemas.microsoft.com/office/powerpoint/2010/main" val="2970222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77CCB40-86EC-47B3-9AE6-335E5CF3DBCA}"/>
              </a:ext>
            </a:extLst>
          </p:cNvPr>
          <p:cNvSpPr>
            <a:spLocks noGrp="1" noChangeArrowheads="1"/>
          </p:cNvSpPr>
          <p:nvPr>
            <p:ph type="title"/>
          </p:nvPr>
        </p:nvSpPr>
        <p:spPr/>
        <p:txBody>
          <a:bodyPr/>
          <a:lstStyle/>
          <a:p>
            <a:r>
              <a:rPr lang="en-US" altLang="en-US" sz="3400" dirty="0"/>
              <a:t>Unsheltered Count – How?</a:t>
            </a:r>
          </a:p>
        </p:txBody>
      </p:sp>
      <p:sp>
        <p:nvSpPr>
          <p:cNvPr id="27651" name="Rectangle 3">
            <a:extLst>
              <a:ext uri="{FF2B5EF4-FFF2-40B4-BE49-F238E27FC236}">
                <a16:creationId xmlns:a16="http://schemas.microsoft.com/office/drawing/2014/main" id="{96C7C11A-32A7-41C7-B156-3E1341883661}"/>
              </a:ext>
            </a:extLst>
          </p:cNvPr>
          <p:cNvSpPr>
            <a:spLocks noGrp="1" noChangeArrowheads="1"/>
          </p:cNvSpPr>
          <p:nvPr>
            <p:ph idx="1"/>
          </p:nvPr>
        </p:nvSpPr>
        <p:spPr/>
        <p:txBody>
          <a:bodyPr>
            <a:normAutofit/>
          </a:bodyPr>
          <a:lstStyle/>
          <a:p>
            <a:pPr marL="571500" indent="-514350">
              <a:buSzPct val="90000"/>
              <a:buFont typeface="+mj-lt"/>
              <a:buAutoNum type="arabicPeriod"/>
            </a:pPr>
            <a:r>
              <a:rPr lang="en-US" altLang="en-US" sz="2600" b="1" dirty="0"/>
              <a:t>Brief interviews </a:t>
            </a:r>
            <a:r>
              <a:rPr lang="en-US" altLang="en-US" sz="2600" dirty="0"/>
              <a:t>– </a:t>
            </a:r>
            <a:r>
              <a:rPr lang="en-US" altLang="en-US" sz="2600" u="sng" dirty="0"/>
              <a:t>preferred</a:t>
            </a:r>
          </a:p>
          <a:p>
            <a:pPr marL="971550" lvl="1" indent="-457200">
              <a:buFont typeface="Wingdings" panose="05000000000000000000" pitchFamily="2" charset="2"/>
              <a:buChar char="¢"/>
            </a:pPr>
            <a:r>
              <a:rPr lang="en-US" altLang="en-US" sz="2200" dirty="0"/>
              <a:t>Complete one Interview Form for each household</a:t>
            </a:r>
          </a:p>
          <a:p>
            <a:pPr marL="514350" lvl="1" indent="0">
              <a:buNone/>
            </a:pPr>
            <a:endParaRPr lang="en-US" altLang="en-US" sz="400" dirty="0"/>
          </a:p>
          <a:p>
            <a:pPr marL="971550" lvl="1" indent="-457200">
              <a:buFont typeface="Wingdings" panose="05000000000000000000" pitchFamily="2" charset="2"/>
              <a:buChar char="¢"/>
            </a:pPr>
            <a:r>
              <a:rPr lang="en-US" altLang="en-US" sz="2200" dirty="0"/>
              <a:t>If a household has more than five members please record additional data on a second form, clearly indicating that they are part of same household</a:t>
            </a:r>
          </a:p>
          <a:p>
            <a:pPr marL="514350" lvl="1" indent="0">
              <a:buNone/>
            </a:pPr>
            <a:endParaRPr lang="en-US" altLang="en-US" sz="400" dirty="0"/>
          </a:p>
          <a:p>
            <a:pPr marL="971550" lvl="1" indent="-457200">
              <a:buFont typeface="Wingdings" panose="05000000000000000000" pitchFamily="2" charset="2"/>
              <a:buChar char="¢"/>
            </a:pPr>
            <a:r>
              <a:rPr lang="en-US" altLang="en-US" sz="2200" dirty="0"/>
              <a:t>If a household includes more than one person, please ensure that data is recorded on the form consistently recording the data based on the assigned “person #”.</a:t>
            </a:r>
          </a:p>
          <a:p>
            <a:pPr marL="1371600" lvl="2" indent="-457200">
              <a:buFont typeface="Wingdings" panose="05000000000000000000" pitchFamily="2" charset="2"/>
              <a:buChar char="¢"/>
            </a:pPr>
            <a:r>
              <a:rPr lang="en-US" altLang="en-US" sz="1800" dirty="0"/>
              <a:t>e.g. If LH is person # 1 and BH is person # 2 on page 2, please ensure that BH is also person # 2 on the subsequent pages.</a:t>
            </a:r>
          </a:p>
        </p:txBody>
      </p:sp>
      <p:sp>
        <p:nvSpPr>
          <p:cNvPr id="3" name="Slide Number Placeholder 2">
            <a:extLst>
              <a:ext uri="{FF2B5EF4-FFF2-40B4-BE49-F238E27FC236}">
                <a16:creationId xmlns:a16="http://schemas.microsoft.com/office/drawing/2014/main" id="{F33384F2-D216-4993-9571-DB75C3E73E42}"/>
              </a:ext>
            </a:extLst>
          </p:cNvPr>
          <p:cNvSpPr>
            <a:spLocks noGrp="1"/>
          </p:cNvSpPr>
          <p:nvPr>
            <p:ph type="sldNum" sz="quarter" idx="12"/>
          </p:nvPr>
        </p:nvSpPr>
        <p:spPr/>
        <p:txBody>
          <a:bodyPr/>
          <a:lstStyle/>
          <a:p>
            <a:pPr>
              <a:defRPr/>
            </a:pPr>
            <a:fld id="{A9DB807E-C2C4-4749-82B8-1BBD323B4CD5}" type="slidenum">
              <a:rPr lang="en-US" altLang="en-US" smtClean="0"/>
              <a:pPr>
                <a:defRPr/>
              </a:pPr>
              <a:t>12</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77CCB40-86EC-47B3-9AE6-335E5CF3DBCA}"/>
              </a:ext>
            </a:extLst>
          </p:cNvPr>
          <p:cNvSpPr>
            <a:spLocks noGrp="1" noChangeArrowheads="1"/>
          </p:cNvSpPr>
          <p:nvPr>
            <p:ph type="title"/>
          </p:nvPr>
        </p:nvSpPr>
        <p:spPr/>
        <p:txBody>
          <a:bodyPr/>
          <a:lstStyle/>
          <a:p>
            <a:r>
              <a:rPr lang="en-US" altLang="en-US" sz="3400" dirty="0"/>
              <a:t>Unsheltered Count – How?</a:t>
            </a:r>
          </a:p>
        </p:txBody>
      </p:sp>
      <p:sp>
        <p:nvSpPr>
          <p:cNvPr id="27651" name="Rectangle 3">
            <a:extLst>
              <a:ext uri="{FF2B5EF4-FFF2-40B4-BE49-F238E27FC236}">
                <a16:creationId xmlns:a16="http://schemas.microsoft.com/office/drawing/2014/main" id="{96C7C11A-32A7-41C7-B156-3E1341883661}"/>
              </a:ext>
            </a:extLst>
          </p:cNvPr>
          <p:cNvSpPr>
            <a:spLocks noGrp="1" noChangeArrowheads="1"/>
          </p:cNvSpPr>
          <p:nvPr>
            <p:ph idx="1"/>
          </p:nvPr>
        </p:nvSpPr>
        <p:spPr/>
        <p:txBody>
          <a:bodyPr>
            <a:normAutofit/>
          </a:bodyPr>
          <a:lstStyle/>
          <a:p>
            <a:pPr marL="590550" indent="-533400">
              <a:buSzPct val="90000"/>
              <a:buFont typeface="+mj-lt"/>
              <a:buAutoNum type="arabicPeriod" startAt="2"/>
            </a:pPr>
            <a:r>
              <a:rPr lang="en-US" altLang="en-US" sz="3200" b="1" dirty="0"/>
              <a:t>Observation - </a:t>
            </a:r>
            <a:r>
              <a:rPr lang="en-US" altLang="en-US" sz="2800" dirty="0"/>
              <a:t>If someone will not or cannot provide the information requested on the Interview Form, complete the observation only section at end of survey based on your observation.  </a:t>
            </a:r>
          </a:p>
          <a:p>
            <a:pPr marL="883158" lvl="1" indent="-533400">
              <a:buSzPct val="90000"/>
              <a:buFont typeface="Arial" panose="020B0604020202020204" pitchFamily="34" charset="0"/>
              <a:buChar char="•"/>
            </a:pPr>
            <a:r>
              <a:rPr lang="en-US" altLang="en-US" sz="2600" dirty="0"/>
              <a:t>It is very important that you </a:t>
            </a:r>
            <a:r>
              <a:rPr lang="en-US" altLang="en-US" sz="2600" b="1" dirty="0"/>
              <a:t>fill out the entire section</a:t>
            </a:r>
            <a:r>
              <a:rPr lang="en-US" altLang="en-US" sz="2600" dirty="0"/>
              <a:t>.</a:t>
            </a:r>
          </a:p>
          <a:p>
            <a:pPr marL="883158" lvl="1" indent="-533400">
              <a:buSzPct val="90000"/>
              <a:buFont typeface="Arial" panose="020B0604020202020204" pitchFamily="34" charset="0"/>
              <a:buChar char="•"/>
            </a:pPr>
            <a:r>
              <a:rPr lang="en-US" altLang="en-US" sz="2600" b="1" dirty="0"/>
              <a:t>This section is where we tend to see the most errors or issues</a:t>
            </a:r>
            <a:r>
              <a:rPr lang="en-US" altLang="en-US" sz="2600" dirty="0"/>
              <a:t>. </a:t>
            </a:r>
            <a:r>
              <a:rPr lang="en-US" altLang="en-US" sz="2600" i="1" dirty="0"/>
              <a:t>More info on this in a few slides.</a:t>
            </a:r>
          </a:p>
          <a:p>
            <a:pPr marL="514350" lvl="1" indent="0">
              <a:buNone/>
            </a:pPr>
            <a:endParaRPr lang="en-US" altLang="en-US" sz="400" dirty="0"/>
          </a:p>
        </p:txBody>
      </p:sp>
      <p:sp>
        <p:nvSpPr>
          <p:cNvPr id="3" name="Slide Number Placeholder 2">
            <a:extLst>
              <a:ext uri="{FF2B5EF4-FFF2-40B4-BE49-F238E27FC236}">
                <a16:creationId xmlns:a16="http://schemas.microsoft.com/office/drawing/2014/main" id="{F33384F2-D216-4993-9571-DB75C3E73E42}"/>
              </a:ext>
            </a:extLst>
          </p:cNvPr>
          <p:cNvSpPr>
            <a:spLocks noGrp="1"/>
          </p:cNvSpPr>
          <p:nvPr>
            <p:ph type="sldNum" sz="quarter" idx="12"/>
          </p:nvPr>
        </p:nvSpPr>
        <p:spPr/>
        <p:txBody>
          <a:bodyPr/>
          <a:lstStyle/>
          <a:p>
            <a:pPr>
              <a:defRPr/>
            </a:pPr>
            <a:fld id="{A9DB807E-C2C4-4749-82B8-1BBD323B4CD5}" type="slidenum">
              <a:rPr lang="en-US" altLang="en-US" smtClean="0"/>
              <a:pPr>
                <a:defRPr/>
              </a:pPr>
              <a:t>13</a:t>
            </a:fld>
            <a:endParaRPr lang="en-US" altLang="en-US" dirty="0"/>
          </a:p>
        </p:txBody>
      </p:sp>
    </p:spTree>
    <p:extLst>
      <p:ext uri="{BB962C8B-B14F-4D97-AF65-F5344CB8AC3E}">
        <p14:creationId xmlns:p14="http://schemas.microsoft.com/office/powerpoint/2010/main" val="312900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8BBDEBE-EFC6-42E3-BB0C-389172B27890}"/>
              </a:ext>
            </a:extLst>
          </p:cNvPr>
          <p:cNvSpPr>
            <a:spLocks noGrp="1"/>
          </p:cNvSpPr>
          <p:nvPr>
            <p:ph type="title"/>
          </p:nvPr>
        </p:nvSpPr>
        <p:spPr>
          <a:xfrm>
            <a:off x="822960" y="758952"/>
            <a:ext cx="7543800" cy="3892168"/>
          </a:xfrm>
        </p:spPr>
        <p:txBody>
          <a:bodyPr vert="horz" lIns="91440" tIns="45720" rIns="91440" bIns="45720" rtlCol="0" anchor="b">
            <a:normAutofit/>
          </a:bodyPr>
          <a:lstStyle/>
          <a:p>
            <a:r>
              <a:rPr lang="en-US" dirty="0"/>
              <a:t>Completing the survey form</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Placeholder 6">
            <a:extLst>
              <a:ext uri="{FF2B5EF4-FFF2-40B4-BE49-F238E27FC236}">
                <a16:creationId xmlns:a16="http://schemas.microsoft.com/office/drawing/2014/main" id="{FBAC7702-2FBB-4E79-81C5-F438C2848B6C}"/>
              </a:ext>
            </a:extLst>
          </p:cNvPr>
          <p:cNvSpPr>
            <a:spLocks noGrp="1"/>
          </p:cNvSpPr>
          <p:nvPr>
            <p:ph type="body" idx="1"/>
          </p:nvPr>
        </p:nvSpPr>
        <p:spPr>
          <a:xfrm>
            <a:off x="825038" y="5225240"/>
            <a:ext cx="7543800" cy="1143000"/>
          </a:xfrm>
        </p:spPr>
        <p:txBody>
          <a:bodyPr vert="horz" lIns="91440" tIns="45720" rIns="91440" bIns="45720" rtlCol="0">
            <a:normAutofit/>
          </a:bodyPr>
          <a:lstStyle/>
          <a:p>
            <a:endParaRPr lang="en-US">
              <a:solidFill>
                <a:srgbClr val="FFFFFF"/>
              </a:solidFill>
            </a:endParaRPr>
          </a:p>
        </p:txBody>
      </p:sp>
      <p:sp>
        <p:nvSpPr>
          <p:cNvPr id="5" name="Slide Number Placeholder 4">
            <a:extLst>
              <a:ext uri="{FF2B5EF4-FFF2-40B4-BE49-F238E27FC236}">
                <a16:creationId xmlns:a16="http://schemas.microsoft.com/office/drawing/2014/main" id="{A54C8252-05CB-4B54-A140-2B187E2BFB1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defRPr/>
            </a:pPr>
            <a:fld id="{F314CB24-BBBF-4827-AAD2-2B3ACDA0C8A7}" type="slidenum">
              <a:rPr lang="en-US" altLang="en-US" smtClean="0"/>
              <a:pPr>
                <a:spcAft>
                  <a:spcPts val="600"/>
                </a:spcAft>
                <a:defRPr/>
              </a:pPr>
              <a:t>14</a:t>
            </a:fld>
            <a:endParaRPr lang="en-US" altLang="en-US"/>
          </a:p>
        </p:txBody>
      </p:sp>
    </p:spTree>
    <p:extLst>
      <p:ext uri="{BB962C8B-B14F-4D97-AF65-F5344CB8AC3E}">
        <p14:creationId xmlns:p14="http://schemas.microsoft.com/office/powerpoint/2010/main" val="2542677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947DB19-43CE-473B-8BEE-22BEC4DBBB3F}"/>
              </a:ext>
            </a:extLst>
          </p:cNvPr>
          <p:cNvSpPr>
            <a:spLocks noGrp="1" noChangeArrowheads="1"/>
          </p:cNvSpPr>
          <p:nvPr>
            <p:ph type="title"/>
          </p:nvPr>
        </p:nvSpPr>
        <p:spPr/>
        <p:txBody>
          <a:bodyPr/>
          <a:lstStyle/>
          <a:p>
            <a:r>
              <a:rPr lang="en-US" altLang="en-US" sz="3400" dirty="0"/>
              <a:t>Survey Forms: Before beginning</a:t>
            </a:r>
          </a:p>
        </p:txBody>
      </p:sp>
      <p:sp>
        <p:nvSpPr>
          <p:cNvPr id="33795" name="Rectangle 3">
            <a:extLst>
              <a:ext uri="{FF2B5EF4-FFF2-40B4-BE49-F238E27FC236}">
                <a16:creationId xmlns:a16="http://schemas.microsoft.com/office/drawing/2014/main" id="{F05DAD93-3CB6-4AA0-AD13-36DD7EB87BDC}"/>
              </a:ext>
            </a:extLst>
          </p:cNvPr>
          <p:cNvSpPr>
            <a:spLocks noGrp="1" noChangeArrowheads="1"/>
          </p:cNvSpPr>
          <p:nvPr>
            <p:ph idx="1"/>
          </p:nvPr>
        </p:nvSpPr>
        <p:spPr/>
        <p:txBody>
          <a:bodyPr>
            <a:normAutofit/>
          </a:bodyPr>
          <a:lstStyle/>
          <a:p>
            <a:pPr marL="274320" indent="-182880">
              <a:lnSpc>
                <a:spcPct val="100000"/>
              </a:lnSpc>
              <a:spcBef>
                <a:spcPts val="200"/>
              </a:spcBef>
              <a:spcAft>
                <a:spcPts val="400"/>
              </a:spcAft>
              <a:buFont typeface="Calibri" pitchFamily="34" charset="0"/>
              <a:buChar char="◦"/>
              <a:tabLst>
                <a:tab pos="457200" algn="l"/>
              </a:tabLst>
              <a:defRPr/>
            </a:pPr>
            <a:r>
              <a:rPr lang="en-US" altLang="en-US" sz="3200" dirty="0"/>
              <a:t>Write your county name at the top left.</a:t>
            </a:r>
          </a:p>
          <a:p>
            <a:pPr marL="274320" indent="-182880">
              <a:lnSpc>
                <a:spcPct val="100000"/>
              </a:lnSpc>
              <a:spcBef>
                <a:spcPts val="200"/>
              </a:spcBef>
              <a:spcAft>
                <a:spcPts val="400"/>
              </a:spcAft>
              <a:buFont typeface="Calibri" pitchFamily="34" charset="0"/>
              <a:buChar char="◦"/>
              <a:tabLst>
                <a:tab pos="457200" algn="l"/>
              </a:tabLst>
              <a:defRPr/>
            </a:pPr>
            <a:r>
              <a:rPr lang="en-US" altLang="en-US" sz="3200" dirty="0"/>
              <a:t>Please write your name or team name/number on the top right of the form, along with the date/time of count. </a:t>
            </a:r>
            <a:r>
              <a:rPr lang="en-US" altLang="en-US" sz="3200" b="1" dirty="0"/>
              <a:t>This is very important in case we have questions about your survey.</a:t>
            </a:r>
          </a:p>
        </p:txBody>
      </p:sp>
      <p:sp>
        <p:nvSpPr>
          <p:cNvPr id="3" name="Slide Number Placeholder 2">
            <a:extLst>
              <a:ext uri="{FF2B5EF4-FFF2-40B4-BE49-F238E27FC236}">
                <a16:creationId xmlns:a16="http://schemas.microsoft.com/office/drawing/2014/main" id="{76257BC2-3FE8-4358-B5CA-B8554EC7D4AC}"/>
              </a:ext>
            </a:extLst>
          </p:cNvPr>
          <p:cNvSpPr>
            <a:spLocks noGrp="1"/>
          </p:cNvSpPr>
          <p:nvPr>
            <p:ph type="sldNum" sz="quarter" idx="12"/>
          </p:nvPr>
        </p:nvSpPr>
        <p:spPr/>
        <p:txBody>
          <a:bodyPr/>
          <a:lstStyle/>
          <a:p>
            <a:pPr>
              <a:defRPr/>
            </a:pPr>
            <a:fld id="{A9DB807E-C2C4-4749-82B8-1BBD323B4CD5}" type="slidenum">
              <a:rPr lang="en-US" altLang="en-US" smtClean="0"/>
              <a:pPr>
                <a:defRPr/>
              </a:pPr>
              <a:t>15</a:t>
            </a:fld>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149B57A-604F-4417-A78B-A85E46C1066C}"/>
              </a:ext>
            </a:extLst>
          </p:cNvPr>
          <p:cNvSpPr>
            <a:spLocks noGrp="1" noChangeArrowheads="1"/>
          </p:cNvSpPr>
          <p:nvPr>
            <p:ph type="title"/>
          </p:nvPr>
        </p:nvSpPr>
        <p:spPr/>
        <p:txBody>
          <a:bodyPr/>
          <a:lstStyle/>
          <a:p>
            <a:r>
              <a:rPr lang="en-US" altLang="en-US" sz="3400" dirty="0"/>
              <a:t>Survey Forms: Introduction</a:t>
            </a:r>
          </a:p>
        </p:txBody>
      </p:sp>
      <p:sp>
        <p:nvSpPr>
          <p:cNvPr id="31747" name="Rectangle 3">
            <a:extLst>
              <a:ext uri="{FF2B5EF4-FFF2-40B4-BE49-F238E27FC236}">
                <a16:creationId xmlns:a16="http://schemas.microsoft.com/office/drawing/2014/main" id="{E5105A3A-DA2D-4A4B-994E-675D43ACF5F4}"/>
              </a:ext>
            </a:extLst>
          </p:cNvPr>
          <p:cNvSpPr>
            <a:spLocks noGrp="1" noChangeArrowheads="1"/>
          </p:cNvSpPr>
          <p:nvPr>
            <p:ph idx="1"/>
          </p:nvPr>
        </p:nvSpPr>
        <p:spPr/>
        <p:txBody>
          <a:bodyPr/>
          <a:lstStyle/>
          <a:p>
            <a:pPr>
              <a:spcAft>
                <a:spcPts val="600"/>
              </a:spcAft>
              <a:buSzPct val="90000"/>
            </a:pPr>
            <a:r>
              <a:rPr lang="en-US" sz="2000" dirty="0"/>
              <a:t>Hello, I am (introduce yourself by your first name).  We are conducting a survey to count people experiencing homelessness in order to learn more about people experiencing homelessness, what kinds of problems they face, and to better understand what services are needed to address homelessness. Your participation is voluntary and your response to each question is voluntary.  I will ask for your initials and your age, but I will not need your name, date of birth, social security number, or any other information that could be traced back to you.  The responses to these questions will not be shared with anyone outside of our team. I will need to read each question all the way through. </a:t>
            </a:r>
          </a:p>
          <a:p>
            <a:pPr>
              <a:spcAft>
                <a:spcPts val="600"/>
              </a:spcAft>
              <a:buSzPct val="90000"/>
            </a:pPr>
            <a:r>
              <a:rPr lang="en-US" sz="2000" i="1" dirty="0"/>
              <a:t>Note: This script is also on the interview forms. </a:t>
            </a:r>
            <a:endParaRPr lang="en-US" sz="2000" dirty="0"/>
          </a:p>
        </p:txBody>
      </p:sp>
      <p:sp>
        <p:nvSpPr>
          <p:cNvPr id="3" name="Slide Number Placeholder 2">
            <a:extLst>
              <a:ext uri="{FF2B5EF4-FFF2-40B4-BE49-F238E27FC236}">
                <a16:creationId xmlns:a16="http://schemas.microsoft.com/office/drawing/2014/main" id="{0392CD0A-6ADC-4803-80DC-2D2542F73D47}"/>
              </a:ext>
            </a:extLst>
          </p:cNvPr>
          <p:cNvSpPr>
            <a:spLocks noGrp="1"/>
          </p:cNvSpPr>
          <p:nvPr>
            <p:ph type="sldNum" sz="quarter" idx="12"/>
          </p:nvPr>
        </p:nvSpPr>
        <p:spPr/>
        <p:txBody>
          <a:bodyPr/>
          <a:lstStyle/>
          <a:p>
            <a:pPr>
              <a:defRPr/>
            </a:pPr>
            <a:fld id="{A9DB807E-C2C4-4749-82B8-1BBD323B4CD5}" type="slidenum">
              <a:rPr lang="en-US" altLang="en-US" smtClean="0"/>
              <a:pPr>
                <a:defRPr/>
              </a:pPr>
              <a:t>16</a:t>
            </a:fld>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200" u="sng" dirty="0"/>
              <a:t>Survey Forms: Consent &amp; Screening</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normAutofit fontScale="92500" lnSpcReduction="20000"/>
          </a:bodyPr>
          <a:lstStyle/>
          <a:p>
            <a:pPr lvl="1">
              <a:lnSpc>
                <a:spcPct val="110000"/>
              </a:lnSpc>
              <a:tabLst>
                <a:tab pos="457200" algn="l"/>
              </a:tabLst>
              <a:defRPr/>
            </a:pPr>
            <a:r>
              <a:rPr lang="en-US" altLang="en-US" sz="2800" dirty="0"/>
              <a:t>Can I have 10 minutes of your time?</a:t>
            </a:r>
          </a:p>
          <a:p>
            <a:pPr lvl="2">
              <a:lnSpc>
                <a:spcPct val="110000"/>
              </a:lnSpc>
              <a:tabLst>
                <a:tab pos="457200" algn="l"/>
              </a:tabLst>
              <a:defRPr/>
            </a:pPr>
            <a:r>
              <a:rPr lang="en-US" altLang="en-US" sz="2400" dirty="0"/>
              <a:t>If no, and you believe this individual/ household is sleeping in an unsheltered location, please discontinue the survey and instead complete the observation information at end of survey.</a:t>
            </a:r>
          </a:p>
          <a:p>
            <a:pPr lvl="2">
              <a:lnSpc>
                <a:spcPct val="110000"/>
              </a:lnSpc>
              <a:tabLst>
                <a:tab pos="457200" algn="l"/>
              </a:tabLst>
              <a:defRPr/>
            </a:pPr>
            <a:r>
              <a:rPr lang="en-US" altLang="en-US" sz="2400" dirty="0"/>
              <a:t>If individual is asleep, please proceed to observation section.</a:t>
            </a:r>
          </a:p>
          <a:p>
            <a:pPr lvl="1">
              <a:lnSpc>
                <a:spcPct val="110000"/>
              </a:lnSpc>
              <a:tabLst>
                <a:tab pos="457200" algn="l"/>
              </a:tabLst>
              <a:defRPr/>
            </a:pPr>
            <a:r>
              <a:rPr lang="en-US" altLang="en-US" sz="2800" dirty="0"/>
              <a:t>Did another volunteer or survey worker already ask you questions about where you are sleeping the night of Jan. 25th (insert: tonight or last night)?</a:t>
            </a:r>
          </a:p>
          <a:p>
            <a:pPr lvl="2">
              <a:lnSpc>
                <a:spcPct val="110000"/>
              </a:lnSpc>
              <a:tabLst>
                <a:tab pos="457200" algn="l"/>
              </a:tabLst>
              <a:defRPr/>
            </a:pPr>
            <a:r>
              <a:rPr lang="en-US" altLang="en-US" sz="2400" dirty="0"/>
              <a:t>If yes, please discontinue the survey.  No further information is needed.</a:t>
            </a:r>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17</a:t>
            </a:fld>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8BBDEBE-EFC6-42E3-BB0C-389172B27890}"/>
              </a:ext>
            </a:extLst>
          </p:cNvPr>
          <p:cNvSpPr>
            <a:spLocks noGrp="1"/>
          </p:cNvSpPr>
          <p:nvPr>
            <p:ph type="title"/>
          </p:nvPr>
        </p:nvSpPr>
        <p:spPr>
          <a:xfrm>
            <a:off x="822960" y="758952"/>
            <a:ext cx="7543800" cy="3892168"/>
          </a:xfrm>
        </p:spPr>
        <p:txBody>
          <a:bodyPr vert="horz" lIns="91440" tIns="45720" rIns="91440" bIns="45720" rtlCol="0" anchor="b">
            <a:normAutofit/>
          </a:bodyPr>
          <a:lstStyle/>
          <a:p>
            <a:r>
              <a:rPr lang="en-US" dirty="0"/>
              <a:t>Brief surveys</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Placeholder 6">
            <a:extLst>
              <a:ext uri="{FF2B5EF4-FFF2-40B4-BE49-F238E27FC236}">
                <a16:creationId xmlns:a16="http://schemas.microsoft.com/office/drawing/2014/main" id="{FBAC7702-2FBB-4E79-81C5-F438C2848B6C}"/>
              </a:ext>
            </a:extLst>
          </p:cNvPr>
          <p:cNvSpPr>
            <a:spLocks noGrp="1"/>
          </p:cNvSpPr>
          <p:nvPr>
            <p:ph type="body" idx="1"/>
          </p:nvPr>
        </p:nvSpPr>
        <p:spPr>
          <a:xfrm>
            <a:off x="825038" y="5225240"/>
            <a:ext cx="7543800" cy="1143000"/>
          </a:xfrm>
        </p:spPr>
        <p:txBody>
          <a:bodyPr vert="horz" lIns="91440" tIns="45720" rIns="91440" bIns="45720" rtlCol="0">
            <a:normAutofit/>
          </a:bodyPr>
          <a:lstStyle/>
          <a:p>
            <a:endParaRPr lang="en-US">
              <a:solidFill>
                <a:srgbClr val="FFFFFF"/>
              </a:solidFill>
            </a:endParaRPr>
          </a:p>
        </p:txBody>
      </p:sp>
      <p:sp>
        <p:nvSpPr>
          <p:cNvPr id="5" name="Slide Number Placeholder 4">
            <a:extLst>
              <a:ext uri="{FF2B5EF4-FFF2-40B4-BE49-F238E27FC236}">
                <a16:creationId xmlns:a16="http://schemas.microsoft.com/office/drawing/2014/main" id="{A54C8252-05CB-4B54-A140-2B187E2BFB1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defRPr/>
            </a:pPr>
            <a:fld id="{F314CB24-BBBF-4827-AAD2-2B3ACDA0C8A7}" type="slidenum">
              <a:rPr lang="en-US" altLang="en-US" smtClean="0"/>
              <a:pPr>
                <a:spcAft>
                  <a:spcPts val="600"/>
                </a:spcAft>
                <a:defRPr/>
              </a:pPr>
              <a:t>18</a:t>
            </a:fld>
            <a:endParaRPr lang="en-US" altLang="en-US"/>
          </a:p>
        </p:txBody>
      </p:sp>
    </p:spTree>
    <p:extLst>
      <p:ext uri="{BB962C8B-B14F-4D97-AF65-F5344CB8AC3E}">
        <p14:creationId xmlns:p14="http://schemas.microsoft.com/office/powerpoint/2010/main" val="138417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B58D67E-2595-4CB0-9473-5BBBF62E3A2F}"/>
              </a:ext>
            </a:extLst>
          </p:cNvPr>
          <p:cNvSpPr>
            <a:spLocks noGrp="1" noChangeArrowheads="1"/>
          </p:cNvSpPr>
          <p:nvPr>
            <p:ph type="title"/>
          </p:nvPr>
        </p:nvSpPr>
        <p:spPr/>
        <p:txBody>
          <a:bodyPr>
            <a:normAutofit/>
          </a:bodyPr>
          <a:lstStyle/>
          <a:p>
            <a:r>
              <a:rPr lang="en-US" altLang="en-US" sz="4000" dirty="0"/>
              <a:t>Brief Surveys: What information are we collecting?</a:t>
            </a:r>
          </a:p>
        </p:txBody>
      </p:sp>
      <p:sp>
        <p:nvSpPr>
          <p:cNvPr id="29699" name="Rectangle 3">
            <a:extLst>
              <a:ext uri="{FF2B5EF4-FFF2-40B4-BE49-F238E27FC236}">
                <a16:creationId xmlns:a16="http://schemas.microsoft.com/office/drawing/2014/main" id="{8764D64C-08E6-4F70-8623-198F58F901AD}"/>
              </a:ext>
            </a:extLst>
          </p:cNvPr>
          <p:cNvSpPr>
            <a:spLocks noGrp="1" noChangeArrowheads="1"/>
          </p:cNvSpPr>
          <p:nvPr>
            <p:ph idx="1"/>
          </p:nvPr>
        </p:nvSpPr>
        <p:spPr/>
        <p:txBody>
          <a:bodyPr>
            <a:normAutofit fontScale="92500" lnSpcReduction="10000"/>
          </a:bodyPr>
          <a:lstStyle/>
          <a:p>
            <a:pPr marL="342900" marR="0" lvl="0" indent="-342900">
              <a:lnSpc>
                <a:spcPct val="110000"/>
              </a:lnSpc>
              <a:spcBef>
                <a:spcPts val="0"/>
              </a:spcBef>
              <a:spcAft>
                <a:spcPts val="0"/>
              </a:spcAft>
              <a:buFont typeface="Courier New" panose="02070309020205020404" pitchFamily="49" charset="0"/>
              <a:buChar char="o"/>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Number of persons in household</a:t>
            </a:r>
          </a:p>
          <a:p>
            <a:pPr marL="342900" marR="0" lvl="0" indent="-342900">
              <a:lnSpc>
                <a:spcPct val="110000"/>
              </a:lnSpc>
              <a:spcBef>
                <a:spcPts val="0"/>
              </a:spcBef>
              <a:spcAft>
                <a:spcPts val="0"/>
              </a:spcAft>
              <a:buFont typeface="Courier New" panose="02070309020205020404" pitchFamily="49" charset="0"/>
              <a:buChar char="o"/>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For each person in household:</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Age (or age range)</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Ethnicity</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Gender</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Race</a:t>
            </a:r>
          </a:p>
          <a:p>
            <a:pPr marL="342900" marR="0" lvl="0" indent="-342900">
              <a:lnSpc>
                <a:spcPct val="110000"/>
              </a:lnSpc>
              <a:spcBef>
                <a:spcPts val="0"/>
              </a:spcBef>
              <a:spcAft>
                <a:spcPts val="0"/>
              </a:spcAft>
              <a:buFont typeface="Courier New" panose="02070309020205020404" pitchFamily="49" charset="0"/>
              <a:buChar char="o"/>
              <a:tabLst>
                <a:tab pos="4572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Additional data collected for adults or youth under 18 who are head of household:</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Number of homeless episodes and length of time homeless</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Domestic violence status (not asked in front of two adults who have identified that they are part of the same household)</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Veteran status</a:t>
            </a:r>
          </a:p>
          <a:p>
            <a:pPr marL="635508" lvl="1" indent="-342900">
              <a:lnSpc>
                <a:spcPct val="110000"/>
              </a:lnSpc>
              <a:spcBef>
                <a:spcPts val="0"/>
              </a:spcBef>
              <a:spcAft>
                <a:spcPts val="0"/>
              </a:spcAft>
              <a:buFont typeface="Courier New" panose="02070309020205020404" pitchFamily="49" charset="0"/>
              <a:buChar char="o"/>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Disability information</a:t>
            </a:r>
          </a:p>
        </p:txBody>
      </p:sp>
      <p:sp>
        <p:nvSpPr>
          <p:cNvPr id="47108" name="Slide Number Placeholder 1">
            <a:extLst>
              <a:ext uri="{FF2B5EF4-FFF2-40B4-BE49-F238E27FC236}">
                <a16:creationId xmlns:a16="http://schemas.microsoft.com/office/drawing/2014/main" id="{ADCFCADD-8717-47CA-B54C-BAF3750B751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0C2652F9-E2ED-4781-A0DA-342465CAF450}" type="slidenum">
              <a:rPr lang="en-US" altLang="en-US" sz="1400" smtClean="0">
                <a:solidFill>
                  <a:schemeClr val="tx1"/>
                </a:solidFill>
              </a:rPr>
              <a:pPr>
                <a:spcBef>
                  <a:spcPct val="0"/>
                </a:spcBef>
                <a:buClrTx/>
                <a:buSzTx/>
                <a:buFontTx/>
                <a:buNone/>
              </a:pPr>
              <a:t>19</a:t>
            </a:fld>
            <a:endParaRPr lang="en-US" altLang="en-US"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C6DEF8F9-FFEF-4EDB-8A06-8A7884ED42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0747CA7-2579-4FF5-95CF-E3FA65C9E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1" y="6400800"/>
            <a:ext cx="914161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C63BD94-CA0C-4C27-BB07-89F71DEA2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44820"/>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FB7E6AAF-3338-48E9-956E-F614ABE94DE0}"/>
              </a:ext>
            </a:extLst>
          </p:cNvPr>
          <p:cNvSpPr>
            <a:spLocks noGrp="1"/>
          </p:cNvSpPr>
          <p:nvPr>
            <p:ph type="title"/>
          </p:nvPr>
        </p:nvSpPr>
        <p:spPr>
          <a:xfrm>
            <a:off x="369277" y="516835"/>
            <a:ext cx="2313633" cy="5772840"/>
          </a:xfrm>
        </p:spPr>
        <p:txBody>
          <a:bodyPr vert="horz" lIns="91440" tIns="45720" rIns="91440" bIns="45720" rtlCol="0" anchor="ctr">
            <a:normAutofit/>
          </a:bodyPr>
          <a:lstStyle/>
          <a:p>
            <a:r>
              <a:rPr lang="en-US" sz="3100" dirty="0"/>
              <a:t>What is the PIT count?</a:t>
            </a:r>
          </a:p>
        </p:txBody>
      </p:sp>
      <p:sp>
        <p:nvSpPr>
          <p:cNvPr id="23" name="Rectangle 2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lide Number Placeholder 1">
            <a:extLst>
              <a:ext uri="{FF2B5EF4-FFF2-40B4-BE49-F238E27FC236}">
                <a16:creationId xmlns:a16="http://schemas.microsoft.com/office/drawing/2014/main" id="{AAFDA0F9-6A50-4932-8BC2-D19D3EE26C15}"/>
              </a:ext>
            </a:extLst>
          </p:cNvPr>
          <p:cNvSpPr>
            <a:spLocks noGrp="1"/>
          </p:cNvSpPr>
          <p:nvPr>
            <p:ph type="sldNum" sz="quarter" idx="12"/>
          </p:nvPr>
        </p:nvSpPr>
        <p:spPr>
          <a:xfrm>
            <a:off x="7592291" y="6459785"/>
            <a:ext cx="817071" cy="365125"/>
          </a:xfrm>
        </p:spPr>
        <p:txBody>
          <a:bodyPr vert="horz" lIns="91440" tIns="45720" rIns="91440" bIns="45720" rtlCol="0" anchor="ctr">
            <a:normAutofit/>
          </a:bodyPr>
          <a:lstStyle/>
          <a:p>
            <a:pPr>
              <a:spcAft>
                <a:spcPts val="600"/>
              </a:spcAft>
              <a:defRPr/>
            </a:pPr>
            <a:fld id="{835A4528-469D-4B23-9475-7EF959A02A44}" type="slidenum">
              <a:rPr lang="en-US" altLang="en-US"/>
              <a:pPr>
                <a:spcAft>
                  <a:spcPts val="600"/>
                </a:spcAft>
                <a:defRPr/>
              </a:pPr>
              <a:t>2</a:t>
            </a:fld>
            <a:endParaRPr lang="en-US" altLang="en-US"/>
          </a:p>
        </p:txBody>
      </p:sp>
      <p:graphicFrame>
        <p:nvGraphicFramePr>
          <p:cNvPr id="8" name="Content Placeholder 5">
            <a:extLst>
              <a:ext uri="{FF2B5EF4-FFF2-40B4-BE49-F238E27FC236}">
                <a16:creationId xmlns:a16="http://schemas.microsoft.com/office/drawing/2014/main" id="{EC7F3738-0BAB-4471-A890-262980595814}"/>
              </a:ext>
            </a:extLst>
          </p:cNvPr>
          <p:cNvGraphicFramePr>
            <a:graphicFrameLocks noGrp="1"/>
          </p:cNvGraphicFramePr>
          <p:nvPr>
            <p:ph idx="1"/>
            <p:extLst>
              <p:ext uri="{D42A27DB-BD31-4B8C-83A1-F6EECF244321}">
                <p14:modId xmlns:p14="http://schemas.microsoft.com/office/powerpoint/2010/main" val="186969753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1893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300" dirty="0"/>
              <a:t>Brief Survey: Where did you sleep?</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lstStyle/>
          <a:p>
            <a:pPr marL="0" indent="0">
              <a:buNone/>
              <a:defRPr/>
            </a:pPr>
            <a:r>
              <a:rPr lang="en-US" altLang="en-US" sz="2800" dirty="0"/>
              <a:t>Where are you sleeping/did you sleep the night of Jan. 25</a:t>
            </a:r>
            <a:r>
              <a:rPr lang="en-US" altLang="en-US" sz="2800" baseline="30000" dirty="0"/>
              <a:t>th?</a:t>
            </a:r>
            <a:endParaRPr lang="en-US" altLang="en-US" sz="2800" dirty="0"/>
          </a:p>
          <a:p>
            <a:pPr marL="0" indent="0">
              <a:buNone/>
              <a:defRPr/>
            </a:pPr>
            <a:endParaRPr lang="en-US" altLang="en-US" sz="28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20</a:t>
            </a:fld>
            <a:endParaRPr lang="en-US" altLang="en-US" dirty="0"/>
          </a:p>
        </p:txBody>
      </p:sp>
      <p:pic>
        <p:nvPicPr>
          <p:cNvPr id="4" name="Picture 3">
            <a:extLst>
              <a:ext uri="{FF2B5EF4-FFF2-40B4-BE49-F238E27FC236}">
                <a16:creationId xmlns:a16="http://schemas.microsoft.com/office/drawing/2014/main" id="{305C58B6-2AE0-4C9C-875F-97AABAE9F78B}"/>
              </a:ext>
            </a:extLst>
          </p:cNvPr>
          <p:cNvPicPr>
            <a:picLocks noChangeAspect="1"/>
          </p:cNvPicPr>
          <p:nvPr/>
        </p:nvPicPr>
        <p:blipFill>
          <a:blip r:embed="rId3"/>
          <a:stretch>
            <a:fillRect/>
          </a:stretch>
        </p:blipFill>
        <p:spPr>
          <a:xfrm>
            <a:off x="777240" y="4942414"/>
            <a:ext cx="869725" cy="806527"/>
          </a:xfrm>
          <a:prstGeom prst="rect">
            <a:avLst/>
          </a:prstGeom>
        </p:spPr>
      </p:pic>
      <p:pic>
        <p:nvPicPr>
          <p:cNvPr id="6" name="Picture 5">
            <a:extLst>
              <a:ext uri="{FF2B5EF4-FFF2-40B4-BE49-F238E27FC236}">
                <a16:creationId xmlns:a16="http://schemas.microsoft.com/office/drawing/2014/main" id="{57680654-01BB-400E-B75A-6C0EA6DE1B7C}"/>
              </a:ext>
            </a:extLst>
          </p:cNvPr>
          <p:cNvPicPr>
            <a:picLocks noChangeAspect="1"/>
          </p:cNvPicPr>
          <p:nvPr/>
        </p:nvPicPr>
        <p:blipFill>
          <a:blip r:embed="rId4"/>
          <a:stretch>
            <a:fillRect/>
          </a:stretch>
        </p:blipFill>
        <p:spPr>
          <a:xfrm>
            <a:off x="1600200" y="2979059"/>
            <a:ext cx="6587137" cy="2658797"/>
          </a:xfrm>
          <a:prstGeom prst="rect">
            <a:avLst/>
          </a:prstGeom>
        </p:spPr>
      </p:pic>
      <p:sp>
        <p:nvSpPr>
          <p:cNvPr id="5" name="TextBox 4">
            <a:extLst>
              <a:ext uri="{FF2B5EF4-FFF2-40B4-BE49-F238E27FC236}">
                <a16:creationId xmlns:a16="http://schemas.microsoft.com/office/drawing/2014/main" id="{41004ACF-2B95-42CF-BC1C-EB517C14CB13}"/>
              </a:ext>
            </a:extLst>
          </p:cNvPr>
          <p:cNvSpPr txBox="1"/>
          <p:nvPr/>
        </p:nvSpPr>
        <p:spPr>
          <a:xfrm>
            <a:off x="1646965" y="5093639"/>
            <a:ext cx="3276600" cy="830997"/>
          </a:xfrm>
          <a:prstGeom prst="rect">
            <a:avLst/>
          </a:prstGeom>
          <a:noFill/>
          <a:ln>
            <a:noFill/>
          </a:ln>
        </p:spPr>
        <p:txBody>
          <a:bodyPr wrap="square" rtlCol="0">
            <a:spAutoFit/>
          </a:bodyPr>
          <a:lstStyle/>
          <a:p>
            <a:r>
              <a:rPr lang="en-US" sz="1600" b="1" dirty="0">
                <a:solidFill>
                  <a:srgbClr val="00CC00"/>
                </a:solidFill>
                <a:latin typeface="+mn-lt"/>
              </a:rPr>
              <a:t>Households in the locations above will be included in the unsheltered PIT count.</a:t>
            </a:r>
          </a:p>
        </p:txBody>
      </p:sp>
    </p:spTree>
    <p:extLst>
      <p:ext uri="{BB962C8B-B14F-4D97-AF65-F5344CB8AC3E}">
        <p14:creationId xmlns:p14="http://schemas.microsoft.com/office/powerpoint/2010/main" val="4270520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400" dirty="0"/>
              <a:t>Brief Survey: </a:t>
            </a:r>
            <a:r>
              <a:rPr lang="en-US" altLang="en-US" sz="3600" dirty="0"/>
              <a:t>Where did you sleep?</a:t>
            </a:r>
            <a:endParaRPr lang="en-US" altLang="en-US" sz="3400" u="sng" dirty="0"/>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lstStyle/>
          <a:p>
            <a:pPr lvl="1">
              <a:defRPr/>
            </a:pPr>
            <a:r>
              <a:rPr lang="en-US" altLang="en-US" sz="2600" dirty="0"/>
              <a:t>In addition to checking off the appropriate unsheltered location, please write down any details about location. </a:t>
            </a:r>
          </a:p>
          <a:p>
            <a:pPr lvl="2">
              <a:defRPr/>
            </a:pPr>
            <a:r>
              <a:rPr lang="en-US" altLang="en-US" sz="2200" b="1" dirty="0"/>
              <a:t>This is very important</a:t>
            </a:r>
            <a:r>
              <a:rPr lang="en-US" altLang="en-US" sz="2200" dirty="0"/>
              <a:t>. This information is used to ensure a household is not double counted. If you do not have time to fill this out in the moment, please make sure you complete it before turning in your surveys.</a:t>
            </a:r>
          </a:p>
          <a:p>
            <a:pPr lvl="2">
              <a:defRPr/>
            </a:pPr>
            <a:r>
              <a:rPr lang="en-US" altLang="en-US" sz="2200" dirty="0"/>
              <a:t>Please provide as much identifying information as possible.</a:t>
            </a:r>
          </a:p>
          <a:p>
            <a:pPr lvl="3">
              <a:defRPr/>
            </a:pPr>
            <a:r>
              <a:rPr lang="en-US" altLang="en-US" sz="2200" dirty="0"/>
              <a:t>e.g. Blue tent behind Walmart in </a:t>
            </a:r>
            <a:r>
              <a:rPr lang="en-US" altLang="en-US" sz="2200" dirty="0" err="1"/>
              <a:t>Pennsylvaniatown</a:t>
            </a:r>
            <a:r>
              <a:rPr lang="en-US" altLang="en-US" sz="2200" dirty="0"/>
              <a:t>; sleeping in brown van in Flying J Truck Stop in </a:t>
            </a:r>
            <a:r>
              <a:rPr lang="en-US" altLang="en-US" sz="2200" dirty="0" err="1"/>
              <a:t>Centralville</a:t>
            </a:r>
            <a:r>
              <a:rPr lang="en-US" altLang="en-US" sz="2200" dirty="0"/>
              <a:t> </a:t>
            </a:r>
          </a:p>
          <a:p>
            <a:pPr marL="571500" indent="-571500">
              <a:buFont typeface="Wingdings" panose="05000000000000000000" pitchFamily="2" charset="2"/>
              <a:buNone/>
              <a:defRPr/>
            </a:pPr>
            <a:endParaRPr lang="en-US" altLang="en-US" sz="8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21</a:t>
            </a:fld>
            <a:endParaRPr lang="en-US" altLang="en-US" dirty="0"/>
          </a:p>
        </p:txBody>
      </p:sp>
    </p:spTree>
    <p:extLst>
      <p:ext uri="{BB962C8B-B14F-4D97-AF65-F5344CB8AC3E}">
        <p14:creationId xmlns:p14="http://schemas.microsoft.com/office/powerpoint/2010/main" val="2833711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9CBE5E7-9890-4330-B2B6-CA248B8A0AC7}"/>
              </a:ext>
            </a:extLst>
          </p:cNvPr>
          <p:cNvSpPr>
            <a:spLocks noGrp="1" noChangeArrowheads="1"/>
          </p:cNvSpPr>
          <p:nvPr>
            <p:ph type="title"/>
          </p:nvPr>
        </p:nvSpPr>
        <p:spPr/>
        <p:txBody>
          <a:bodyPr/>
          <a:lstStyle/>
          <a:p>
            <a:r>
              <a:rPr lang="en-US" altLang="en-US" sz="3400" dirty="0"/>
              <a:t>Brief Survey: Where did you sleep?</a:t>
            </a:r>
          </a:p>
        </p:txBody>
      </p:sp>
      <p:sp>
        <p:nvSpPr>
          <p:cNvPr id="37891" name="Rectangle 3">
            <a:extLst>
              <a:ext uri="{FF2B5EF4-FFF2-40B4-BE49-F238E27FC236}">
                <a16:creationId xmlns:a16="http://schemas.microsoft.com/office/drawing/2014/main" id="{1472A088-5431-448D-934A-70C3DB04607B}"/>
              </a:ext>
            </a:extLst>
          </p:cNvPr>
          <p:cNvSpPr>
            <a:spLocks noGrp="1" noChangeArrowheads="1"/>
          </p:cNvSpPr>
          <p:nvPr>
            <p:ph idx="1"/>
          </p:nvPr>
        </p:nvSpPr>
        <p:spPr>
          <a:xfrm>
            <a:off x="914400" y="1845734"/>
            <a:ext cx="7452360" cy="4023360"/>
          </a:xfrm>
        </p:spPr>
        <p:txBody>
          <a:bodyPr>
            <a:normAutofit fontScale="32500" lnSpcReduction="20000"/>
          </a:bodyPr>
          <a:lstStyle/>
          <a:p>
            <a:pPr marL="0" marR="0" indent="0">
              <a:lnSpc>
                <a:spcPct val="110000"/>
              </a:lnSpc>
              <a:buNone/>
              <a:defRPr/>
            </a:pPr>
            <a:r>
              <a:rPr lang="en-US" sz="2400" b="1" dirty="0">
                <a:solidFill>
                  <a:srgbClr val="000000"/>
                </a:solidFill>
                <a:effectLst/>
                <a:sym typeface="Wingdings" panose="05000000000000000000" pitchFamily="2" charset="2"/>
              </a:rPr>
              <a:t> </a:t>
            </a:r>
            <a:r>
              <a:rPr lang="en-US" sz="4500" b="1" dirty="0"/>
              <a:t>Emergency Shelter.  </a:t>
            </a:r>
            <a:r>
              <a:rPr lang="en-US" sz="4500" dirty="0"/>
              <a:t>Households in emergency shelters will be counted in the sheltered PIT count. If you transport a household to shelter, please coordinate how the information on this Interview Form will be collected, on the Unsheltered Interview Form or by the Shelter.</a:t>
            </a:r>
          </a:p>
          <a:p>
            <a:pPr marL="0" marR="0" indent="0">
              <a:lnSpc>
                <a:spcPct val="110000"/>
              </a:lnSpc>
              <a:buNone/>
              <a:defRPr/>
            </a:pPr>
            <a:r>
              <a:rPr lang="en-US" sz="4500" b="1" dirty="0"/>
              <a:t>In a hotel/motel/rent-a-room: </a:t>
            </a:r>
            <a:r>
              <a:rPr lang="en-US" sz="4500" dirty="0"/>
              <a:t>If yes, who paid for the room?  If a household is sleeping in a hotel room on 1/25/23 that is paid for by government/non-profit, they should be included in the sheltered PIT count. Programs that provide hotel vouchers are included in the sheltered PIT count. If you encounter someone sleeping in a hotel on the PIT night and they have not yet completed an interview form, please complete the interview.  If you provide transportation to a hotel and/or hotel vouchers during your unsheltered PIT count, please complete this Interview Form.</a:t>
            </a:r>
          </a:p>
          <a:p>
            <a:pPr marL="0" marR="0" indent="0">
              <a:lnSpc>
                <a:spcPct val="110000"/>
              </a:lnSpc>
              <a:buNone/>
              <a:defRPr/>
            </a:pPr>
            <a:r>
              <a:rPr lang="en-US" sz="4500" dirty="0"/>
              <a:t>Other.  → Specify: Depending on the location, this household may or may not count in the unsheltered or sheltered PIT count.</a:t>
            </a:r>
          </a:p>
          <a:p>
            <a:pPr marL="0" marR="0" indent="0">
              <a:lnSpc>
                <a:spcPct val="110000"/>
              </a:lnSpc>
              <a:buNone/>
              <a:defRPr/>
            </a:pPr>
            <a:r>
              <a:rPr lang="en-US" sz="4500" dirty="0"/>
              <a:t>In the home of a family member or friend→ PLEASE CHECK OFF, SAY THANK YOU &amp; DISCONTINUE THE SURVEY</a:t>
            </a:r>
          </a:p>
          <a:p>
            <a:pPr marL="0" marR="0" indent="0">
              <a:lnSpc>
                <a:spcPct val="110000"/>
              </a:lnSpc>
              <a:buNone/>
              <a:defRPr/>
            </a:pPr>
            <a:r>
              <a:rPr lang="en-US" sz="4500" dirty="0"/>
              <a:t>In a home that I own/rent → PLEASE CHECK OFF, SAY THANK YOU &amp; DISCONTINUE THE SURVEY</a:t>
            </a:r>
            <a:endParaRPr lang="en-US" altLang="en-US" sz="4500" dirty="0"/>
          </a:p>
        </p:txBody>
      </p:sp>
      <p:sp>
        <p:nvSpPr>
          <p:cNvPr id="2" name="Slide Number Placeholder 1">
            <a:extLst>
              <a:ext uri="{FF2B5EF4-FFF2-40B4-BE49-F238E27FC236}">
                <a16:creationId xmlns:a16="http://schemas.microsoft.com/office/drawing/2014/main" id="{DAB6001A-CC78-43D3-AE96-72D18F00E014}"/>
              </a:ext>
            </a:extLst>
          </p:cNvPr>
          <p:cNvSpPr>
            <a:spLocks noGrp="1"/>
          </p:cNvSpPr>
          <p:nvPr>
            <p:ph type="sldNum" sz="quarter" idx="12"/>
          </p:nvPr>
        </p:nvSpPr>
        <p:spPr/>
        <p:txBody>
          <a:bodyPr/>
          <a:lstStyle/>
          <a:p>
            <a:pPr>
              <a:defRPr/>
            </a:pPr>
            <a:fld id="{835A4528-469D-4B23-9475-7EF959A02A44}" type="slidenum">
              <a:rPr lang="en-US" altLang="en-US" smtClean="0"/>
              <a:pPr>
                <a:defRPr/>
              </a:pPr>
              <a:t>22</a:t>
            </a:fld>
            <a:endParaRPr lang="en-US" altLang="en-US" dirty="0"/>
          </a:p>
        </p:txBody>
      </p:sp>
      <p:pic>
        <p:nvPicPr>
          <p:cNvPr id="8" name="Graphic 7" descr="Warning outline">
            <a:extLst>
              <a:ext uri="{FF2B5EF4-FFF2-40B4-BE49-F238E27FC236}">
                <a16:creationId xmlns:a16="http://schemas.microsoft.com/office/drawing/2014/main" id="{BBEFC012-E24E-41D5-8B39-D9E070BCF3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590" y="1819153"/>
            <a:ext cx="701040" cy="701040"/>
          </a:xfrm>
          <a:prstGeom prst="rect">
            <a:avLst/>
          </a:prstGeom>
        </p:spPr>
      </p:pic>
      <p:pic>
        <p:nvPicPr>
          <p:cNvPr id="13" name="Graphic 12" descr="Warning outline">
            <a:extLst>
              <a:ext uri="{FF2B5EF4-FFF2-40B4-BE49-F238E27FC236}">
                <a16:creationId xmlns:a16="http://schemas.microsoft.com/office/drawing/2014/main" id="{B511B1F1-6A02-4619-97F1-624CDE4C5E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9793" y="2719100"/>
            <a:ext cx="701040" cy="701040"/>
          </a:xfrm>
          <a:prstGeom prst="rect">
            <a:avLst/>
          </a:prstGeom>
        </p:spPr>
      </p:pic>
      <p:pic>
        <p:nvPicPr>
          <p:cNvPr id="14" name="Graphic 13" descr="Warning outline">
            <a:extLst>
              <a:ext uri="{FF2B5EF4-FFF2-40B4-BE49-F238E27FC236}">
                <a16:creationId xmlns:a16="http://schemas.microsoft.com/office/drawing/2014/main" id="{32077889-E430-4DDC-A145-B527C45EAF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7385" y="3984491"/>
            <a:ext cx="657447" cy="657447"/>
          </a:xfrm>
          <a:prstGeom prst="rect">
            <a:avLst/>
          </a:prstGeom>
        </p:spPr>
      </p:pic>
      <p:pic>
        <p:nvPicPr>
          <p:cNvPr id="12" name="Graphic 11" descr="Close with solid fill">
            <a:extLst>
              <a:ext uri="{FF2B5EF4-FFF2-40B4-BE49-F238E27FC236}">
                <a16:creationId xmlns:a16="http://schemas.microsoft.com/office/drawing/2014/main" id="{247A5319-372C-44D8-8B07-EA216430B8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5028" y="4775827"/>
            <a:ext cx="462163" cy="462163"/>
          </a:xfrm>
          <a:prstGeom prst="rect">
            <a:avLst/>
          </a:prstGeom>
        </p:spPr>
      </p:pic>
      <p:pic>
        <p:nvPicPr>
          <p:cNvPr id="17" name="Graphic 16" descr="Close with solid fill">
            <a:extLst>
              <a:ext uri="{FF2B5EF4-FFF2-40B4-BE49-F238E27FC236}">
                <a16:creationId xmlns:a16="http://schemas.microsoft.com/office/drawing/2014/main" id="{F7A1C9DF-465E-4669-ACD7-0CDE76DC9D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5028" y="5371879"/>
            <a:ext cx="462163" cy="46216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400" dirty="0"/>
              <a:t>Brief Survey Questions</a:t>
            </a:r>
            <a:endParaRPr lang="en-US" altLang="en-US" sz="3400" u="sng" dirty="0"/>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normAutofit/>
          </a:bodyPr>
          <a:lstStyle/>
          <a:p>
            <a:pPr lvl="1">
              <a:defRPr/>
            </a:pPr>
            <a:r>
              <a:rPr lang="en-US" altLang="en-US" sz="2600" dirty="0"/>
              <a:t>If you identify that the household is unsheltered, please complete the remaining questions.</a:t>
            </a:r>
          </a:p>
          <a:p>
            <a:pPr lvl="1">
              <a:defRPr/>
            </a:pPr>
            <a:r>
              <a:rPr lang="en-US" altLang="en-US" sz="2600" dirty="0"/>
              <a:t>Inform participants participation is voluntary. Individuals may refuse to answer some or all questions. </a:t>
            </a:r>
          </a:p>
          <a:p>
            <a:pPr lvl="1">
              <a:defRPr/>
            </a:pPr>
            <a:r>
              <a:rPr lang="en-US" altLang="en-US" sz="2600" dirty="0"/>
              <a:t>Information is self-report: please do not assume any information.</a:t>
            </a:r>
          </a:p>
          <a:p>
            <a:pPr lvl="1">
              <a:defRPr/>
            </a:pPr>
            <a:endParaRPr lang="en-US" altLang="en-US" sz="26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23</a:t>
            </a:fld>
            <a:endParaRPr lang="en-US" altLang="en-US" dirty="0"/>
          </a:p>
        </p:txBody>
      </p:sp>
    </p:spTree>
    <p:extLst>
      <p:ext uri="{BB962C8B-B14F-4D97-AF65-F5344CB8AC3E}">
        <p14:creationId xmlns:p14="http://schemas.microsoft.com/office/powerpoint/2010/main" val="442956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400" dirty="0"/>
              <a:t>Brief Survey Questions</a:t>
            </a:r>
            <a:endParaRPr lang="en-US" altLang="en-US" sz="3400" u="sng" dirty="0"/>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normAutofit/>
          </a:bodyPr>
          <a:lstStyle/>
          <a:p>
            <a:pPr lvl="1"/>
            <a:r>
              <a:rPr lang="en-US" altLang="en-US" sz="2600" dirty="0"/>
              <a:t>Initials only, no name. If person refuses to give initials, assign initials and complete rest of interview.</a:t>
            </a:r>
          </a:p>
          <a:p>
            <a:pPr lvl="1"/>
            <a:r>
              <a:rPr lang="en-US" altLang="en-US" sz="2600" dirty="0"/>
              <a:t>Age – If a person does not wish to share, please estimate age range. </a:t>
            </a:r>
          </a:p>
          <a:p>
            <a:pPr lvl="1"/>
            <a:r>
              <a:rPr lang="en-US" altLang="en-US" sz="2600" dirty="0"/>
              <a:t>Gender, ethnicity, and race – Read the lists out loud and have the person self-identify their response. Please do not assume a response.</a:t>
            </a:r>
          </a:p>
          <a:p>
            <a:pPr lvl="1">
              <a:defRPr/>
            </a:pPr>
            <a:endParaRPr lang="en-US" altLang="en-US" sz="2600" dirty="0"/>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24</a:t>
            </a:fld>
            <a:endParaRPr lang="en-US" altLang="en-US" dirty="0"/>
          </a:p>
        </p:txBody>
      </p:sp>
    </p:spTree>
    <p:extLst>
      <p:ext uri="{BB962C8B-B14F-4D97-AF65-F5344CB8AC3E}">
        <p14:creationId xmlns:p14="http://schemas.microsoft.com/office/powerpoint/2010/main" val="219171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400" dirty="0"/>
              <a:t>Brief Survey Questions</a:t>
            </a:r>
            <a:endParaRPr lang="en-US" altLang="en-US" sz="3400" u="sng" dirty="0"/>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normAutofit lnSpcReduction="10000"/>
          </a:bodyPr>
          <a:lstStyle/>
          <a:p>
            <a:pPr lvl="1">
              <a:defRPr/>
            </a:pPr>
            <a:r>
              <a:rPr lang="en-US" altLang="en-US" sz="2600" dirty="0"/>
              <a:t>Ask all questions as written on the Interview Form or within the Mobile App. </a:t>
            </a:r>
          </a:p>
          <a:p>
            <a:pPr lvl="1">
              <a:defRPr/>
            </a:pPr>
            <a:r>
              <a:rPr lang="en-US" altLang="en-US" sz="2600" dirty="0"/>
              <a:t>Demographic questions should be asked of all household members.</a:t>
            </a:r>
          </a:p>
          <a:p>
            <a:pPr lvl="1">
              <a:defRPr/>
            </a:pPr>
            <a:r>
              <a:rPr lang="en-US" altLang="en-US" sz="2600" dirty="0"/>
              <a:t>Domestic violence and additional questions should be asked only of adults or youth under 18 who are head of household </a:t>
            </a:r>
            <a:r>
              <a:rPr lang="en-US" altLang="en-US" sz="2600" i="1" dirty="0"/>
              <a:t>(these instructions are on the form). </a:t>
            </a:r>
          </a:p>
          <a:p>
            <a:pPr lvl="1">
              <a:defRPr/>
            </a:pPr>
            <a:r>
              <a:rPr lang="en-US" altLang="en-US" sz="2600" dirty="0"/>
              <a:t>Domestic violence questions should not be asked if two adults are being interviewed together </a:t>
            </a:r>
            <a:r>
              <a:rPr lang="en-US" altLang="en-US" sz="2600" i="1" dirty="0"/>
              <a:t>(these instructions are on the form). </a:t>
            </a:r>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25</a:t>
            </a:fld>
            <a:endParaRPr lang="en-US" altLang="en-US" dirty="0"/>
          </a:p>
        </p:txBody>
      </p:sp>
    </p:spTree>
    <p:extLst>
      <p:ext uri="{BB962C8B-B14F-4D97-AF65-F5344CB8AC3E}">
        <p14:creationId xmlns:p14="http://schemas.microsoft.com/office/powerpoint/2010/main" val="806389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8BBDEBE-EFC6-42E3-BB0C-389172B27890}"/>
              </a:ext>
            </a:extLst>
          </p:cNvPr>
          <p:cNvSpPr>
            <a:spLocks noGrp="1"/>
          </p:cNvSpPr>
          <p:nvPr>
            <p:ph type="title"/>
          </p:nvPr>
        </p:nvSpPr>
        <p:spPr>
          <a:xfrm>
            <a:off x="822960" y="758952"/>
            <a:ext cx="7543800" cy="3892168"/>
          </a:xfrm>
        </p:spPr>
        <p:txBody>
          <a:bodyPr vert="horz" lIns="91440" tIns="45720" rIns="91440" bIns="45720" rtlCol="0" anchor="b">
            <a:normAutofit/>
          </a:bodyPr>
          <a:lstStyle/>
          <a:p>
            <a:r>
              <a:rPr lang="en-US" dirty="0"/>
              <a:t>Observation only</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Placeholder 6">
            <a:extLst>
              <a:ext uri="{FF2B5EF4-FFF2-40B4-BE49-F238E27FC236}">
                <a16:creationId xmlns:a16="http://schemas.microsoft.com/office/drawing/2014/main" id="{FBAC7702-2FBB-4E79-81C5-F438C2848B6C}"/>
              </a:ext>
            </a:extLst>
          </p:cNvPr>
          <p:cNvSpPr>
            <a:spLocks noGrp="1"/>
          </p:cNvSpPr>
          <p:nvPr>
            <p:ph type="body" idx="1"/>
          </p:nvPr>
        </p:nvSpPr>
        <p:spPr>
          <a:xfrm>
            <a:off x="825038" y="5225240"/>
            <a:ext cx="7543800" cy="1143000"/>
          </a:xfrm>
        </p:spPr>
        <p:txBody>
          <a:bodyPr vert="horz" lIns="91440" tIns="45720" rIns="91440" bIns="45720" rtlCol="0">
            <a:normAutofit/>
          </a:bodyPr>
          <a:lstStyle/>
          <a:p>
            <a:endParaRPr lang="en-US">
              <a:solidFill>
                <a:srgbClr val="FFFFFF"/>
              </a:solidFill>
            </a:endParaRPr>
          </a:p>
        </p:txBody>
      </p:sp>
      <p:sp>
        <p:nvSpPr>
          <p:cNvPr id="5" name="Slide Number Placeholder 4">
            <a:extLst>
              <a:ext uri="{FF2B5EF4-FFF2-40B4-BE49-F238E27FC236}">
                <a16:creationId xmlns:a16="http://schemas.microsoft.com/office/drawing/2014/main" id="{A54C8252-05CB-4B54-A140-2B187E2BFB1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defRPr/>
            </a:pPr>
            <a:fld id="{F314CB24-BBBF-4827-AAD2-2B3ACDA0C8A7}" type="slidenum">
              <a:rPr lang="en-US" altLang="en-US" smtClean="0"/>
              <a:pPr>
                <a:spcAft>
                  <a:spcPts val="600"/>
                </a:spcAft>
                <a:defRPr/>
              </a:pPr>
              <a:t>26</a:t>
            </a:fld>
            <a:endParaRPr lang="en-US" altLang="en-US"/>
          </a:p>
        </p:txBody>
      </p:sp>
    </p:spTree>
    <p:extLst>
      <p:ext uri="{BB962C8B-B14F-4D97-AF65-F5344CB8AC3E}">
        <p14:creationId xmlns:p14="http://schemas.microsoft.com/office/powerpoint/2010/main" val="341198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77CCB40-86EC-47B3-9AE6-335E5CF3DBCA}"/>
              </a:ext>
            </a:extLst>
          </p:cNvPr>
          <p:cNvSpPr>
            <a:spLocks noGrp="1" noChangeArrowheads="1"/>
          </p:cNvSpPr>
          <p:nvPr>
            <p:ph type="title"/>
          </p:nvPr>
        </p:nvSpPr>
        <p:spPr/>
        <p:txBody>
          <a:bodyPr/>
          <a:lstStyle/>
          <a:p>
            <a:r>
              <a:rPr lang="en-US" altLang="en-US" sz="3400" dirty="0"/>
              <a:t>Unsheltered Count – Observation Only</a:t>
            </a:r>
          </a:p>
        </p:txBody>
      </p:sp>
      <p:sp>
        <p:nvSpPr>
          <p:cNvPr id="27651" name="Rectangle 3">
            <a:extLst>
              <a:ext uri="{FF2B5EF4-FFF2-40B4-BE49-F238E27FC236}">
                <a16:creationId xmlns:a16="http://schemas.microsoft.com/office/drawing/2014/main" id="{96C7C11A-32A7-41C7-B156-3E1341883661}"/>
              </a:ext>
            </a:extLst>
          </p:cNvPr>
          <p:cNvSpPr>
            <a:spLocks noGrp="1" noChangeArrowheads="1"/>
          </p:cNvSpPr>
          <p:nvPr>
            <p:ph idx="1"/>
          </p:nvPr>
        </p:nvSpPr>
        <p:spPr>
          <a:xfrm>
            <a:off x="938388" y="1737361"/>
            <a:ext cx="7543801" cy="4023360"/>
          </a:xfrm>
        </p:spPr>
        <p:txBody>
          <a:bodyPr>
            <a:normAutofit/>
          </a:bodyPr>
          <a:lstStyle/>
          <a:p>
            <a:pPr marL="57150" indent="0" algn="ctr">
              <a:buSzPct val="90000"/>
              <a:buNone/>
            </a:pPr>
            <a:r>
              <a:rPr lang="en-US" altLang="en-US" sz="2400" b="1" dirty="0"/>
              <a:t>Observation Only Section</a:t>
            </a:r>
            <a:endParaRPr lang="en-US" altLang="en-US" sz="200" dirty="0"/>
          </a:p>
        </p:txBody>
      </p:sp>
      <p:sp>
        <p:nvSpPr>
          <p:cNvPr id="3" name="Slide Number Placeholder 2">
            <a:extLst>
              <a:ext uri="{FF2B5EF4-FFF2-40B4-BE49-F238E27FC236}">
                <a16:creationId xmlns:a16="http://schemas.microsoft.com/office/drawing/2014/main" id="{F33384F2-D216-4993-9571-DB75C3E73E42}"/>
              </a:ext>
            </a:extLst>
          </p:cNvPr>
          <p:cNvSpPr>
            <a:spLocks noGrp="1"/>
          </p:cNvSpPr>
          <p:nvPr>
            <p:ph type="sldNum" sz="quarter" idx="12"/>
          </p:nvPr>
        </p:nvSpPr>
        <p:spPr/>
        <p:txBody>
          <a:bodyPr/>
          <a:lstStyle/>
          <a:p>
            <a:pPr>
              <a:defRPr/>
            </a:pPr>
            <a:fld id="{A9DB807E-C2C4-4749-82B8-1BBD323B4CD5}" type="slidenum">
              <a:rPr lang="en-US" altLang="en-US" smtClean="0"/>
              <a:pPr>
                <a:defRPr/>
              </a:pPr>
              <a:t>27</a:t>
            </a:fld>
            <a:endParaRPr lang="en-US" altLang="en-US" dirty="0"/>
          </a:p>
        </p:txBody>
      </p:sp>
      <p:cxnSp>
        <p:nvCxnSpPr>
          <p:cNvPr id="6" name="Straight Arrow Connector 5">
            <a:extLst>
              <a:ext uri="{FF2B5EF4-FFF2-40B4-BE49-F238E27FC236}">
                <a16:creationId xmlns:a16="http://schemas.microsoft.com/office/drawing/2014/main" id="{FE72D01F-E0A1-4AF4-B3C5-7F11C0A86D15}"/>
              </a:ext>
            </a:extLst>
          </p:cNvPr>
          <p:cNvCxnSpPr/>
          <p:nvPr/>
        </p:nvCxnSpPr>
        <p:spPr>
          <a:xfrm>
            <a:off x="633588" y="4114800"/>
            <a:ext cx="6096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124C67A-E491-4568-B65F-CCFB5B28C266}"/>
              </a:ext>
            </a:extLst>
          </p:cNvPr>
          <p:cNvCxnSpPr/>
          <p:nvPr/>
        </p:nvCxnSpPr>
        <p:spPr>
          <a:xfrm>
            <a:off x="633588" y="4724400"/>
            <a:ext cx="6096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53D9AA6-4B69-12DE-72FA-3CC0B0539654}"/>
              </a:ext>
            </a:extLst>
          </p:cNvPr>
          <p:cNvPicPr>
            <a:picLocks noChangeAspect="1"/>
          </p:cNvPicPr>
          <p:nvPr/>
        </p:nvPicPr>
        <p:blipFill>
          <a:blip r:embed="rId3"/>
          <a:stretch>
            <a:fillRect/>
          </a:stretch>
        </p:blipFill>
        <p:spPr>
          <a:xfrm>
            <a:off x="1423179" y="2068677"/>
            <a:ext cx="7059010" cy="3515216"/>
          </a:xfrm>
          <a:prstGeom prst="rect">
            <a:avLst/>
          </a:prstGeom>
        </p:spPr>
      </p:pic>
      <p:sp>
        <p:nvSpPr>
          <p:cNvPr id="7" name="TextBox 6">
            <a:extLst>
              <a:ext uri="{FF2B5EF4-FFF2-40B4-BE49-F238E27FC236}">
                <a16:creationId xmlns:a16="http://schemas.microsoft.com/office/drawing/2014/main" id="{20A6B8EE-A167-8256-2FE0-9C640748E57B}"/>
              </a:ext>
            </a:extLst>
          </p:cNvPr>
          <p:cNvSpPr txBox="1"/>
          <p:nvPr/>
        </p:nvSpPr>
        <p:spPr>
          <a:xfrm>
            <a:off x="740383" y="5623178"/>
            <a:ext cx="7775775" cy="646331"/>
          </a:xfrm>
          <a:prstGeom prst="rect">
            <a:avLst/>
          </a:prstGeom>
          <a:noFill/>
        </p:spPr>
        <p:txBody>
          <a:bodyPr wrap="square" rtlCol="0">
            <a:spAutoFit/>
          </a:bodyPr>
          <a:lstStyle/>
          <a:p>
            <a:r>
              <a:rPr lang="en-US" b="1" i="1" dirty="0"/>
              <a:t>MUST fill out details and description sections. Without enough information sometimes we have to exclude the survey and not count the individual.</a:t>
            </a:r>
          </a:p>
        </p:txBody>
      </p:sp>
    </p:spTree>
    <p:extLst>
      <p:ext uri="{BB962C8B-B14F-4D97-AF65-F5344CB8AC3E}">
        <p14:creationId xmlns:p14="http://schemas.microsoft.com/office/powerpoint/2010/main" val="413857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p:txBody>
          <a:bodyPr/>
          <a:lstStyle/>
          <a:p>
            <a:r>
              <a:rPr lang="en-US" altLang="en-US" sz="3200" dirty="0"/>
              <a:t>Unsheltered Count: Observation Only</a:t>
            </a:r>
          </a:p>
        </p:txBody>
      </p:sp>
      <p:sp>
        <p:nvSpPr>
          <p:cNvPr id="53251" name="Rectangle 3">
            <a:extLst>
              <a:ext uri="{FF2B5EF4-FFF2-40B4-BE49-F238E27FC236}">
                <a16:creationId xmlns:a16="http://schemas.microsoft.com/office/drawing/2014/main" id="{1EB83561-324B-4B54-8F90-086EE7E4AFCE}"/>
              </a:ext>
            </a:extLst>
          </p:cNvPr>
          <p:cNvSpPr>
            <a:spLocks noGrp="1" noChangeArrowheads="1"/>
          </p:cNvSpPr>
          <p:nvPr>
            <p:ph idx="1"/>
          </p:nvPr>
        </p:nvSpPr>
        <p:spPr/>
        <p:txBody>
          <a:bodyPr>
            <a:normAutofit/>
          </a:bodyPr>
          <a:lstStyle/>
          <a:p>
            <a:r>
              <a:rPr lang="en-US" altLang="en-US" sz="2800" b="1" dirty="0"/>
              <a:t>When to conduct count by observation only</a:t>
            </a:r>
            <a:endParaRPr lang="en-US" altLang="en-US" sz="2800" dirty="0"/>
          </a:p>
          <a:p>
            <a:pPr lvl="1">
              <a:lnSpc>
                <a:spcPct val="80000"/>
              </a:lnSpc>
            </a:pPr>
            <a:r>
              <a:rPr lang="en-US" altLang="en-US" sz="2400" dirty="0"/>
              <a:t>Individual/household is asleep/bedded down </a:t>
            </a:r>
            <a:r>
              <a:rPr lang="en-US" altLang="en-US" sz="2400" i="1" dirty="0"/>
              <a:t>(you must indicate this on the form)</a:t>
            </a:r>
          </a:p>
          <a:p>
            <a:pPr lvl="1">
              <a:lnSpc>
                <a:spcPct val="80000"/>
              </a:lnSpc>
            </a:pPr>
            <a:r>
              <a:rPr lang="en-US" altLang="en-US" sz="2400" dirty="0"/>
              <a:t>Individual/household is unwilling to be interviewed/ complete the full interview, but you believe them to be experiencing homelessness </a:t>
            </a:r>
            <a:r>
              <a:rPr lang="en-US" altLang="en-US" sz="2400" i="1" dirty="0"/>
              <a:t>(you must indicate the details on the form). </a:t>
            </a:r>
          </a:p>
          <a:p>
            <a:pPr lvl="2">
              <a:lnSpc>
                <a:spcPct val="80000"/>
              </a:lnSpc>
            </a:pPr>
            <a:r>
              <a:rPr lang="en-US" altLang="en-US" sz="2000" dirty="0"/>
              <a:t>E.g., on a park bench outside in winter with all of their belongings</a:t>
            </a:r>
          </a:p>
          <a:p>
            <a:pPr lvl="2">
              <a:lnSpc>
                <a:spcPct val="80000"/>
              </a:lnSpc>
            </a:pPr>
            <a:r>
              <a:rPr lang="en-US" altLang="en-US" sz="2000" dirty="0"/>
              <a:t>E.g., the individual is known to you and your team </a:t>
            </a:r>
          </a:p>
          <a:p>
            <a:endParaRPr lang="en-US" altLang="en-US" sz="2000" dirty="0"/>
          </a:p>
        </p:txBody>
      </p:sp>
      <p:sp>
        <p:nvSpPr>
          <p:cNvPr id="5" name="Slide Number Placeholder 3">
            <a:extLst>
              <a:ext uri="{FF2B5EF4-FFF2-40B4-BE49-F238E27FC236}">
                <a16:creationId xmlns:a16="http://schemas.microsoft.com/office/drawing/2014/main" id="{D36ED382-97BB-46E9-BC86-8CCE3AACC7F8}"/>
              </a:ext>
            </a:extLst>
          </p:cNvPr>
          <p:cNvSpPr txBox="1">
            <a:spLocks/>
          </p:cNvSpPr>
          <p:nvPr/>
        </p:nvSpPr>
        <p:spPr>
          <a:xfrm>
            <a:off x="7425343" y="6459785"/>
            <a:ext cx="984019"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defRPr/>
            </a:pPr>
            <a:fld id="{B5A40FDF-124D-41F7-A39C-23A72FA79438}" type="slidenum">
              <a:rPr lang="en-US" altLang="en-US" smtClean="0">
                <a:solidFill>
                  <a:schemeClr val="bg1"/>
                </a:solidFill>
              </a:rPr>
              <a:pPr>
                <a:spcAft>
                  <a:spcPts val="600"/>
                </a:spcAft>
                <a:defRPr/>
              </a:pPr>
              <a:t>28</a:t>
            </a:fld>
            <a:endParaRPr lang="en-US" altLang="en-US" dirty="0">
              <a:solidFill>
                <a:schemeClr val="bg1"/>
              </a:solidFill>
            </a:endParaRPr>
          </a:p>
        </p:txBody>
      </p:sp>
    </p:spTree>
    <p:extLst>
      <p:ext uri="{BB962C8B-B14F-4D97-AF65-F5344CB8AC3E}">
        <p14:creationId xmlns:p14="http://schemas.microsoft.com/office/powerpoint/2010/main" val="2533000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a:xfrm>
            <a:off x="369277" y="516835"/>
            <a:ext cx="2313633" cy="5772840"/>
          </a:xfrm>
        </p:spPr>
        <p:txBody>
          <a:bodyPr anchor="ctr">
            <a:normAutofit/>
          </a:bodyPr>
          <a:lstStyle/>
          <a:p>
            <a:r>
              <a:rPr lang="en-US" altLang="en-US" sz="3100" dirty="0">
                <a:solidFill>
                  <a:srgbClr val="FFFFFF"/>
                </a:solidFill>
              </a:rPr>
              <a:t>Unsheltered Count: Observation Only</a:t>
            </a:r>
          </a:p>
        </p:txBody>
      </p:sp>
      <p:sp>
        <p:nvSpPr>
          <p:cNvPr id="78" name="Rectangle 77">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52" name="Slide Number Placeholder 1">
            <a:extLst>
              <a:ext uri="{FF2B5EF4-FFF2-40B4-BE49-F238E27FC236}">
                <a16:creationId xmlns:a16="http://schemas.microsoft.com/office/drawing/2014/main" id="{51CFD6B0-78F8-45E6-9CBC-1F8319F9CAE6}"/>
              </a:ext>
            </a:extLst>
          </p:cNvPr>
          <p:cNvSpPr>
            <a:spLocks noGrp="1"/>
          </p:cNvSpPr>
          <p:nvPr>
            <p:ph type="sldNum" sz="quarter" idx="12"/>
          </p:nvPr>
        </p:nvSpPr>
        <p:spPr>
          <a:xfrm>
            <a:off x="7592291" y="6459785"/>
            <a:ext cx="817071"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nSpc>
                <a:spcPct val="90000"/>
              </a:lnSpc>
              <a:spcBef>
                <a:spcPct val="0"/>
              </a:spcBef>
              <a:spcAft>
                <a:spcPts val="600"/>
              </a:spcAft>
              <a:buClrTx/>
              <a:buSzTx/>
              <a:buFontTx/>
              <a:buNone/>
            </a:pPr>
            <a:fld id="{2881738C-689B-46F0-BF54-6284CF07C9C0}" type="slidenum">
              <a:rPr lang="en-US" altLang="en-US" sz="1900"/>
              <a:pPr>
                <a:lnSpc>
                  <a:spcPct val="90000"/>
                </a:lnSpc>
                <a:spcBef>
                  <a:spcPct val="0"/>
                </a:spcBef>
                <a:spcAft>
                  <a:spcPts val="600"/>
                </a:spcAft>
                <a:buClrTx/>
                <a:buSzTx/>
                <a:buFontTx/>
                <a:buNone/>
              </a:pPr>
              <a:t>29</a:t>
            </a:fld>
            <a:endParaRPr lang="en-US" altLang="en-US" sz="1900"/>
          </a:p>
        </p:txBody>
      </p:sp>
      <p:graphicFrame>
        <p:nvGraphicFramePr>
          <p:cNvPr id="53254" name="Rectangle 3">
            <a:extLst>
              <a:ext uri="{FF2B5EF4-FFF2-40B4-BE49-F238E27FC236}">
                <a16:creationId xmlns:a16="http://schemas.microsoft.com/office/drawing/2014/main" id="{828BB81C-7BC5-45EF-9DBC-677DD1F3AC23}"/>
              </a:ext>
            </a:extLst>
          </p:cNvPr>
          <p:cNvGraphicFramePr>
            <a:graphicFrameLocks noGrp="1"/>
          </p:cNvGraphicFramePr>
          <p:nvPr>
            <p:ph idx="1"/>
            <p:extLst>
              <p:ext uri="{D42A27DB-BD31-4B8C-83A1-F6EECF244321}">
                <p14:modId xmlns:p14="http://schemas.microsoft.com/office/powerpoint/2010/main" val="3974739728"/>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195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DE3B1B8-DC38-48E8-8C31-EF790659B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9E63FFFE-1DB2-4A0F-B495-35782F1622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a:extLst>
              <a:ext uri="{FF2B5EF4-FFF2-40B4-BE49-F238E27FC236}">
                <a16:creationId xmlns:a16="http://schemas.microsoft.com/office/drawing/2014/main" id="{32BB9A07-8AB8-4D82-B3BC-B500DDEC7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73734CDA-1CE8-4F1C-B0B3-AAB252B01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731078" y="634946"/>
            <a:ext cx="4931229" cy="1450757"/>
          </a:xfrm>
        </p:spPr>
        <p:txBody>
          <a:bodyPr vert="horz" lIns="91440" tIns="45720" rIns="91440" bIns="45720" rtlCol="0" anchor="b">
            <a:normAutofit/>
          </a:bodyPr>
          <a:lstStyle/>
          <a:p>
            <a:r>
              <a:rPr lang="en-US" sz="4800">
                <a:solidFill>
                  <a:schemeClr val="tx1">
                    <a:lumMod val="75000"/>
                    <a:lumOff val="25000"/>
                  </a:schemeClr>
                </a:solidFill>
              </a:rPr>
              <a:t>What is the unsheltered count?</a:t>
            </a:r>
          </a:p>
        </p:txBody>
      </p:sp>
      <p:pic>
        <p:nvPicPr>
          <p:cNvPr id="10" name="Graphic 9" descr="Forest scene">
            <a:extLst>
              <a:ext uri="{FF2B5EF4-FFF2-40B4-BE49-F238E27FC236}">
                <a16:creationId xmlns:a16="http://schemas.microsoft.com/office/drawing/2014/main" id="{3EB3698E-85E4-49FD-A89A-0EE65F4595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499" y="1796791"/>
            <a:ext cx="3000986" cy="3000986"/>
          </a:xfrm>
          <a:prstGeom prst="rect">
            <a:avLst/>
          </a:prstGeom>
        </p:spPr>
      </p:pic>
      <p:cxnSp>
        <p:nvCxnSpPr>
          <p:cNvPr id="23" name="Straight Connector 22">
            <a:extLst>
              <a:ext uri="{FF2B5EF4-FFF2-40B4-BE49-F238E27FC236}">
                <a16:creationId xmlns:a16="http://schemas.microsoft.com/office/drawing/2014/main" id="{D7143990-FA50-4B23-AE6D-E17D22F526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38CD3B41-7C25-4980-B5C7-2AA2B7035507}"/>
              </a:ext>
            </a:extLst>
          </p:cNvPr>
          <p:cNvSpPr>
            <a:spLocks noGrp="1"/>
          </p:cNvSpPr>
          <p:nvPr>
            <p:ph idx="1"/>
          </p:nvPr>
        </p:nvSpPr>
        <p:spPr>
          <a:xfrm>
            <a:off x="3731076" y="2198914"/>
            <a:ext cx="4931230" cy="3670180"/>
          </a:xfrm>
        </p:spPr>
        <p:txBody>
          <a:bodyPr vert="horz" lIns="0" tIns="45720" rIns="0" bIns="45720" rtlCol="0">
            <a:normAutofit/>
          </a:bodyPr>
          <a:lstStyle/>
          <a:p>
            <a:pPr>
              <a:buFont typeface="Calibri" panose="020F0502020204030204" pitchFamily="34" charset="0"/>
              <a:buNone/>
            </a:pPr>
            <a:r>
              <a:rPr lang="en-US" altLang="en-US" b="1" dirty="0"/>
              <a:t>What does </a:t>
            </a:r>
            <a:r>
              <a:rPr lang="en-US" altLang="en-US" b="1" cap="all" dirty="0"/>
              <a:t>unsheltered</a:t>
            </a:r>
            <a:r>
              <a:rPr lang="en-US" altLang="en-US" b="1" dirty="0"/>
              <a:t> mean?</a:t>
            </a:r>
          </a:p>
          <a:p>
            <a:r>
              <a:rPr lang="en-US" dirty="0"/>
              <a:t>Individuals or families whose primary nighttime residence is a public place not meant for human habitation</a:t>
            </a:r>
            <a:endParaRPr lang="en-US" b="1" dirty="0"/>
          </a:p>
          <a:p>
            <a:pPr>
              <a:buFont typeface="Calibri" panose="020F0502020204030204" pitchFamily="34" charset="0"/>
              <a:buNone/>
            </a:pPr>
            <a:r>
              <a:rPr lang="en-US" altLang="en-US" b="1" dirty="0"/>
              <a:t>What does </a:t>
            </a:r>
            <a:r>
              <a:rPr lang="en-US" altLang="en-US" b="1" cap="all" dirty="0"/>
              <a:t>count </a:t>
            </a:r>
            <a:r>
              <a:rPr lang="en-US" altLang="en-US" b="1" dirty="0"/>
              <a:t>mean?</a:t>
            </a:r>
          </a:p>
          <a:p>
            <a:r>
              <a:rPr lang="en-US" altLang="en-US" dirty="0"/>
              <a:t>Obtaining basic demographic information on each person and household</a:t>
            </a:r>
          </a:p>
          <a:p>
            <a:endParaRPr lang="en-US" dirty="0"/>
          </a:p>
        </p:txBody>
      </p:sp>
      <p:sp>
        <p:nvSpPr>
          <p:cNvPr id="25" name="Rectangle 24">
            <a:extLst>
              <a:ext uri="{FF2B5EF4-FFF2-40B4-BE49-F238E27FC236}">
                <a16:creationId xmlns:a16="http://schemas.microsoft.com/office/drawing/2014/main" id="{29765C2F-E3D0-4261-9A4A-F97B2C609A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6638892E-C2A5-4DB9-B4D3-22B4DA4B36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65222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a:xfrm>
            <a:off x="369277" y="516835"/>
            <a:ext cx="2313633" cy="5772840"/>
          </a:xfrm>
        </p:spPr>
        <p:txBody>
          <a:bodyPr anchor="ctr">
            <a:normAutofit/>
          </a:bodyPr>
          <a:lstStyle/>
          <a:p>
            <a:r>
              <a:rPr lang="en-US" altLang="en-US" sz="3100" dirty="0">
                <a:solidFill>
                  <a:srgbClr val="FFFFFF"/>
                </a:solidFill>
              </a:rPr>
              <a:t>Unsheltered Count: Observation Only</a:t>
            </a:r>
          </a:p>
        </p:txBody>
      </p:sp>
      <p:sp>
        <p:nvSpPr>
          <p:cNvPr id="78" name="Rectangle 77">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52" name="Slide Number Placeholder 1">
            <a:extLst>
              <a:ext uri="{FF2B5EF4-FFF2-40B4-BE49-F238E27FC236}">
                <a16:creationId xmlns:a16="http://schemas.microsoft.com/office/drawing/2014/main" id="{51CFD6B0-78F8-45E6-9CBC-1F8319F9CAE6}"/>
              </a:ext>
            </a:extLst>
          </p:cNvPr>
          <p:cNvSpPr>
            <a:spLocks noGrp="1"/>
          </p:cNvSpPr>
          <p:nvPr>
            <p:ph type="sldNum" sz="quarter" idx="12"/>
          </p:nvPr>
        </p:nvSpPr>
        <p:spPr>
          <a:xfrm>
            <a:off x="7592291" y="6459785"/>
            <a:ext cx="817071"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nSpc>
                <a:spcPct val="90000"/>
              </a:lnSpc>
              <a:spcBef>
                <a:spcPct val="0"/>
              </a:spcBef>
              <a:spcAft>
                <a:spcPts val="600"/>
              </a:spcAft>
              <a:buClrTx/>
              <a:buSzTx/>
              <a:buFontTx/>
              <a:buNone/>
            </a:pPr>
            <a:fld id="{2881738C-689B-46F0-BF54-6284CF07C9C0}" type="slidenum">
              <a:rPr lang="en-US" altLang="en-US" sz="1900"/>
              <a:pPr>
                <a:lnSpc>
                  <a:spcPct val="90000"/>
                </a:lnSpc>
                <a:spcBef>
                  <a:spcPct val="0"/>
                </a:spcBef>
                <a:spcAft>
                  <a:spcPts val="600"/>
                </a:spcAft>
                <a:buClrTx/>
                <a:buSzTx/>
                <a:buFontTx/>
                <a:buNone/>
              </a:pPr>
              <a:t>30</a:t>
            </a:fld>
            <a:endParaRPr lang="en-US" altLang="en-US" sz="1900"/>
          </a:p>
        </p:txBody>
      </p:sp>
      <p:graphicFrame>
        <p:nvGraphicFramePr>
          <p:cNvPr id="53254" name="Rectangle 3">
            <a:extLst>
              <a:ext uri="{FF2B5EF4-FFF2-40B4-BE49-F238E27FC236}">
                <a16:creationId xmlns:a16="http://schemas.microsoft.com/office/drawing/2014/main" id="{828BB81C-7BC5-45EF-9DBC-677DD1F3AC23}"/>
              </a:ext>
            </a:extLst>
          </p:cNvPr>
          <p:cNvGraphicFramePr>
            <a:graphicFrameLocks noGrp="1"/>
          </p:cNvGraphicFramePr>
          <p:nvPr>
            <p:ph idx="1"/>
            <p:extLst>
              <p:ext uri="{D42A27DB-BD31-4B8C-83A1-F6EECF244321}">
                <p14:modId xmlns:p14="http://schemas.microsoft.com/office/powerpoint/2010/main" val="400489596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5721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a:xfrm>
            <a:off x="822960" y="988906"/>
            <a:ext cx="7543800" cy="748455"/>
          </a:xfrm>
        </p:spPr>
        <p:txBody>
          <a:bodyPr anchor="ctr">
            <a:noAutofit/>
          </a:bodyPr>
          <a:lstStyle/>
          <a:p>
            <a:r>
              <a:rPr lang="en-US" altLang="en-US" sz="3800" dirty="0">
                <a:solidFill>
                  <a:schemeClr val="tx1"/>
                </a:solidFill>
              </a:rPr>
              <a:t>Unsheltered Count: Observation Only</a:t>
            </a:r>
            <a:endParaRPr lang="en-US" altLang="en-US" sz="3800" dirty="0">
              <a:solidFill>
                <a:srgbClr val="FFFFFF"/>
              </a:solidFill>
            </a:endParaRPr>
          </a:p>
        </p:txBody>
      </p:sp>
      <p:sp>
        <p:nvSpPr>
          <p:cNvPr id="3" name="Content Placeholder 2">
            <a:extLst>
              <a:ext uri="{FF2B5EF4-FFF2-40B4-BE49-F238E27FC236}">
                <a16:creationId xmlns:a16="http://schemas.microsoft.com/office/drawing/2014/main" id="{5A7F82E0-8C9A-2364-5211-C5C11163002A}"/>
              </a:ext>
            </a:extLst>
          </p:cNvPr>
          <p:cNvSpPr>
            <a:spLocks noGrp="1"/>
          </p:cNvSpPr>
          <p:nvPr>
            <p:ph idx="1"/>
          </p:nvPr>
        </p:nvSpPr>
        <p:spPr/>
        <p:txBody>
          <a:bodyPr>
            <a:normAutofit/>
          </a:bodyPr>
          <a:lstStyle/>
          <a:p>
            <a:r>
              <a:rPr lang="en-US" sz="3200" b="1" dirty="0"/>
              <a:t>We need your help to ensure that the observation only section is filled out properly. </a:t>
            </a:r>
            <a:r>
              <a:rPr lang="en-US" sz="3200" dirty="0"/>
              <a:t>If we do not have details about the sleeping location and details to help ensure the household is only counted once, we often must exclude the survey.</a:t>
            </a:r>
          </a:p>
        </p:txBody>
      </p:sp>
      <p:sp>
        <p:nvSpPr>
          <p:cNvPr id="10" name="Slide Number Placeholder 3">
            <a:extLst>
              <a:ext uri="{FF2B5EF4-FFF2-40B4-BE49-F238E27FC236}">
                <a16:creationId xmlns:a16="http://schemas.microsoft.com/office/drawing/2014/main" id="{6BE29B42-CEE0-4CB9-A8C6-A5B2F5F818F7}"/>
              </a:ext>
            </a:extLst>
          </p:cNvPr>
          <p:cNvSpPr txBox="1">
            <a:spLocks/>
          </p:cNvSpPr>
          <p:nvPr/>
        </p:nvSpPr>
        <p:spPr>
          <a:xfrm>
            <a:off x="7425343" y="6459785"/>
            <a:ext cx="984019"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defRPr/>
            </a:pPr>
            <a:fld id="{B5A40FDF-124D-41F7-A39C-23A72FA79438}" type="slidenum">
              <a:rPr lang="en-US" altLang="en-US" smtClean="0">
                <a:solidFill>
                  <a:schemeClr val="tx1"/>
                </a:solidFill>
              </a:rPr>
              <a:pPr>
                <a:spcAft>
                  <a:spcPts val="600"/>
                </a:spcAft>
                <a:defRPr/>
              </a:pPr>
              <a:t>31</a:t>
            </a:fld>
            <a:endParaRPr lang="en-US" altLang="en-US" dirty="0">
              <a:solidFill>
                <a:schemeClr val="tx1"/>
              </a:solidFill>
            </a:endParaRPr>
          </a:p>
        </p:txBody>
      </p:sp>
    </p:spTree>
    <p:extLst>
      <p:ext uri="{BB962C8B-B14F-4D97-AF65-F5344CB8AC3E}">
        <p14:creationId xmlns:p14="http://schemas.microsoft.com/office/powerpoint/2010/main" val="3647589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6"/>
          <p:cNvSpPr/>
          <p:nvPr/>
        </p:nvSpPr>
        <p:spPr>
          <a:xfrm>
            <a:off x="7435129" y="947628"/>
            <a:ext cx="1614802" cy="377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60008" rIns="120015" bIns="60008" numCol="1" spcCol="1270" anchor="ctr" anchorCtr="0">
            <a:noAutofit/>
          </a:bodyPr>
          <a:lstStyle/>
          <a:p>
            <a:pPr algn="ctr" defTabSz="1400175">
              <a:lnSpc>
                <a:spcPct val="90000"/>
              </a:lnSpc>
              <a:spcAft>
                <a:spcPct val="35000"/>
              </a:spcAft>
            </a:pPr>
            <a:r>
              <a:rPr lang="en-US" dirty="0"/>
              <a:t>Your Role</a:t>
            </a:r>
          </a:p>
        </p:txBody>
      </p:sp>
      <p:sp>
        <p:nvSpPr>
          <p:cNvPr id="2" name="Title 1"/>
          <p:cNvSpPr>
            <a:spLocks noGrp="1"/>
          </p:cNvSpPr>
          <p:nvPr>
            <p:ph type="title"/>
          </p:nvPr>
        </p:nvSpPr>
        <p:spPr/>
        <p:txBody>
          <a:bodyPr/>
          <a:lstStyle/>
          <a:p>
            <a:r>
              <a:rPr lang="en-US" dirty="0"/>
              <a:t>After the Interview</a:t>
            </a:r>
          </a:p>
        </p:txBody>
      </p:sp>
      <p:sp>
        <p:nvSpPr>
          <p:cNvPr id="3" name="Content Placeholder 2"/>
          <p:cNvSpPr>
            <a:spLocks noGrp="1"/>
          </p:cNvSpPr>
          <p:nvPr>
            <p:ph idx="1"/>
          </p:nvPr>
        </p:nvSpPr>
        <p:spPr/>
        <p:txBody>
          <a:bodyPr>
            <a:normAutofit fontScale="92500" lnSpcReduction="10000"/>
          </a:bodyPr>
          <a:lstStyle/>
          <a:p>
            <a:pPr marL="0" indent="0">
              <a:spcBef>
                <a:spcPts val="200"/>
              </a:spcBef>
              <a:spcAft>
                <a:spcPts val="400"/>
              </a:spcAft>
              <a:buNone/>
              <a:defRPr/>
            </a:pPr>
            <a:r>
              <a:rPr lang="en-US" sz="2600" b="1" dirty="0"/>
              <a:t>Record what you heard and observed</a:t>
            </a:r>
          </a:p>
          <a:p>
            <a:pPr marL="160020" indent="-182880">
              <a:spcBef>
                <a:spcPts val="200"/>
              </a:spcBef>
              <a:spcAft>
                <a:spcPts val="400"/>
              </a:spcAft>
              <a:buFont typeface="Calibri" pitchFamily="34" charset="0"/>
              <a:buChar char="◦"/>
              <a:defRPr/>
            </a:pPr>
            <a:r>
              <a:rPr lang="en-US" sz="2600" dirty="0"/>
              <a:t>Walk away from the person interviewed to a safe place</a:t>
            </a:r>
          </a:p>
          <a:p>
            <a:pPr marL="160020" indent="-182880">
              <a:spcBef>
                <a:spcPts val="200"/>
              </a:spcBef>
              <a:spcAft>
                <a:spcPts val="400"/>
              </a:spcAft>
              <a:buFont typeface="Calibri" pitchFamily="34" charset="0"/>
              <a:buChar char="◦"/>
              <a:defRPr/>
            </a:pPr>
            <a:r>
              <a:rPr lang="en-US" sz="2600" dirty="0"/>
              <a:t>Take a few minutes after your conversation to double check that you’ve completed the whole survey form</a:t>
            </a:r>
          </a:p>
          <a:p>
            <a:pPr marL="160020" indent="-182880">
              <a:spcBef>
                <a:spcPts val="200"/>
              </a:spcBef>
              <a:spcAft>
                <a:spcPts val="400"/>
              </a:spcAft>
              <a:buFont typeface="Calibri" pitchFamily="34" charset="0"/>
              <a:buChar char="◦"/>
              <a:defRPr/>
            </a:pPr>
            <a:r>
              <a:rPr lang="en-US" sz="2600" dirty="0"/>
              <a:t>Include any additional notes or details </a:t>
            </a:r>
          </a:p>
          <a:p>
            <a:pPr marL="160020" indent="-182880">
              <a:spcBef>
                <a:spcPts val="200"/>
              </a:spcBef>
              <a:spcAft>
                <a:spcPts val="400"/>
              </a:spcAft>
              <a:buFont typeface="Calibri" pitchFamily="34" charset="0"/>
              <a:buChar char="◦"/>
              <a:defRPr/>
            </a:pPr>
            <a:r>
              <a:rPr lang="en-US" sz="2600" dirty="0"/>
              <a:t>Make sure everything you have written is readable</a:t>
            </a:r>
          </a:p>
          <a:p>
            <a:pPr marL="160020" indent="-182880">
              <a:spcBef>
                <a:spcPts val="200"/>
              </a:spcBef>
              <a:spcAft>
                <a:spcPts val="400"/>
              </a:spcAft>
              <a:buFont typeface="Calibri" pitchFamily="34" charset="0"/>
              <a:buChar char="◦"/>
              <a:defRPr/>
            </a:pPr>
            <a:endParaRPr lang="en-US" sz="2600" dirty="0"/>
          </a:p>
          <a:p>
            <a:pPr marL="0" indent="0">
              <a:spcBef>
                <a:spcPts val="200"/>
              </a:spcBef>
              <a:spcAft>
                <a:spcPts val="400"/>
              </a:spcAft>
              <a:buNone/>
              <a:defRPr/>
            </a:pPr>
            <a:r>
              <a:rPr lang="en-US" sz="2800" b="1" dirty="0"/>
              <a:t>Please turn all forms in to your county unsheltered PIT coordinator at the conclusion of the count. If your county is using the PIT mobile app, surveys will be submitted automatically as they are completed.</a:t>
            </a:r>
            <a:endParaRPr lang="en-US" sz="4000" b="1" dirty="0"/>
          </a:p>
          <a:p>
            <a:pPr marL="0" indent="0">
              <a:spcBef>
                <a:spcPts val="200"/>
              </a:spcBef>
              <a:spcAft>
                <a:spcPts val="400"/>
              </a:spcAft>
              <a:buNone/>
              <a:defRPr/>
            </a:pPr>
            <a:endParaRPr lang="en-US" sz="2600" dirty="0"/>
          </a:p>
          <a:p>
            <a:endParaRPr lang="en-US" dirty="0"/>
          </a:p>
        </p:txBody>
      </p:sp>
      <p:sp>
        <p:nvSpPr>
          <p:cNvPr id="4" name="Slide Number Placeholder 3">
            <a:extLst>
              <a:ext uri="{FF2B5EF4-FFF2-40B4-BE49-F238E27FC236}">
                <a16:creationId xmlns:a16="http://schemas.microsoft.com/office/drawing/2014/main" id="{E113BB31-1EFE-4CE1-B2A9-AE11AA84316A}"/>
              </a:ext>
            </a:extLst>
          </p:cNvPr>
          <p:cNvSpPr>
            <a:spLocks noGrp="1"/>
          </p:cNvSpPr>
          <p:nvPr>
            <p:ph type="sldNum" sz="quarter" idx="12"/>
          </p:nvPr>
        </p:nvSpPr>
        <p:spPr/>
        <p:txBody>
          <a:bodyPr/>
          <a:lstStyle/>
          <a:p>
            <a:pPr>
              <a:defRPr/>
            </a:pPr>
            <a:fld id="{A9DB807E-C2C4-4749-82B8-1BBD323B4CD5}" type="slidenum">
              <a:rPr lang="en-US" altLang="en-US" smtClean="0"/>
              <a:pPr>
                <a:defRPr/>
              </a:pPr>
              <a:t>32</a:t>
            </a:fld>
            <a:endParaRPr lang="en-US" altLang="en-US" dirty="0"/>
          </a:p>
        </p:txBody>
      </p:sp>
    </p:spTree>
    <p:extLst>
      <p:ext uri="{BB962C8B-B14F-4D97-AF65-F5344CB8AC3E}">
        <p14:creationId xmlns:p14="http://schemas.microsoft.com/office/powerpoint/2010/main" val="2058025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8BBDEBE-EFC6-42E3-BB0C-389172B27890}"/>
              </a:ext>
            </a:extLst>
          </p:cNvPr>
          <p:cNvSpPr>
            <a:spLocks noGrp="1"/>
          </p:cNvSpPr>
          <p:nvPr>
            <p:ph type="title"/>
          </p:nvPr>
        </p:nvSpPr>
        <p:spPr>
          <a:xfrm>
            <a:off x="822960" y="758952"/>
            <a:ext cx="7543800" cy="3892168"/>
          </a:xfrm>
        </p:spPr>
        <p:txBody>
          <a:bodyPr vert="horz" lIns="91440" tIns="45720" rIns="91440" bIns="45720" rtlCol="0" anchor="b">
            <a:normAutofit/>
          </a:bodyPr>
          <a:lstStyle/>
          <a:p>
            <a:r>
              <a:rPr lang="en-US"/>
              <a:t>Walk through PIT survey form</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Placeholder 6">
            <a:extLst>
              <a:ext uri="{FF2B5EF4-FFF2-40B4-BE49-F238E27FC236}">
                <a16:creationId xmlns:a16="http://schemas.microsoft.com/office/drawing/2014/main" id="{FBAC7702-2FBB-4E79-81C5-F438C2848B6C}"/>
              </a:ext>
            </a:extLst>
          </p:cNvPr>
          <p:cNvSpPr>
            <a:spLocks noGrp="1"/>
          </p:cNvSpPr>
          <p:nvPr>
            <p:ph type="body" idx="1"/>
          </p:nvPr>
        </p:nvSpPr>
        <p:spPr>
          <a:xfrm>
            <a:off x="825038" y="5225240"/>
            <a:ext cx="7543800" cy="1143000"/>
          </a:xfrm>
        </p:spPr>
        <p:txBody>
          <a:bodyPr vert="horz" lIns="91440" tIns="45720" rIns="91440" bIns="45720" rtlCol="0">
            <a:normAutofit/>
          </a:bodyPr>
          <a:lstStyle/>
          <a:p>
            <a:endParaRPr lang="en-US">
              <a:solidFill>
                <a:srgbClr val="FFFFFF"/>
              </a:solidFill>
            </a:endParaRPr>
          </a:p>
        </p:txBody>
      </p:sp>
      <p:sp>
        <p:nvSpPr>
          <p:cNvPr id="5" name="Slide Number Placeholder 4">
            <a:extLst>
              <a:ext uri="{FF2B5EF4-FFF2-40B4-BE49-F238E27FC236}">
                <a16:creationId xmlns:a16="http://schemas.microsoft.com/office/drawing/2014/main" id="{A54C8252-05CB-4B54-A140-2B187E2BFB1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defRPr/>
            </a:pPr>
            <a:fld id="{F314CB24-BBBF-4827-AAD2-2B3ACDA0C8A7}" type="slidenum">
              <a:rPr lang="en-US" altLang="en-US" smtClean="0"/>
              <a:pPr>
                <a:spcAft>
                  <a:spcPts val="600"/>
                </a:spcAft>
                <a:defRPr/>
              </a:pPr>
              <a:t>33</a:t>
            </a:fld>
            <a:endParaRPr lang="en-US" altLang="en-US"/>
          </a:p>
        </p:txBody>
      </p:sp>
    </p:spTree>
    <p:extLst>
      <p:ext uri="{BB962C8B-B14F-4D97-AF65-F5344CB8AC3E}">
        <p14:creationId xmlns:p14="http://schemas.microsoft.com/office/powerpoint/2010/main" val="3093338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8BBDEBE-EFC6-42E3-BB0C-389172B27890}"/>
              </a:ext>
            </a:extLst>
          </p:cNvPr>
          <p:cNvSpPr>
            <a:spLocks noGrp="1"/>
          </p:cNvSpPr>
          <p:nvPr>
            <p:ph type="title"/>
          </p:nvPr>
        </p:nvSpPr>
        <p:spPr>
          <a:xfrm>
            <a:off x="822960" y="758952"/>
            <a:ext cx="7543800" cy="3892168"/>
          </a:xfrm>
        </p:spPr>
        <p:txBody>
          <a:bodyPr vert="horz" lIns="91440" tIns="45720" rIns="91440" bIns="45720" rtlCol="0" anchor="b">
            <a:normAutofit/>
          </a:bodyPr>
          <a:lstStyle/>
          <a:p>
            <a:r>
              <a:rPr lang="en-US" dirty="0"/>
              <a:t>Best Practices and Safety Considerations</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Placeholder 6">
            <a:extLst>
              <a:ext uri="{FF2B5EF4-FFF2-40B4-BE49-F238E27FC236}">
                <a16:creationId xmlns:a16="http://schemas.microsoft.com/office/drawing/2014/main" id="{FBAC7702-2FBB-4E79-81C5-F438C2848B6C}"/>
              </a:ext>
            </a:extLst>
          </p:cNvPr>
          <p:cNvSpPr>
            <a:spLocks noGrp="1"/>
          </p:cNvSpPr>
          <p:nvPr>
            <p:ph type="body" idx="1"/>
          </p:nvPr>
        </p:nvSpPr>
        <p:spPr>
          <a:xfrm>
            <a:off x="825038" y="5225240"/>
            <a:ext cx="7543800" cy="1143000"/>
          </a:xfrm>
        </p:spPr>
        <p:txBody>
          <a:bodyPr vert="horz" lIns="91440" tIns="45720" rIns="91440" bIns="45720" rtlCol="0">
            <a:normAutofit/>
          </a:bodyPr>
          <a:lstStyle/>
          <a:p>
            <a:endParaRPr lang="en-US">
              <a:solidFill>
                <a:srgbClr val="FFFFFF"/>
              </a:solidFill>
            </a:endParaRPr>
          </a:p>
        </p:txBody>
      </p:sp>
      <p:sp>
        <p:nvSpPr>
          <p:cNvPr id="5" name="Slide Number Placeholder 4">
            <a:extLst>
              <a:ext uri="{FF2B5EF4-FFF2-40B4-BE49-F238E27FC236}">
                <a16:creationId xmlns:a16="http://schemas.microsoft.com/office/drawing/2014/main" id="{A54C8252-05CB-4B54-A140-2B187E2BFB1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defRPr/>
            </a:pPr>
            <a:fld id="{F314CB24-BBBF-4827-AAD2-2B3ACDA0C8A7}" type="slidenum">
              <a:rPr lang="en-US" altLang="en-US" smtClean="0"/>
              <a:pPr>
                <a:spcAft>
                  <a:spcPts val="600"/>
                </a:spcAft>
                <a:defRPr/>
              </a:pPr>
              <a:t>34</a:t>
            </a:fld>
            <a:endParaRPr lang="en-US" altLang="en-US"/>
          </a:p>
        </p:txBody>
      </p:sp>
    </p:spTree>
    <p:extLst>
      <p:ext uri="{BB962C8B-B14F-4D97-AF65-F5344CB8AC3E}">
        <p14:creationId xmlns:p14="http://schemas.microsoft.com/office/powerpoint/2010/main" val="1255770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934DA1-D2AA-4F81-8301-7D0186C01F12}"/>
              </a:ext>
            </a:extLst>
          </p:cNvPr>
          <p:cNvSpPr>
            <a:spLocks noGrp="1" noChangeArrowheads="1"/>
          </p:cNvSpPr>
          <p:nvPr>
            <p:ph type="title"/>
          </p:nvPr>
        </p:nvSpPr>
        <p:spPr/>
        <p:txBody>
          <a:bodyPr/>
          <a:lstStyle/>
          <a:p>
            <a:r>
              <a:rPr lang="en-US" altLang="en-US" sz="3200" dirty="0"/>
              <a:t>Best Practices</a:t>
            </a:r>
          </a:p>
        </p:txBody>
      </p:sp>
      <p:sp>
        <p:nvSpPr>
          <p:cNvPr id="144387" name="Rectangle 3">
            <a:extLst>
              <a:ext uri="{FF2B5EF4-FFF2-40B4-BE49-F238E27FC236}">
                <a16:creationId xmlns:a16="http://schemas.microsoft.com/office/drawing/2014/main" id="{BC114513-0A43-4FB9-AFFE-4B73D3DE9EF6}"/>
              </a:ext>
            </a:extLst>
          </p:cNvPr>
          <p:cNvSpPr>
            <a:spLocks noGrp="1" noChangeArrowheads="1"/>
          </p:cNvSpPr>
          <p:nvPr>
            <p:ph idx="1"/>
          </p:nvPr>
        </p:nvSpPr>
        <p:spPr/>
        <p:txBody>
          <a:bodyPr>
            <a:normAutofit/>
          </a:bodyPr>
          <a:lstStyle/>
          <a:p>
            <a:r>
              <a:rPr lang="en-US" sz="2800" dirty="0"/>
              <a:t>Keep in mind:</a:t>
            </a:r>
          </a:p>
          <a:p>
            <a:pPr lvl="1"/>
            <a:r>
              <a:rPr lang="en-US" sz="2400" dirty="0"/>
              <a:t>Individuals sleeping outside may be dealing with active addiction, mental health concerns, and significant trauma histories. Do not sneak up on or startle people. Never shine flashlights in people’s faces.</a:t>
            </a:r>
          </a:p>
          <a:p>
            <a:pPr lvl="1"/>
            <a:r>
              <a:rPr lang="en-US" sz="2400" dirty="0"/>
              <a:t>Maintain eye contact (if possible) and an open stance with your hands visible. Use a tone of voice that’s approachable. Speak slowly, be polite, and don’t shout.</a:t>
            </a:r>
          </a:p>
        </p:txBody>
      </p:sp>
      <p:sp>
        <p:nvSpPr>
          <p:cNvPr id="3" name="Slide Number Placeholder 2">
            <a:extLst>
              <a:ext uri="{FF2B5EF4-FFF2-40B4-BE49-F238E27FC236}">
                <a16:creationId xmlns:a16="http://schemas.microsoft.com/office/drawing/2014/main" id="{FC9F37DA-2B6B-40B4-B8DA-06D8040F3BC2}"/>
              </a:ext>
            </a:extLst>
          </p:cNvPr>
          <p:cNvSpPr>
            <a:spLocks noGrp="1"/>
          </p:cNvSpPr>
          <p:nvPr>
            <p:ph type="sldNum" sz="quarter" idx="12"/>
          </p:nvPr>
        </p:nvSpPr>
        <p:spPr/>
        <p:txBody>
          <a:bodyPr/>
          <a:lstStyle/>
          <a:p>
            <a:pPr>
              <a:defRPr/>
            </a:pPr>
            <a:fld id="{A9DB807E-C2C4-4749-82B8-1BBD323B4CD5}" type="slidenum">
              <a:rPr lang="en-US" altLang="en-US" smtClean="0"/>
              <a:pPr>
                <a:defRPr/>
              </a:pPr>
              <a:t>35</a:t>
            </a:fld>
            <a:endParaRPr lang="en-US" altLang="en-US" dirty="0"/>
          </a:p>
        </p:txBody>
      </p:sp>
    </p:spTree>
    <p:extLst>
      <p:ext uri="{BB962C8B-B14F-4D97-AF65-F5344CB8AC3E}">
        <p14:creationId xmlns:p14="http://schemas.microsoft.com/office/powerpoint/2010/main" val="29240682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Best Practices</a:t>
            </a:r>
          </a:p>
        </p:txBody>
      </p:sp>
      <p:sp>
        <p:nvSpPr>
          <p:cNvPr id="2" name="Content Placeholder 1"/>
          <p:cNvSpPr>
            <a:spLocks noGrp="1"/>
          </p:cNvSpPr>
          <p:nvPr>
            <p:ph idx="1"/>
          </p:nvPr>
        </p:nvSpPr>
        <p:spPr/>
        <p:txBody>
          <a:bodyPr>
            <a:noAutofit/>
          </a:bodyPr>
          <a:lstStyle/>
          <a:p>
            <a:pPr lvl="1"/>
            <a:r>
              <a:rPr lang="en-US" sz="2400" dirty="0"/>
              <a:t>Remember that you are speaking to highly vulnerable people. Always lead with respect for the person you’re speaking with and respect for their dignity.</a:t>
            </a:r>
          </a:p>
          <a:p>
            <a:pPr lvl="1"/>
            <a:r>
              <a:rPr lang="en-US" sz="2400" dirty="0"/>
              <a:t>Everyone has the right to refuse to answer any or all of your questions. </a:t>
            </a:r>
          </a:p>
          <a:p>
            <a:pPr lvl="1"/>
            <a:r>
              <a:rPr lang="en-US" sz="2400" dirty="0"/>
              <a:t>Ask all questions, unless the person has already given the answer to the question over the course of your conversation.</a:t>
            </a:r>
          </a:p>
          <a:p>
            <a:pPr lvl="1"/>
            <a:r>
              <a:rPr lang="en-US" sz="2400" dirty="0"/>
              <a:t>Always ask questions as they are written; do not ask questions in a way that shows you think you already know the answer.</a:t>
            </a:r>
          </a:p>
        </p:txBody>
      </p:sp>
      <p:sp>
        <p:nvSpPr>
          <p:cNvPr id="3" name="Slide Number Placeholder 2">
            <a:extLst>
              <a:ext uri="{FF2B5EF4-FFF2-40B4-BE49-F238E27FC236}">
                <a16:creationId xmlns:a16="http://schemas.microsoft.com/office/drawing/2014/main" id="{10B2A5D7-411E-4079-99CD-F2E61A4ADA58}"/>
              </a:ext>
            </a:extLst>
          </p:cNvPr>
          <p:cNvSpPr>
            <a:spLocks noGrp="1"/>
          </p:cNvSpPr>
          <p:nvPr>
            <p:ph type="sldNum" sz="quarter" idx="12"/>
          </p:nvPr>
        </p:nvSpPr>
        <p:spPr/>
        <p:txBody>
          <a:bodyPr/>
          <a:lstStyle/>
          <a:p>
            <a:pPr>
              <a:defRPr/>
            </a:pPr>
            <a:fld id="{A9DB807E-C2C4-4749-82B8-1BBD323B4CD5}" type="slidenum">
              <a:rPr lang="en-US" altLang="en-US" smtClean="0"/>
              <a:pPr>
                <a:defRPr/>
              </a:pPr>
              <a:t>36</a:t>
            </a:fld>
            <a:endParaRPr lang="en-US" altLang="en-US" dirty="0"/>
          </a:p>
        </p:txBody>
      </p:sp>
    </p:spTree>
    <p:extLst>
      <p:ext uri="{BB962C8B-B14F-4D97-AF65-F5344CB8AC3E}">
        <p14:creationId xmlns:p14="http://schemas.microsoft.com/office/powerpoint/2010/main" val="2206059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Best Practices</a:t>
            </a:r>
          </a:p>
        </p:txBody>
      </p:sp>
      <p:sp>
        <p:nvSpPr>
          <p:cNvPr id="2" name="Content Placeholder 1"/>
          <p:cNvSpPr>
            <a:spLocks noGrp="1"/>
          </p:cNvSpPr>
          <p:nvPr>
            <p:ph idx="1"/>
          </p:nvPr>
        </p:nvSpPr>
        <p:spPr/>
        <p:txBody>
          <a:bodyPr>
            <a:noAutofit/>
          </a:bodyPr>
          <a:lstStyle/>
          <a:p>
            <a:pPr lvl="1"/>
            <a:r>
              <a:rPr lang="en-US" sz="2400" dirty="0"/>
              <a:t>If this is your first PIT count or you would like more guidance on how to approach an individual who is unsheltered, we recommend this video from the Homeless Hub out of Canada:</a:t>
            </a:r>
          </a:p>
          <a:p>
            <a:pPr lvl="1"/>
            <a:endParaRPr lang="en-US" sz="2400" b="1" dirty="0"/>
          </a:p>
          <a:p>
            <a:pPr marL="201168" lvl="1" indent="0">
              <a:buNone/>
            </a:pPr>
            <a:r>
              <a:rPr lang="en-US" sz="2300" b="1" dirty="0"/>
              <a:t>How to approach an individual on the street training video:</a:t>
            </a:r>
          </a:p>
          <a:p>
            <a:pPr lvl="2"/>
            <a:r>
              <a:rPr lang="en-US" sz="2400" dirty="0">
                <a:solidFill>
                  <a:schemeClr val="accent6"/>
                </a:solidFill>
                <a:hlinkClick r:id="rId3">
                  <a:extLst>
                    <a:ext uri="{A12FA001-AC4F-418D-AE19-62706E023703}">
                      <ahyp:hlinkClr xmlns:ahyp="http://schemas.microsoft.com/office/drawing/2018/hyperlinkcolor" val="tx"/>
                    </a:ext>
                  </a:extLst>
                </a:hlinkClick>
              </a:rPr>
              <a:t>https://www.homelessnesslearninghub.ca/library/resources/how-approach-individual-street-video</a:t>
            </a:r>
            <a:endParaRPr lang="en-US" sz="2400" dirty="0">
              <a:solidFill>
                <a:schemeClr val="accent6"/>
              </a:solidFill>
            </a:endParaRPr>
          </a:p>
          <a:p>
            <a:pPr lvl="1"/>
            <a:endParaRPr lang="en-US" sz="2400" dirty="0"/>
          </a:p>
        </p:txBody>
      </p:sp>
      <p:sp>
        <p:nvSpPr>
          <p:cNvPr id="3" name="Slide Number Placeholder 2">
            <a:extLst>
              <a:ext uri="{FF2B5EF4-FFF2-40B4-BE49-F238E27FC236}">
                <a16:creationId xmlns:a16="http://schemas.microsoft.com/office/drawing/2014/main" id="{10B2A5D7-411E-4079-99CD-F2E61A4ADA58}"/>
              </a:ext>
            </a:extLst>
          </p:cNvPr>
          <p:cNvSpPr>
            <a:spLocks noGrp="1"/>
          </p:cNvSpPr>
          <p:nvPr>
            <p:ph type="sldNum" sz="quarter" idx="12"/>
          </p:nvPr>
        </p:nvSpPr>
        <p:spPr/>
        <p:txBody>
          <a:bodyPr/>
          <a:lstStyle/>
          <a:p>
            <a:pPr>
              <a:defRPr/>
            </a:pPr>
            <a:fld id="{A9DB807E-C2C4-4749-82B8-1BBD323B4CD5}" type="slidenum">
              <a:rPr lang="en-US" altLang="en-US" smtClean="0"/>
              <a:pPr>
                <a:defRPr/>
              </a:pPr>
              <a:t>37</a:t>
            </a:fld>
            <a:endParaRPr lang="en-US" altLang="en-US" dirty="0"/>
          </a:p>
        </p:txBody>
      </p:sp>
    </p:spTree>
    <p:extLst>
      <p:ext uri="{BB962C8B-B14F-4D97-AF65-F5344CB8AC3E}">
        <p14:creationId xmlns:p14="http://schemas.microsoft.com/office/powerpoint/2010/main" val="1840648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49B7EA-2139-497A-97E3-624AA97D1999}"/>
              </a:ext>
            </a:extLst>
          </p:cNvPr>
          <p:cNvSpPr>
            <a:spLocks noGrp="1"/>
          </p:cNvSpPr>
          <p:nvPr>
            <p:ph type="title"/>
          </p:nvPr>
        </p:nvSpPr>
        <p:spPr/>
        <p:txBody>
          <a:bodyPr/>
          <a:lstStyle/>
          <a:p>
            <a:r>
              <a:rPr lang="en-US" sz="2800" dirty="0"/>
              <a:t>Considerations for Domestic Violence Survivors</a:t>
            </a:r>
            <a:endParaRPr lang="en-US" sz="2800" u="sng" dirty="0"/>
          </a:p>
        </p:txBody>
      </p:sp>
      <p:sp>
        <p:nvSpPr>
          <p:cNvPr id="6" name="Content Placeholder 5">
            <a:extLst>
              <a:ext uri="{FF2B5EF4-FFF2-40B4-BE49-F238E27FC236}">
                <a16:creationId xmlns:a16="http://schemas.microsoft.com/office/drawing/2014/main" id="{D082B27B-A1B0-4C7C-BF64-928A4693D74A}"/>
              </a:ext>
            </a:extLst>
          </p:cNvPr>
          <p:cNvSpPr>
            <a:spLocks noGrp="1"/>
          </p:cNvSpPr>
          <p:nvPr>
            <p:ph idx="1"/>
          </p:nvPr>
        </p:nvSpPr>
        <p:spPr/>
        <p:txBody>
          <a:bodyPr>
            <a:normAutofit/>
          </a:bodyPr>
          <a:lstStyle/>
          <a:p>
            <a:pPr lvl="1">
              <a:defRPr/>
            </a:pPr>
            <a:r>
              <a:rPr lang="en-US" sz="2400" dirty="0"/>
              <a:t>If you identify someone who is fleeing DV or identifies as a domestic violence survivor during the PIT Count:</a:t>
            </a:r>
          </a:p>
          <a:p>
            <a:pPr lvl="1">
              <a:defRPr/>
            </a:pPr>
            <a:r>
              <a:rPr lang="en-US" sz="2400" dirty="0"/>
              <a:t>If the survivor is interested, refer to local DV program for safety planning assistance</a:t>
            </a:r>
          </a:p>
          <a:p>
            <a:pPr lvl="1">
              <a:defRPr/>
            </a:pPr>
            <a:r>
              <a:rPr lang="en-US" sz="2400" dirty="0"/>
              <a:t>PIT volunteers are not expected to safety plan, but if engaged, listen to the survivor and ask what they need</a:t>
            </a:r>
          </a:p>
          <a:p>
            <a:pPr lvl="2">
              <a:defRPr/>
            </a:pPr>
            <a:r>
              <a:rPr lang="en-US" sz="2000" dirty="0"/>
              <a:t>What has worked for you to stay safe in the past?</a:t>
            </a:r>
          </a:p>
          <a:p>
            <a:pPr lvl="2">
              <a:defRPr/>
            </a:pPr>
            <a:r>
              <a:rPr lang="en-US" sz="2000" dirty="0"/>
              <a:t>What do you need to stay safe tonight?  Tomorrow?</a:t>
            </a:r>
          </a:p>
          <a:p>
            <a:pPr lvl="1"/>
            <a:endParaRPr lang="en-US" sz="1600" dirty="0"/>
          </a:p>
          <a:p>
            <a:endParaRPr lang="en-US" sz="2000" i="1" dirty="0"/>
          </a:p>
          <a:p>
            <a:endParaRPr lang="en-US" sz="2000" i="1" dirty="0"/>
          </a:p>
        </p:txBody>
      </p:sp>
      <p:sp>
        <p:nvSpPr>
          <p:cNvPr id="4" name="Slide Number Placeholder 3">
            <a:extLst>
              <a:ext uri="{FF2B5EF4-FFF2-40B4-BE49-F238E27FC236}">
                <a16:creationId xmlns:a16="http://schemas.microsoft.com/office/drawing/2014/main" id="{BCCA1C66-49E5-45B1-879A-A1996D626DEB}"/>
              </a:ext>
            </a:extLst>
          </p:cNvPr>
          <p:cNvSpPr>
            <a:spLocks noGrp="1"/>
          </p:cNvSpPr>
          <p:nvPr>
            <p:ph type="sldNum" sz="quarter" idx="12"/>
          </p:nvPr>
        </p:nvSpPr>
        <p:spPr/>
        <p:txBody>
          <a:bodyPr/>
          <a:lstStyle/>
          <a:p>
            <a:pPr>
              <a:defRPr/>
            </a:pPr>
            <a:fld id="{B5A40FDF-124D-41F7-A39C-23A72FA79438}" type="slidenum">
              <a:rPr lang="en-US" altLang="en-US" smtClean="0"/>
              <a:pPr>
                <a:defRPr/>
              </a:pPr>
              <a:t>38</a:t>
            </a:fld>
            <a:endParaRPr lang="en-US" altLang="en-US" dirty="0"/>
          </a:p>
        </p:txBody>
      </p:sp>
    </p:spTree>
    <p:extLst>
      <p:ext uri="{BB962C8B-B14F-4D97-AF65-F5344CB8AC3E}">
        <p14:creationId xmlns:p14="http://schemas.microsoft.com/office/powerpoint/2010/main" val="864395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49B7EA-2139-497A-97E3-624AA97D1999}"/>
              </a:ext>
            </a:extLst>
          </p:cNvPr>
          <p:cNvSpPr>
            <a:spLocks noGrp="1"/>
          </p:cNvSpPr>
          <p:nvPr>
            <p:ph type="title"/>
          </p:nvPr>
        </p:nvSpPr>
        <p:spPr/>
        <p:txBody>
          <a:bodyPr/>
          <a:lstStyle/>
          <a:p>
            <a:r>
              <a:rPr lang="en-US" sz="2800" dirty="0"/>
              <a:t>Considerations for Domestic Violence Survivors</a:t>
            </a:r>
            <a:endParaRPr lang="en-US" sz="2800" u="sng" dirty="0"/>
          </a:p>
        </p:txBody>
      </p:sp>
      <p:sp>
        <p:nvSpPr>
          <p:cNvPr id="6" name="Content Placeholder 5">
            <a:extLst>
              <a:ext uri="{FF2B5EF4-FFF2-40B4-BE49-F238E27FC236}">
                <a16:creationId xmlns:a16="http://schemas.microsoft.com/office/drawing/2014/main" id="{D082B27B-A1B0-4C7C-BF64-928A4693D74A}"/>
              </a:ext>
            </a:extLst>
          </p:cNvPr>
          <p:cNvSpPr>
            <a:spLocks noGrp="1"/>
          </p:cNvSpPr>
          <p:nvPr>
            <p:ph idx="1"/>
          </p:nvPr>
        </p:nvSpPr>
        <p:spPr/>
        <p:txBody>
          <a:bodyPr>
            <a:normAutofit/>
          </a:bodyPr>
          <a:lstStyle/>
          <a:p>
            <a:pPr lvl="1">
              <a:defRPr/>
            </a:pPr>
            <a:r>
              <a:rPr lang="en-US" sz="2400" dirty="0"/>
              <a:t>Make sure the survivor knows that all collected information from the PIT count is non-identifiable</a:t>
            </a:r>
          </a:p>
          <a:p>
            <a:pPr lvl="1">
              <a:defRPr/>
            </a:pPr>
            <a:r>
              <a:rPr lang="en-US" sz="2400" dirty="0"/>
              <a:t>Make sure the survivor knows that you will not share their disclosure and/or story with anyone, other than submitting non-identifiable data</a:t>
            </a:r>
          </a:p>
          <a:p>
            <a:pPr lvl="1">
              <a:defRPr/>
            </a:pPr>
            <a:r>
              <a:rPr lang="en-US" sz="2400" dirty="0"/>
              <a:t>If a survivor feels uncomfortable sharing, don’t press for information</a:t>
            </a:r>
          </a:p>
          <a:p>
            <a:pPr lvl="1"/>
            <a:endParaRPr lang="en-US" sz="1600" dirty="0"/>
          </a:p>
          <a:p>
            <a:endParaRPr lang="en-US" sz="2000" i="1" dirty="0"/>
          </a:p>
          <a:p>
            <a:endParaRPr lang="en-US" sz="2000" i="1" dirty="0"/>
          </a:p>
        </p:txBody>
      </p:sp>
      <p:sp>
        <p:nvSpPr>
          <p:cNvPr id="4" name="Slide Number Placeholder 3">
            <a:extLst>
              <a:ext uri="{FF2B5EF4-FFF2-40B4-BE49-F238E27FC236}">
                <a16:creationId xmlns:a16="http://schemas.microsoft.com/office/drawing/2014/main" id="{BCCA1C66-49E5-45B1-879A-A1996D626DEB}"/>
              </a:ext>
            </a:extLst>
          </p:cNvPr>
          <p:cNvSpPr>
            <a:spLocks noGrp="1"/>
          </p:cNvSpPr>
          <p:nvPr>
            <p:ph type="sldNum" sz="quarter" idx="12"/>
          </p:nvPr>
        </p:nvSpPr>
        <p:spPr/>
        <p:txBody>
          <a:bodyPr/>
          <a:lstStyle/>
          <a:p>
            <a:pPr>
              <a:defRPr/>
            </a:pPr>
            <a:fld id="{B5A40FDF-124D-41F7-A39C-23A72FA79438}" type="slidenum">
              <a:rPr lang="en-US" altLang="en-US" smtClean="0"/>
              <a:pPr>
                <a:defRPr/>
              </a:pPr>
              <a:t>39</a:t>
            </a:fld>
            <a:endParaRPr lang="en-US" altLang="en-US" dirty="0"/>
          </a:p>
        </p:txBody>
      </p:sp>
    </p:spTree>
    <p:extLst>
      <p:ext uri="{BB962C8B-B14F-4D97-AF65-F5344CB8AC3E}">
        <p14:creationId xmlns:p14="http://schemas.microsoft.com/office/powerpoint/2010/main" val="5171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do a PIT count?</a:t>
            </a:r>
          </a:p>
        </p:txBody>
      </p:sp>
      <p:sp>
        <p:nvSpPr>
          <p:cNvPr id="17" name="Pentagon 16" descr="Background."/>
          <p:cNvSpPr/>
          <p:nvPr/>
        </p:nvSpPr>
        <p:spPr>
          <a:xfrm rot="10800000">
            <a:off x="1441600" y="3298709"/>
            <a:ext cx="7079702" cy="1076599"/>
          </a:xfrm>
          <a:prstGeom prst="homePlate">
            <a:avLst/>
          </a:prstGeom>
          <a:solidFill>
            <a:schemeClr val="accent3"/>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Pentagon 18" descr="Background."/>
          <p:cNvSpPr/>
          <p:nvPr/>
        </p:nvSpPr>
        <p:spPr>
          <a:xfrm rot="10800000">
            <a:off x="1441600" y="1900736"/>
            <a:ext cx="7079702" cy="1076599"/>
          </a:xfrm>
          <a:prstGeom prst="homePlate">
            <a:avLst/>
          </a:prstGeom>
          <a:solidFill>
            <a:schemeClr val="accent3"/>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 name="Downward arrow" descr="This icon shows a downward trend arrow&#10;"/>
          <p:cNvSpPr/>
          <p:nvPr/>
        </p:nvSpPr>
        <p:spPr>
          <a:xfrm>
            <a:off x="622698" y="1900736"/>
            <a:ext cx="1076599" cy="1076599"/>
          </a:xfrm>
          <a:prstGeom prst="ellipse">
            <a:avLst/>
          </a:prstGeom>
          <a:blipFill>
            <a:blip r:embed="rId3">
              <a:grayscl/>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20" name="Pentagon 4"/>
          <p:cNvSpPr/>
          <p:nvPr/>
        </p:nvSpPr>
        <p:spPr>
          <a:xfrm>
            <a:off x="1710750" y="1900736"/>
            <a:ext cx="6810552" cy="1076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4751" tIns="82868" rIns="154686" bIns="82868" numCol="1" spcCol="1270" anchor="ctr" anchorCtr="0">
            <a:noAutofit/>
          </a:bodyPr>
          <a:lstStyle/>
          <a:p>
            <a:pPr algn="ctr" defTabSz="966788">
              <a:lnSpc>
                <a:spcPct val="90000"/>
              </a:lnSpc>
              <a:spcAft>
                <a:spcPct val="35000"/>
              </a:spcAft>
            </a:pPr>
            <a:r>
              <a:rPr lang="en-US" sz="2175" dirty="0">
                <a:solidFill>
                  <a:schemeClr val="tx1"/>
                </a:solidFill>
              </a:rPr>
              <a:t>To measure and monitor trends and changes in homelessness on local and national levels</a:t>
            </a:r>
          </a:p>
        </p:txBody>
      </p:sp>
      <p:sp>
        <p:nvSpPr>
          <p:cNvPr id="12" name="Dollar sign" descr="This icon is a dollar sign&#10;"/>
          <p:cNvSpPr/>
          <p:nvPr/>
        </p:nvSpPr>
        <p:spPr>
          <a:xfrm>
            <a:off x="622698" y="3298709"/>
            <a:ext cx="1076599" cy="1076599"/>
          </a:xfrm>
          <a:prstGeom prst="ellipse">
            <a:avLst/>
          </a:prstGeom>
          <a:blipFill>
            <a:blip r:embed="rId4" cstate="print">
              <a:grayscl/>
              <a:extLst>
                <a:ext uri="{28A0092B-C50C-407E-A947-70E740481C1C}">
                  <a14:useLocalDpi xmlns:a14="http://schemas.microsoft.com/office/drawing/2010/main" val="0"/>
                </a:ext>
              </a:extLst>
            </a:blip>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15" name="Pentagon 14" descr="Background."/>
          <p:cNvSpPr/>
          <p:nvPr/>
        </p:nvSpPr>
        <p:spPr>
          <a:xfrm rot="10800000">
            <a:off x="1441600" y="4696681"/>
            <a:ext cx="7079702" cy="1076599"/>
          </a:xfrm>
          <a:prstGeom prst="homePlate">
            <a:avLst/>
          </a:prstGeom>
          <a:solidFill>
            <a:schemeClr val="accent3"/>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8" name="Pentagon 7" descr="Background."/>
          <p:cNvSpPr/>
          <p:nvPr/>
        </p:nvSpPr>
        <p:spPr>
          <a:xfrm>
            <a:off x="1710750" y="3298709"/>
            <a:ext cx="6810552" cy="1076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4751" tIns="82868" rIns="154686" bIns="82868" numCol="1" spcCol="1270" anchor="ctr" anchorCtr="0">
            <a:noAutofit/>
          </a:bodyPr>
          <a:lstStyle/>
          <a:p>
            <a:pPr algn="ctr" defTabSz="966788">
              <a:lnSpc>
                <a:spcPct val="90000"/>
              </a:lnSpc>
              <a:spcAft>
                <a:spcPct val="35000"/>
              </a:spcAft>
            </a:pPr>
            <a:r>
              <a:rPr lang="en-US" sz="2175" dirty="0">
                <a:solidFill>
                  <a:schemeClr val="tx1"/>
                </a:solidFill>
              </a:rPr>
              <a:t>To help our community understand what resources we need and strategize the best ways to use them to end homelessness</a:t>
            </a:r>
          </a:p>
        </p:txBody>
      </p:sp>
      <p:sp>
        <p:nvSpPr>
          <p:cNvPr id="16" name="Pentagon 10" descr="Background."/>
          <p:cNvSpPr/>
          <p:nvPr/>
        </p:nvSpPr>
        <p:spPr>
          <a:xfrm>
            <a:off x="1710750" y="4696681"/>
            <a:ext cx="6810552" cy="1076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4751" tIns="82868" rIns="154686" bIns="82868" numCol="1" spcCol="1270" anchor="ctr" anchorCtr="0">
            <a:noAutofit/>
          </a:bodyPr>
          <a:lstStyle/>
          <a:p>
            <a:pPr algn="ctr" defTabSz="966788">
              <a:lnSpc>
                <a:spcPct val="90000"/>
              </a:lnSpc>
              <a:spcAft>
                <a:spcPct val="35000"/>
              </a:spcAft>
            </a:pPr>
            <a:r>
              <a:rPr lang="en-US" sz="2175" dirty="0">
                <a:solidFill>
                  <a:schemeClr val="tx1"/>
                </a:solidFill>
              </a:rPr>
              <a:t>To comply  with federal regulations and requirements</a:t>
            </a:r>
          </a:p>
        </p:txBody>
      </p:sp>
      <p:sp>
        <p:nvSpPr>
          <p:cNvPr id="14" name="Checkmark" descr="This icon is a checkmark&#10;"/>
          <p:cNvSpPr/>
          <p:nvPr/>
        </p:nvSpPr>
        <p:spPr>
          <a:xfrm>
            <a:off x="622698" y="4696681"/>
            <a:ext cx="1076599" cy="1076599"/>
          </a:xfrm>
          <a:prstGeom prst="ellipse">
            <a:avLst/>
          </a:prstGeom>
          <a:blipFill>
            <a:blip r:embed="rId5" cstate="print">
              <a:grayscl/>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3" name="Slide Number Placeholder 2">
            <a:extLst>
              <a:ext uri="{FF2B5EF4-FFF2-40B4-BE49-F238E27FC236}">
                <a16:creationId xmlns:a16="http://schemas.microsoft.com/office/drawing/2014/main" id="{F9B9296E-820E-4A6E-B636-7A1570183459}"/>
              </a:ext>
            </a:extLst>
          </p:cNvPr>
          <p:cNvSpPr>
            <a:spLocks noGrp="1"/>
          </p:cNvSpPr>
          <p:nvPr>
            <p:ph type="sldNum" sz="quarter" idx="12"/>
          </p:nvPr>
        </p:nvSpPr>
        <p:spPr/>
        <p:txBody>
          <a:bodyPr/>
          <a:lstStyle/>
          <a:p>
            <a:pPr>
              <a:defRPr/>
            </a:pPr>
            <a:fld id="{A9DB807E-C2C4-4749-82B8-1BBD323B4CD5}" type="slidenum">
              <a:rPr lang="en-US" altLang="en-US" smtClean="0"/>
              <a:pPr>
                <a:defRPr/>
              </a:pPr>
              <a:t>4</a:t>
            </a:fld>
            <a:endParaRPr lang="en-US" altLang="en-US" dirty="0"/>
          </a:p>
        </p:txBody>
      </p:sp>
    </p:spTree>
    <p:extLst>
      <p:ext uri="{BB962C8B-B14F-4D97-AF65-F5344CB8AC3E}">
        <p14:creationId xmlns:p14="http://schemas.microsoft.com/office/powerpoint/2010/main" val="3681665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73734CDA-1CE8-4F1C-B0B3-AAB252B01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Rectangle 2">
            <a:extLst>
              <a:ext uri="{FF2B5EF4-FFF2-40B4-BE49-F238E27FC236}">
                <a16:creationId xmlns:a16="http://schemas.microsoft.com/office/drawing/2014/main" id="{59AD3E98-075D-4BAD-A38F-B1DD2AF62371}"/>
              </a:ext>
            </a:extLst>
          </p:cNvPr>
          <p:cNvSpPr>
            <a:spLocks noGrp="1" noChangeArrowheads="1"/>
          </p:cNvSpPr>
          <p:nvPr>
            <p:ph type="title"/>
          </p:nvPr>
        </p:nvSpPr>
        <p:spPr>
          <a:xfrm>
            <a:off x="3731078" y="634946"/>
            <a:ext cx="4931229" cy="1450757"/>
          </a:xfrm>
        </p:spPr>
        <p:txBody>
          <a:bodyPr>
            <a:normAutofit/>
          </a:bodyPr>
          <a:lstStyle/>
          <a:p>
            <a:pPr algn="ctr"/>
            <a:r>
              <a:rPr lang="en-US" altLang="en-US" dirty="0"/>
              <a:t>Safety Considerations</a:t>
            </a:r>
          </a:p>
        </p:txBody>
      </p:sp>
      <p:pic>
        <p:nvPicPr>
          <p:cNvPr id="71" name="Graphic 70" descr="Warning">
            <a:extLst>
              <a:ext uri="{FF2B5EF4-FFF2-40B4-BE49-F238E27FC236}">
                <a16:creationId xmlns:a16="http://schemas.microsoft.com/office/drawing/2014/main" id="{E1A27832-A90B-4293-9316-4C923A5DCC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499" y="1796791"/>
            <a:ext cx="3000986" cy="3000986"/>
          </a:xfrm>
          <a:prstGeom prst="rect">
            <a:avLst/>
          </a:prstGeom>
        </p:spPr>
      </p:pic>
      <p:cxnSp>
        <p:nvCxnSpPr>
          <p:cNvPr id="76" name="Straight Connector 75">
            <a:extLst>
              <a:ext uri="{FF2B5EF4-FFF2-40B4-BE49-F238E27FC236}">
                <a16:creationId xmlns:a16="http://schemas.microsoft.com/office/drawing/2014/main" id="{D7143990-FA50-4B23-AE6D-E17D22F526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49155" name="Rectangle 3">
            <a:extLst>
              <a:ext uri="{FF2B5EF4-FFF2-40B4-BE49-F238E27FC236}">
                <a16:creationId xmlns:a16="http://schemas.microsoft.com/office/drawing/2014/main" id="{543D8FF8-B6E8-422E-ABC0-2938561C4BA3}"/>
              </a:ext>
            </a:extLst>
          </p:cNvPr>
          <p:cNvSpPr>
            <a:spLocks noGrp="1" noChangeArrowheads="1"/>
          </p:cNvSpPr>
          <p:nvPr>
            <p:ph idx="1"/>
          </p:nvPr>
        </p:nvSpPr>
        <p:spPr>
          <a:xfrm>
            <a:off x="3731076" y="2198914"/>
            <a:ext cx="4931230" cy="3973286"/>
          </a:xfrm>
        </p:spPr>
        <p:txBody>
          <a:bodyPr>
            <a:normAutofit fontScale="92500" lnSpcReduction="10000"/>
          </a:bodyPr>
          <a:lstStyle/>
          <a:p>
            <a:r>
              <a:rPr lang="en-US" altLang="en-US" sz="2400" dirty="0"/>
              <a:t>The safety of all PIT count volunteers is of highest priority.  Please do not enter a situation that is unsafe.  This may include:</a:t>
            </a:r>
          </a:p>
          <a:p>
            <a:pPr lvl="1"/>
            <a:r>
              <a:rPr lang="en-US" altLang="en-US" sz="2000" dirty="0"/>
              <a:t>Building that is not structurally sound.</a:t>
            </a:r>
          </a:p>
          <a:p>
            <a:pPr lvl="1"/>
            <a:r>
              <a:rPr lang="en-US" altLang="en-US" sz="2000" dirty="0"/>
              <a:t>Traveling down unpaved/ snow covered roads unless you are in a car that can handle those conditions.</a:t>
            </a:r>
          </a:p>
          <a:p>
            <a:pPr lvl="1"/>
            <a:r>
              <a:rPr lang="en-US" altLang="en-US" sz="2000" dirty="0"/>
              <a:t>Approaching an individual or group of people if it does not feel safe.</a:t>
            </a:r>
          </a:p>
          <a:p>
            <a:pPr marL="201168" lvl="1" indent="0">
              <a:buNone/>
            </a:pPr>
            <a:endParaRPr lang="en-US" altLang="en-US" sz="2000" dirty="0"/>
          </a:p>
          <a:p>
            <a:pPr marL="201168" lvl="1" indent="0">
              <a:buNone/>
            </a:pPr>
            <a:r>
              <a:rPr lang="en-US" altLang="en-US" sz="2400" dirty="0"/>
              <a:t>Volunteers should always go out in teams (should never conduct interviews or observations alone).</a:t>
            </a:r>
          </a:p>
        </p:txBody>
      </p:sp>
      <p:sp>
        <p:nvSpPr>
          <p:cNvPr id="78" name="Rectangle 77">
            <a:extLst>
              <a:ext uri="{FF2B5EF4-FFF2-40B4-BE49-F238E27FC236}">
                <a16:creationId xmlns:a16="http://schemas.microsoft.com/office/drawing/2014/main" id="{29765C2F-E3D0-4261-9A4A-F97B2C609A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6638892E-C2A5-4DB9-B4D3-22B4DA4B36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lide Number Placeholder 2">
            <a:extLst>
              <a:ext uri="{FF2B5EF4-FFF2-40B4-BE49-F238E27FC236}">
                <a16:creationId xmlns:a16="http://schemas.microsoft.com/office/drawing/2014/main" id="{D7E7B6F9-3B56-4C18-9D40-9D7719DCF91C}"/>
              </a:ext>
            </a:extLst>
          </p:cNvPr>
          <p:cNvSpPr>
            <a:spLocks noGrp="1"/>
          </p:cNvSpPr>
          <p:nvPr>
            <p:ph type="sldNum" sz="quarter" idx="12"/>
          </p:nvPr>
        </p:nvSpPr>
        <p:spPr>
          <a:xfrm>
            <a:off x="7425343" y="6459785"/>
            <a:ext cx="984019" cy="365125"/>
          </a:xfrm>
        </p:spPr>
        <p:txBody>
          <a:bodyPr>
            <a:normAutofit/>
          </a:bodyPr>
          <a:lstStyle/>
          <a:p>
            <a:pPr>
              <a:spcAft>
                <a:spcPts val="600"/>
              </a:spcAft>
              <a:defRPr/>
            </a:pPr>
            <a:fld id="{A9DB807E-C2C4-4749-82B8-1BBD323B4CD5}" type="slidenum">
              <a:rPr lang="en-US" altLang="en-US" smtClean="0"/>
              <a:pPr>
                <a:spcAft>
                  <a:spcPts val="600"/>
                </a:spcAft>
                <a:defRPr/>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8BBDEBE-EFC6-42E3-BB0C-389172B27890}"/>
              </a:ext>
            </a:extLst>
          </p:cNvPr>
          <p:cNvSpPr>
            <a:spLocks noGrp="1"/>
          </p:cNvSpPr>
          <p:nvPr>
            <p:ph type="title"/>
          </p:nvPr>
        </p:nvSpPr>
        <p:spPr>
          <a:xfrm>
            <a:off x="822960" y="758952"/>
            <a:ext cx="7543800" cy="3892168"/>
          </a:xfrm>
        </p:spPr>
        <p:txBody>
          <a:bodyPr vert="horz" lIns="91440" tIns="45720" rIns="91440" bIns="45720" rtlCol="0" anchor="b">
            <a:normAutofit/>
          </a:bodyPr>
          <a:lstStyle/>
          <a:p>
            <a:r>
              <a:rPr lang="en-US" dirty="0"/>
              <a:t>Next Steps</a:t>
            </a:r>
          </a:p>
        </p:txBody>
      </p:sp>
      <p:sp>
        <p:nvSpPr>
          <p:cNvPr id="20" name="Rectangle 19">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Placeholder 6">
            <a:extLst>
              <a:ext uri="{FF2B5EF4-FFF2-40B4-BE49-F238E27FC236}">
                <a16:creationId xmlns:a16="http://schemas.microsoft.com/office/drawing/2014/main" id="{FBAC7702-2FBB-4E79-81C5-F438C2848B6C}"/>
              </a:ext>
            </a:extLst>
          </p:cNvPr>
          <p:cNvSpPr>
            <a:spLocks noGrp="1"/>
          </p:cNvSpPr>
          <p:nvPr>
            <p:ph type="body" idx="1"/>
          </p:nvPr>
        </p:nvSpPr>
        <p:spPr>
          <a:xfrm>
            <a:off x="825038" y="5225240"/>
            <a:ext cx="7543800" cy="1143000"/>
          </a:xfrm>
        </p:spPr>
        <p:txBody>
          <a:bodyPr vert="horz" lIns="91440" tIns="45720" rIns="91440" bIns="45720" rtlCol="0">
            <a:normAutofit/>
          </a:bodyPr>
          <a:lstStyle/>
          <a:p>
            <a:endParaRPr lang="en-US">
              <a:solidFill>
                <a:srgbClr val="FFFFFF"/>
              </a:solidFill>
            </a:endParaRPr>
          </a:p>
        </p:txBody>
      </p:sp>
      <p:sp>
        <p:nvSpPr>
          <p:cNvPr id="5" name="Slide Number Placeholder 4">
            <a:extLst>
              <a:ext uri="{FF2B5EF4-FFF2-40B4-BE49-F238E27FC236}">
                <a16:creationId xmlns:a16="http://schemas.microsoft.com/office/drawing/2014/main" id="{A54C8252-05CB-4B54-A140-2B187E2BFB1B}"/>
              </a:ext>
            </a:extLst>
          </p:cNvPr>
          <p:cNvSpPr>
            <a:spLocks noGrp="1"/>
          </p:cNvSpPr>
          <p:nvPr>
            <p:ph type="sldNum" sz="quarter" idx="12"/>
          </p:nvPr>
        </p:nvSpPr>
        <p:spPr>
          <a:xfrm>
            <a:off x="7425343" y="6459785"/>
            <a:ext cx="984019" cy="365125"/>
          </a:xfrm>
        </p:spPr>
        <p:txBody>
          <a:bodyPr vert="horz" lIns="91440" tIns="45720" rIns="91440" bIns="45720" rtlCol="0" anchor="ctr">
            <a:normAutofit/>
          </a:bodyPr>
          <a:lstStyle/>
          <a:p>
            <a:pPr>
              <a:spcAft>
                <a:spcPts val="600"/>
              </a:spcAft>
              <a:defRPr/>
            </a:pPr>
            <a:fld id="{F314CB24-BBBF-4827-AAD2-2B3ACDA0C8A7}" type="slidenum">
              <a:rPr lang="en-US" altLang="en-US" smtClean="0"/>
              <a:pPr>
                <a:spcAft>
                  <a:spcPts val="600"/>
                </a:spcAft>
                <a:defRPr/>
              </a:pPr>
              <a:t>41</a:t>
            </a:fld>
            <a:endParaRPr lang="en-US" altLang="en-US"/>
          </a:p>
        </p:txBody>
      </p:sp>
    </p:spTree>
    <p:extLst>
      <p:ext uri="{BB962C8B-B14F-4D97-AF65-F5344CB8AC3E}">
        <p14:creationId xmlns:p14="http://schemas.microsoft.com/office/powerpoint/2010/main" val="2047616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Items to review with your county unsheltered PIT coordinator:</a:t>
            </a:r>
          </a:p>
        </p:txBody>
      </p:sp>
      <p:sp>
        <p:nvSpPr>
          <p:cNvPr id="3" name="Text Placeholder 2"/>
          <p:cNvSpPr>
            <a:spLocks noGrp="1"/>
          </p:cNvSpPr>
          <p:nvPr>
            <p:ph idx="1"/>
          </p:nvPr>
        </p:nvSpPr>
        <p:spPr/>
        <p:txBody>
          <a:bodyPr>
            <a:normAutofit/>
          </a:bodyPr>
          <a:lstStyle/>
          <a:p>
            <a:pPr marL="342900" indent="-342900">
              <a:buFont typeface="Arial" panose="020B0604020202020204" pitchFamily="34" charset="0"/>
              <a:buChar char="•"/>
            </a:pPr>
            <a:r>
              <a:rPr lang="en-US" sz="2800" dirty="0"/>
              <a:t>Schedule</a:t>
            </a:r>
          </a:p>
          <a:p>
            <a:pPr marL="342900" indent="-342900">
              <a:buFont typeface="Arial" panose="020B0604020202020204" pitchFamily="34" charset="0"/>
              <a:buChar char="•"/>
            </a:pPr>
            <a:r>
              <a:rPr lang="en-US" sz="2800" dirty="0"/>
              <a:t>Key Contacts</a:t>
            </a:r>
          </a:p>
          <a:p>
            <a:pPr marL="342900" indent="-342900">
              <a:buFont typeface="Arial" panose="020B0604020202020204" pitchFamily="34" charset="0"/>
              <a:buChar char="•"/>
            </a:pPr>
            <a:r>
              <a:rPr lang="en-US" sz="2800" dirty="0"/>
              <a:t>Safety Protocols</a:t>
            </a:r>
          </a:p>
          <a:p>
            <a:pPr marL="342900" indent="-342900">
              <a:buFont typeface="Arial" panose="020B0604020202020204" pitchFamily="34" charset="0"/>
              <a:buChar char="•"/>
            </a:pPr>
            <a:r>
              <a:rPr lang="en-US" sz="2800" dirty="0"/>
              <a:t>What to bring </a:t>
            </a:r>
          </a:p>
          <a:p>
            <a:pPr marL="342900" indent="-342900">
              <a:buFont typeface="Arial" panose="020B0604020202020204" pitchFamily="34" charset="0"/>
              <a:buChar char="•"/>
            </a:pPr>
            <a:r>
              <a:rPr lang="en-US" sz="2800" dirty="0"/>
              <a:t>Method for submitting surveys</a:t>
            </a:r>
          </a:p>
          <a:p>
            <a:pPr marL="342900" indent="-342900">
              <a:buFont typeface="Arial" panose="020B0604020202020204" pitchFamily="34" charset="0"/>
              <a:buChar char="•"/>
            </a:pPr>
            <a:r>
              <a:rPr lang="en-US" sz="2800" dirty="0"/>
              <a:t>Any other questions you have</a:t>
            </a:r>
            <a:endParaRPr lang="en-US" dirty="0"/>
          </a:p>
        </p:txBody>
      </p:sp>
      <p:sp>
        <p:nvSpPr>
          <p:cNvPr id="4" name="Slide Number Placeholder 3">
            <a:extLst>
              <a:ext uri="{FF2B5EF4-FFF2-40B4-BE49-F238E27FC236}">
                <a16:creationId xmlns:a16="http://schemas.microsoft.com/office/drawing/2014/main" id="{A0258787-D037-4C8B-B601-5379F7A172B9}"/>
              </a:ext>
            </a:extLst>
          </p:cNvPr>
          <p:cNvSpPr>
            <a:spLocks noGrp="1"/>
          </p:cNvSpPr>
          <p:nvPr>
            <p:ph type="sldNum" sz="quarter" idx="12"/>
          </p:nvPr>
        </p:nvSpPr>
        <p:spPr/>
        <p:txBody>
          <a:bodyPr/>
          <a:lstStyle/>
          <a:p>
            <a:pPr>
              <a:defRPr/>
            </a:pPr>
            <a:fld id="{BA20512F-2ACA-4481-BECE-CFCC18AD6809}" type="slidenum">
              <a:rPr lang="en-US" altLang="en-US" smtClean="0"/>
              <a:pPr>
                <a:defRPr/>
              </a:pPr>
              <a:t>42</a:t>
            </a:fld>
            <a:endParaRPr lang="en-US" altLang="en-US"/>
          </a:p>
        </p:txBody>
      </p:sp>
      <p:sp>
        <p:nvSpPr>
          <p:cNvPr id="15" name="Rounded Rectangle 10"/>
          <p:cNvSpPr/>
          <p:nvPr/>
        </p:nvSpPr>
        <p:spPr>
          <a:xfrm>
            <a:off x="6118188" y="3677249"/>
            <a:ext cx="2762513" cy="7088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60008" rIns="120015" bIns="60008" numCol="1" spcCol="1270" anchor="ctr" anchorCtr="0">
            <a:noAutofit/>
          </a:bodyPr>
          <a:lstStyle/>
          <a:p>
            <a:pPr algn="ctr" defTabSz="1400175">
              <a:lnSpc>
                <a:spcPct val="90000"/>
              </a:lnSpc>
              <a:spcAft>
                <a:spcPct val="35000"/>
              </a:spcAft>
            </a:pPr>
            <a:r>
              <a:rPr lang="en-US" sz="3150" dirty="0"/>
              <a:t>Logistics</a:t>
            </a:r>
          </a:p>
        </p:txBody>
      </p:sp>
    </p:spTree>
    <p:extLst>
      <p:ext uri="{BB962C8B-B14F-4D97-AF65-F5344CB8AC3E}">
        <p14:creationId xmlns:p14="http://schemas.microsoft.com/office/powerpoint/2010/main" val="4155320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3" name="Text Placeholder 2"/>
          <p:cNvSpPr>
            <a:spLocks noGrp="1"/>
          </p:cNvSpPr>
          <p:nvPr>
            <p:ph idx="1"/>
          </p:nvPr>
        </p:nvSpPr>
        <p:spPr/>
        <p:txBody>
          <a:bodyPr>
            <a:normAutofit/>
          </a:bodyPr>
          <a:lstStyle/>
          <a:p>
            <a:pPr marL="0" indent="0">
              <a:buNone/>
            </a:pPr>
            <a:r>
              <a:rPr lang="en-US" dirty="0"/>
              <a:t>If you would like additional resources on the Point in Time Count:</a:t>
            </a:r>
          </a:p>
          <a:p>
            <a:r>
              <a:rPr lang="en-US" sz="2500" b="1" dirty="0"/>
              <a:t>How to approach an individual on the street training video:</a:t>
            </a:r>
          </a:p>
          <a:p>
            <a:pPr lvl="1"/>
            <a:r>
              <a:rPr lang="en-US" sz="2300" dirty="0">
                <a:solidFill>
                  <a:schemeClr val="accent6"/>
                </a:solidFill>
                <a:hlinkClick r:id="rId3">
                  <a:extLst>
                    <a:ext uri="{A12FA001-AC4F-418D-AE19-62706E023703}">
                      <ahyp:hlinkClr xmlns:ahyp="http://schemas.microsoft.com/office/drawing/2018/hyperlinkcolor" val="tx"/>
                    </a:ext>
                  </a:extLst>
                </a:hlinkClick>
              </a:rPr>
              <a:t>https://www.homelessnesslearninghub.ca/library/resources/how-approach-individual-street-video</a:t>
            </a:r>
            <a:endParaRPr lang="en-US" sz="2300" dirty="0">
              <a:solidFill>
                <a:schemeClr val="accent6"/>
              </a:solidFill>
            </a:endParaRPr>
          </a:p>
          <a:p>
            <a:r>
              <a:rPr lang="en-US" sz="2500" b="1" dirty="0"/>
              <a:t>HUD sample handout with tips and resources for volunteers conducting the PIT Count:</a:t>
            </a:r>
          </a:p>
          <a:p>
            <a:pPr lvl="1"/>
            <a:r>
              <a:rPr lang="en-US" sz="2300" dirty="0">
                <a:solidFill>
                  <a:schemeClr val="accent6"/>
                </a:solidFill>
                <a:hlinkClick r:id="rId4">
                  <a:extLst>
                    <a:ext uri="{A12FA001-AC4F-418D-AE19-62706E023703}">
                      <ahyp:hlinkClr xmlns:ahyp="http://schemas.microsoft.com/office/drawing/2018/hyperlinkcolor" val="tx"/>
                    </a:ext>
                  </a:extLst>
                </a:hlinkClick>
              </a:rPr>
              <a:t>https://files.hudexchange.info/resources/documents/PIT-Count-Volunteer-Training-Toolkit-Sample-Refresher-Handout.docx</a:t>
            </a:r>
            <a:r>
              <a:rPr lang="en-US" sz="2300" dirty="0">
                <a:solidFill>
                  <a:schemeClr val="accent6"/>
                </a:solidFill>
              </a:rPr>
              <a:t> </a:t>
            </a:r>
          </a:p>
          <a:p>
            <a:endParaRPr lang="en-US" sz="3200" dirty="0"/>
          </a:p>
          <a:p>
            <a:endParaRPr lang="en-US" dirty="0"/>
          </a:p>
        </p:txBody>
      </p:sp>
      <p:sp>
        <p:nvSpPr>
          <p:cNvPr id="4" name="Slide Number Placeholder 3">
            <a:extLst>
              <a:ext uri="{FF2B5EF4-FFF2-40B4-BE49-F238E27FC236}">
                <a16:creationId xmlns:a16="http://schemas.microsoft.com/office/drawing/2014/main" id="{A0258787-D037-4C8B-B601-5379F7A172B9}"/>
              </a:ext>
            </a:extLst>
          </p:cNvPr>
          <p:cNvSpPr>
            <a:spLocks noGrp="1"/>
          </p:cNvSpPr>
          <p:nvPr>
            <p:ph type="sldNum" sz="quarter" idx="12"/>
          </p:nvPr>
        </p:nvSpPr>
        <p:spPr/>
        <p:txBody>
          <a:bodyPr/>
          <a:lstStyle/>
          <a:p>
            <a:pPr>
              <a:defRPr/>
            </a:pPr>
            <a:fld id="{BA20512F-2ACA-4481-BECE-CFCC18AD6809}" type="slidenum">
              <a:rPr lang="en-US" altLang="en-US" smtClean="0"/>
              <a:pPr>
                <a:defRPr/>
              </a:pPr>
              <a:t>43</a:t>
            </a:fld>
            <a:endParaRPr lang="en-US" altLang="en-US"/>
          </a:p>
        </p:txBody>
      </p:sp>
    </p:spTree>
    <p:extLst>
      <p:ext uri="{BB962C8B-B14F-4D97-AF65-F5344CB8AC3E}">
        <p14:creationId xmlns:p14="http://schemas.microsoft.com/office/powerpoint/2010/main" val="12087539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35C1-41E1-8F36-03E0-F899D48D593B}"/>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E365EC3A-5AAA-3828-DE5C-B001F1DCC649}"/>
              </a:ext>
            </a:extLst>
          </p:cNvPr>
          <p:cNvSpPr>
            <a:spLocks noGrp="1"/>
          </p:cNvSpPr>
          <p:nvPr>
            <p:ph idx="1"/>
          </p:nvPr>
        </p:nvSpPr>
        <p:spPr/>
        <p:txBody>
          <a:bodyPr/>
          <a:lstStyle/>
          <a:p>
            <a:pPr marL="201168" lvl="1" indent="0">
              <a:buNone/>
            </a:pPr>
            <a:r>
              <a:rPr lang="en-US" sz="2600" b="1" dirty="0"/>
              <a:t>Pease contact your county unsheltered PIT coordinator with questions</a:t>
            </a:r>
            <a:r>
              <a:rPr lang="en-US" sz="2600" dirty="0"/>
              <a:t>. If you still need help you can email </a:t>
            </a:r>
            <a:r>
              <a:rPr lang="en-US" sz="2600" u="sng" dirty="0">
                <a:hlinkClick r:id="rId2">
                  <a:extLst>
                    <a:ext uri="{A12FA001-AC4F-418D-AE19-62706E023703}">
                      <ahyp:hlinkClr xmlns:ahyp="http://schemas.microsoft.com/office/drawing/2018/hyperlinkcolor" val="tx"/>
                    </a:ext>
                  </a:extLst>
                </a:hlinkClick>
              </a:rPr>
              <a:t>pahomelesscount@dma-housing.</a:t>
            </a:r>
            <a:r>
              <a:rPr lang="en-US" sz="2600" u="sng" dirty="0"/>
              <a:t>com</a:t>
            </a:r>
          </a:p>
          <a:p>
            <a:pPr lvl="1"/>
            <a:endParaRPr lang="en-US" sz="2600" dirty="0"/>
          </a:p>
          <a:p>
            <a:r>
              <a:rPr lang="en-US" altLang="en-US" sz="2800" b="1" dirty="0"/>
              <a:t>CoC PIT Count website</a:t>
            </a:r>
            <a:r>
              <a:rPr lang="en-US" altLang="en-US" sz="2800" dirty="0"/>
              <a:t>:</a:t>
            </a:r>
          </a:p>
          <a:p>
            <a:pPr lvl="1">
              <a:defRPr/>
            </a:pPr>
            <a:r>
              <a:rPr lang="en-US" altLang="en-US" sz="2600" dirty="0">
                <a:hlinkClick r:id="rId3">
                  <a:extLst>
                    <a:ext uri="{A12FA001-AC4F-418D-AE19-62706E023703}">
                      <ahyp:hlinkClr xmlns:ahyp="http://schemas.microsoft.com/office/drawing/2018/hyperlinkcolor" val="tx"/>
                    </a:ext>
                  </a:extLst>
                </a:hlinkClick>
              </a:rPr>
              <a:t>https://pennsylvaniacoc.org/2023-point-time-pit-count</a:t>
            </a:r>
            <a:endParaRPr lang="en-US" altLang="en-US" sz="2600" dirty="0"/>
          </a:p>
          <a:p>
            <a:pPr lvl="1">
              <a:defRPr/>
            </a:pPr>
            <a:r>
              <a:rPr lang="en-US" altLang="en-US" sz="2600" dirty="0"/>
              <a:t>All PIT materials will be posted here</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8A0612F-AC83-612B-3541-ADE9F7E7342B}"/>
              </a:ext>
            </a:extLst>
          </p:cNvPr>
          <p:cNvSpPr>
            <a:spLocks noGrp="1"/>
          </p:cNvSpPr>
          <p:nvPr>
            <p:ph type="sldNum" sz="quarter" idx="12"/>
          </p:nvPr>
        </p:nvSpPr>
        <p:spPr/>
        <p:txBody>
          <a:bodyPr/>
          <a:lstStyle/>
          <a:p>
            <a:pPr>
              <a:defRPr/>
            </a:pPr>
            <a:fld id="{C1F94DEC-D6FC-4498-AD74-C3662784E23E}" type="slidenum">
              <a:rPr lang="en-US" altLang="en-US" smtClean="0"/>
              <a:pPr>
                <a:defRPr/>
              </a:pPr>
              <a:t>44</a:t>
            </a:fld>
            <a:endParaRPr lang="en-US" altLang="en-US"/>
          </a:p>
        </p:txBody>
      </p:sp>
    </p:spTree>
    <p:extLst>
      <p:ext uri="{BB962C8B-B14F-4D97-AF65-F5344CB8AC3E}">
        <p14:creationId xmlns:p14="http://schemas.microsoft.com/office/powerpoint/2010/main" val="4533730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DE10DC1-5ED3-45E7-940B-4C5D311B720A}"/>
              </a:ext>
            </a:extLst>
          </p:cNvPr>
          <p:cNvSpPr>
            <a:spLocks noGrp="1" noChangeArrowheads="1"/>
          </p:cNvSpPr>
          <p:nvPr>
            <p:ph type="title"/>
          </p:nvPr>
        </p:nvSpPr>
        <p:spPr/>
        <p:txBody>
          <a:bodyPr/>
          <a:lstStyle/>
          <a:p>
            <a:r>
              <a:rPr lang="en-US" altLang="en-US" dirty="0"/>
              <a:t>FINALLY...</a:t>
            </a:r>
          </a:p>
        </p:txBody>
      </p:sp>
      <p:sp>
        <p:nvSpPr>
          <p:cNvPr id="51203" name="Rectangle 3">
            <a:extLst>
              <a:ext uri="{FF2B5EF4-FFF2-40B4-BE49-F238E27FC236}">
                <a16:creationId xmlns:a16="http://schemas.microsoft.com/office/drawing/2014/main" id="{D0A2C5C1-E8BA-4E75-B8EB-E5AD7BC32776}"/>
              </a:ext>
            </a:extLst>
          </p:cNvPr>
          <p:cNvSpPr>
            <a:spLocks noGrp="1" noChangeArrowheads="1"/>
          </p:cNvSpPr>
          <p:nvPr>
            <p:ph idx="1"/>
          </p:nvPr>
        </p:nvSpPr>
        <p:spPr/>
        <p:txBody>
          <a:bodyPr>
            <a:normAutofit fontScale="92500" lnSpcReduction="20000"/>
          </a:bodyPr>
          <a:lstStyle/>
          <a:p>
            <a:pPr algn="ctr">
              <a:lnSpc>
                <a:spcPct val="90000"/>
              </a:lnSpc>
              <a:buFont typeface="Wingdings" panose="05000000000000000000" pitchFamily="2" charset="2"/>
              <a:buNone/>
            </a:pPr>
            <a:r>
              <a:rPr lang="en-US" altLang="en-US" sz="3600" b="1" dirty="0"/>
              <a:t>THANK YOU </a:t>
            </a:r>
            <a:r>
              <a:rPr lang="en-US" altLang="en-US" sz="3600" dirty="0"/>
              <a:t>for</a:t>
            </a:r>
          </a:p>
          <a:p>
            <a:pPr algn="ctr">
              <a:lnSpc>
                <a:spcPct val="90000"/>
              </a:lnSpc>
              <a:buFont typeface="Wingdings" panose="05000000000000000000" pitchFamily="2" charset="2"/>
              <a:buNone/>
            </a:pPr>
            <a:r>
              <a:rPr lang="en-US" altLang="en-US" sz="3400" dirty="0"/>
              <a:t>Giving your time</a:t>
            </a:r>
          </a:p>
          <a:p>
            <a:pPr algn="ctr">
              <a:lnSpc>
                <a:spcPct val="90000"/>
              </a:lnSpc>
              <a:buFont typeface="Wingdings" panose="05000000000000000000" pitchFamily="2" charset="2"/>
              <a:buNone/>
            </a:pPr>
            <a:r>
              <a:rPr lang="en-US" altLang="en-US" sz="3400" dirty="0"/>
              <a:t>Caring</a:t>
            </a:r>
          </a:p>
          <a:p>
            <a:pPr algn="ctr">
              <a:lnSpc>
                <a:spcPct val="90000"/>
              </a:lnSpc>
              <a:buFont typeface="Wingdings" panose="05000000000000000000" pitchFamily="2" charset="2"/>
              <a:buNone/>
            </a:pPr>
            <a:r>
              <a:rPr lang="en-US" altLang="en-US" sz="3400" dirty="0"/>
              <a:t>Helping</a:t>
            </a:r>
          </a:p>
          <a:p>
            <a:pPr algn="ctr">
              <a:lnSpc>
                <a:spcPct val="90000"/>
              </a:lnSpc>
              <a:spcAft>
                <a:spcPts val="3000"/>
              </a:spcAft>
              <a:buFont typeface="Wingdings" panose="05000000000000000000" pitchFamily="2" charset="2"/>
              <a:buNone/>
            </a:pPr>
            <a:r>
              <a:rPr lang="en-US" altLang="en-US" sz="3400" dirty="0"/>
              <a:t>Showing up!</a:t>
            </a:r>
          </a:p>
          <a:p>
            <a:pPr marL="0" indent="0" algn="ctr">
              <a:lnSpc>
                <a:spcPct val="90000"/>
              </a:lnSpc>
              <a:buFont typeface="Wingdings" panose="05000000000000000000" pitchFamily="2" charset="2"/>
              <a:buNone/>
            </a:pPr>
            <a:r>
              <a:rPr lang="en-US" altLang="en-US" sz="3600" b="1" dirty="0">
                <a:solidFill>
                  <a:schemeClr val="accent6"/>
                </a:solidFill>
              </a:rPr>
              <a:t>THANK YOU FOR BEING PART OF THE 2023 UNSHELTERED PIT COUNT!</a:t>
            </a:r>
            <a:endParaRPr lang="en-US" altLang="en-US" sz="2600" dirty="0">
              <a:solidFill>
                <a:schemeClr val="accent6"/>
              </a:solidFill>
            </a:endParaRPr>
          </a:p>
        </p:txBody>
      </p:sp>
      <p:sp>
        <p:nvSpPr>
          <p:cNvPr id="3" name="Slide Number Placeholder 2">
            <a:extLst>
              <a:ext uri="{FF2B5EF4-FFF2-40B4-BE49-F238E27FC236}">
                <a16:creationId xmlns:a16="http://schemas.microsoft.com/office/drawing/2014/main" id="{C4466A66-C935-45BD-A4AF-12D5A8D6DA9D}"/>
              </a:ext>
            </a:extLst>
          </p:cNvPr>
          <p:cNvSpPr>
            <a:spLocks noGrp="1"/>
          </p:cNvSpPr>
          <p:nvPr>
            <p:ph type="sldNum" sz="quarter" idx="12"/>
          </p:nvPr>
        </p:nvSpPr>
        <p:spPr/>
        <p:txBody>
          <a:bodyPr/>
          <a:lstStyle/>
          <a:p>
            <a:pPr>
              <a:defRPr/>
            </a:pPr>
            <a:fld id="{A9DB807E-C2C4-4749-82B8-1BBD323B4CD5}" type="slidenum">
              <a:rPr lang="en-US" altLang="en-US" smtClean="0"/>
              <a:pPr>
                <a:defRPr/>
              </a:pPr>
              <a:t>45</a:t>
            </a:fld>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32114"/>
            <a:ext cx="2400300" cy="2286000"/>
          </a:xfrm>
        </p:spPr>
        <p:txBody>
          <a:bodyPr>
            <a:normAutofit/>
          </a:bodyPr>
          <a:lstStyle/>
          <a:p>
            <a:r>
              <a:rPr lang="en-US" dirty="0"/>
              <a:t>When is the PIT count conducted?</a:t>
            </a:r>
          </a:p>
        </p:txBody>
      </p:sp>
      <p:sp>
        <p:nvSpPr>
          <p:cNvPr id="4" name="Content Placeholder 3">
            <a:extLst>
              <a:ext uri="{FF2B5EF4-FFF2-40B4-BE49-F238E27FC236}">
                <a16:creationId xmlns:a16="http://schemas.microsoft.com/office/drawing/2014/main" id="{38CD3B41-7C25-4980-B5C7-2AA2B7035507}"/>
              </a:ext>
            </a:extLst>
          </p:cNvPr>
          <p:cNvSpPr>
            <a:spLocks noGrp="1"/>
          </p:cNvSpPr>
          <p:nvPr>
            <p:ph idx="1"/>
          </p:nvPr>
        </p:nvSpPr>
        <p:spPr/>
        <p:txBody>
          <a:bodyPr>
            <a:normAutofit fontScale="92500" lnSpcReduction="10000"/>
          </a:bodyPr>
          <a:lstStyle/>
          <a:p>
            <a:pPr algn="ctr">
              <a:lnSpc>
                <a:spcPct val="90000"/>
              </a:lnSpc>
            </a:pPr>
            <a:r>
              <a:rPr lang="en-US" altLang="en-US" sz="4000" dirty="0">
                <a:solidFill>
                  <a:srgbClr val="000000"/>
                </a:solidFill>
              </a:rPr>
              <a:t>2023 Unsheltered PIT Count Date:</a:t>
            </a:r>
            <a:br>
              <a:rPr lang="en-US" altLang="en-US" sz="4000" dirty="0">
                <a:solidFill>
                  <a:srgbClr val="000000"/>
                </a:solidFill>
              </a:rPr>
            </a:br>
            <a:r>
              <a:rPr lang="en-US" altLang="en-US" sz="4000" b="1" dirty="0">
                <a:solidFill>
                  <a:srgbClr val="000000"/>
                </a:solidFill>
              </a:rPr>
              <a:t>Wednesday, January 25, 2023</a:t>
            </a:r>
          </a:p>
          <a:p>
            <a:pPr algn="ctr" eaLnBrk="1" hangingPunct="1">
              <a:buFont typeface="Wingdings" panose="05000000000000000000" pitchFamily="2" charset="2"/>
              <a:buNone/>
            </a:pPr>
            <a:r>
              <a:rPr lang="en-US" altLang="en-US" sz="2800" dirty="0"/>
              <a:t>This refers to where someone slept during overnight hours on Wednesday evening Jan. 25</a:t>
            </a:r>
            <a:r>
              <a:rPr lang="en-US" altLang="en-US" sz="2800" baseline="30000" dirty="0"/>
              <a:t>th</a:t>
            </a:r>
            <a:r>
              <a:rPr lang="en-US" altLang="en-US" sz="2800" dirty="0"/>
              <a:t> through Thursday morning Jan. 26</a:t>
            </a:r>
            <a:r>
              <a:rPr lang="en-US" altLang="en-US" sz="2800" baseline="30000" dirty="0"/>
              <a:t>th</a:t>
            </a:r>
            <a:r>
              <a:rPr lang="en-US" altLang="en-US" sz="2800" dirty="0"/>
              <a:t>.</a:t>
            </a:r>
          </a:p>
          <a:p>
            <a:pPr algn="ctr" eaLnBrk="1" hangingPunct="1">
              <a:buFont typeface="Wingdings" panose="05000000000000000000" pitchFamily="2" charset="2"/>
              <a:buNone/>
            </a:pPr>
            <a:endParaRPr lang="en-US" altLang="en-US" sz="2800" dirty="0"/>
          </a:p>
          <a:p>
            <a:pPr indent="0">
              <a:buNone/>
            </a:pPr>
            <a:r>
              <a:rPr lang="en-US" altLang="en-US" sz="1800" b="1" dirty="0"/>
              <a:t>NOTE:  </a:t>
            </a:r>
            <a:r>
              <a:rPr lang="en-US" altLang="en-US" sz="1800" dirty="0"/>
              <a:t>The date cannot be changed by one county or RHAB.  The entire CoC must conduct the count on the same date.  </a:t>
            </a:r>
          </a:p>
          <a:p>
            <a:endParaRPr lang="en-US" dirty="0"/>
          </a:p>
        </p:txBody>
      </p:sp>
      <p:pic>
        <p:nvPicPr>
          <p:cNvPr id="10" name="Graphic 9" descr="Forest scene">
            <a:extLst>
              <a:ext uri="{FF2B5EF4-FFF2-40B4-BE49-F238E27FC236}">
                <a16:creationId xmlns:a16="http://schemas.microsoft.com/office/drawing/2014/main" id="{3EB3698E-85E4-49FD-A89A-0EE65F4595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493" y="3962400"/>
            <a:ext cx="914400" cy="914400"/>
          </a:xfrm>
          <a:prstGeom prst="rect">
            <a:avLst/>
          </a:prstGeom>
        </p:spPr>
      </p:pic>
    </p:spTree>
    <p:extLst>
      <p:ext uri="{BB962C8B-B14F-4D97-AF65-F5344CB8AC3E}">
        <p14:creationId xmlns:p14="http://schemas.microsoft.com/office/powerpoint/2010/main" val="1737982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F58B194-F00E-44C7-A0E2-2D5D30A65150}"/>
              </a:ext>
            </a:extLst>
          </p:cNvPr>
          <p:cNvSpPr>
            <a:spLocks noGrp="1" noChangeArrowheads="1"/>
          </p:cNvSpPr>
          <p:nvPr>
            <p:ph type="title"/>
          </p:nvPr>
        </p:nvSpPr>
        <p:spPr>
          <a:xfrm>
            <a:off x="822960" y="286603"/>
            <a:ext cx="7543800" cy="1450757"/>
          </a:xfrm>
        </p:spPr>
        <p:txBody>
          <a:bodyPr>
            <a:normAutofit/>
          </a:bodyPr>
          <a:lstStyle/>
          <a:p>
            <a:r>
              <a:rPr lang="en-US" altLang="en-US"/>
              <a:t>Unsheltered Count: Guiding Principles</a:t>
            </a:r>
          </a:p>
        </p:txBody>
      </p:sp>
      <p:sp>
        <p:nvSpPr>
          <p:cNvPr id="53252" name="Slide Number Placeholder 1">
            <a:extLst>
              <a:ext uri="{FF2B5EF4-FFF2-40B4-BE49-F238E27FC236}">
                <a16:creationId xmlns:a16="http://schemas.microsoft.com/office/drawing/2014/main" id="{51CFD6B0-78F8-45E6-9CBC-1F8319F9CAE6}"/>
              </a:ext>
            </a:extLst>
          </p:cNvPr>
          <p:cNvSpPr>
            <a:spLocks noGrp="1"/>
          </p:cNvSpPr>
          <p:nvPr>
            <p:ph type="sldNum" sz="quarter" idx="12"/>
          </p:nvPr>
        </p:nvSpPr>
        <p:spPr>
          <a:xfrm>
            <a:off x="7425343" y="6459785"/>
            <a:ext cx="984019"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nSpc>
                <a:spcPct val="90000"/>
              </a:lnSpc>
              <a:spcBef>
                <a:spcPct val="0"/>
              </a:spcBef>
              <a:spcAft>
                <a:spcPts val="600"/>
              </a:spcAft>
              <a:buClrTx/>
              <a:buSzTx/>
              <a:buFontTx/>
              <a:buNone/>
            </a:pPr>
            <a:fld id="{2881738C-689B-46F0-BF54-6284CF07C9C0}" type="slidenum">
              <a:rPr lang="en-US" altLang="en-US" sz="1900"/>
              <a:pPr>
                <a:lnSpc>
                  <a:spcPct val="90000"/>
                </a:lnSpc>
                <a:spcBef>
                  <a:spcPct val="0"/>
                </a:spcBef>
                <a:spcAft>
                  <a:spcPts val="600"/>
                </a:spcAft>
                <a:buClrTx/>
                <a:buSzTx/>
                <a:buFontTx/>
                <a:buNone/>
              </a:pPr>
              <a:t>6</a:t>
            </a:fld>
            <a:endParaRPr lang="en-US" altLang="en-US" sz="1900"/>
          </a:p>
        </p:txBody>
      </p:sp>
      <p:graphicFrame>
        <p:nvGraphicFramePr>
          <p:cNvPr id="53254" name="Rectangle 3">
            <a:extLst>
              <a:ext uri="{FF2B5EF4-FFF2-40B4-BE49-F238E27FC236}">
                <a16:creationId xmlns:a16="http://schemas.microsoft.com/office/drawing/2014/main" id="{00498DD8-28B4-4321-8AEB-61FE76206B46}"/>
              </a:ext>
            </a:extLst>
          </p:cNvPr>
          <p:cNvGraphicFramePr>
            <a:graphicFrameLocks noGrp="1"/>
          </p:cNvGraphicFramePr>
          <p:nvPr>
            <p:ph idx="1"/>
            <p:extLst>
              <p:ext uri="{D42A27DB-BD31-4B8C-83A1-F6EECF244321}">
                <p14:modId xmlns:p14="http://schemas.microsoft.com/office/powerpoint/2010/main" val="2741777472"/>
              </p:ext>
            </p:extLst>
          </p:nvPr>
        </p:nvGraphicFramePr>
        <p:xfrm>
          <a:off x="822722" y="2098515"/>
          <a:ext cx="75438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AEC0005B-B01F-4B66-B9C3-AE1A7EEE1F76}"/>
              </a:ext>
            </a:extLst>
          </p:cNvPr>
          <p:cNvSpPr>
            <a:spLocks noGrp="1" noChangeArrowheads="1"/>
          </p:cNvSpPr>
          <p:nvPr>
            <p:ph type="title"/>
          </p:nvPr>
        </p:nvSpPr>
        <p:spPr/>
        <p:txBody>
          <a:bodyPr>
            <a:normAutofit/>
          </a:bodyPr>
          <a:lstStyle/>
          <a:p>
            <a:pPr eaLnBrk="1" hangingPunct="1"/>
            <a:r>
              <a:rPr lang="en-US" altLang="en-US" sz="4000" dirty="0"/>
              <a:t>Unsheltered Count - Locations</a:t>
            </a:r>
          </a:p>
        </p:txBody>
      </p:sp>
      <p:sp>
        <p:nvSpPr>
          <p:cNvPr id="6" name="Content Placeholder 5">
            <a:extLst>
              <a:ext uri="{FF2B5EF4-FFF2-40B4-BE49-F238E27FC236}">
                <a16:creationId xmlns:a16="http://schemas.microsoft.com/office/drawing/2014/main" id="{579A362F-BE74-4A91-8374-913D2050ABC2}"/>
              </a:ext>
            </a:extLst>
          </p:cNvPr>
          <p:cNvSpPr>
            <a:spLocks noGrp="1"/>
          </p:cNvSpPr>
          <p:nvPr>
            <p:ph idx="1"/>
          </p:nvPr>
        </p:nvSpPr>
        <p:spPr>
          <a:xfrm>
            <a:off x="800099" y="2032847"/>
            <a:ext cx="7543801" cy="4023360"/>
          </a:xfrm>
        </p:spPr>
        <p:txBody>
          <a:bodyPr/>
          <a:lstStyle/>
          <a:p>
            <a:pPr indent="0">
              <a:buNone/>
            </a:pPr>
            <a:r>
              <a:rPr lang="en-US" altLang="en-US" sz="2400" b="1" dirty="0"/>
              <a:t>Where will we find families and individuals who are experiencing homelessness?</a:t>
            </a:r>
          </a:p>
          <a:p>
            <a:pPr indent="0">
              <a:buNone/>
            </a:pPr>
            <a:r>
              <a:rPr lang="en-US" altLang="en-US" sz="2400" dirty="0"/>
              <a:t>You will be assigned to a particular area of the county where you will seek people staying in the following types of places:</a:t>
            </a:r>
          </a:p>
          <a:p>
            <a:endParaRPr lang="en-US" dirty="0"/>
          </a:p>
        </p:txBody>
      </p:sp>
      <p:sp>
        <p:nvSpPr>
          <p:cNvPr id="28674" name="Slide Number Placeholder 6">
            <a:extLst>
              <a:ext uri="{FF2B5EF4-FFF2-40B4-BE49-F238E27FC236}">
                <a16:creationId xmlns:a16="http://schemas.microsoft.com/office/drawing/2014/main" id="{3A05FC18-ACE3-4765-9B48-C1907F93FBB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9F280A25-C425-4140-8582-C7C65B9F10DA}" type="slidenum">
              <a:rPr lang="en-US" altLang="en-US" sz="1400" smtClean="0">
                <a:solidFill>
                  <a:schemeClr val="tx1"/>
                </a:solidFill>
              </a:rPr>
              <a:pPr>
                <a:spcBef>
                  <a:spcPct val="0"/>
                </a:spcBef>
                <a:buClrTx/>
                <a:buSzTx/>
                <a:buFontTx/>
                <a:buNone/>
              </a:pPr>
              <a:t>7</a:t>
            </a:fld>
            <a:endParaRPr lang="en-US" altLang="en-US" sz="1400">
              <a:solidFill>
                <a:schemeClr val="tx1"/>
              </a:solidFill>
            </a:endParaRPr>
          </a:p>
        </p:txBody>
      </p:sp>
      <p:sp>
        <p:nvSpPr>
          <p:cNvPr id="12" name="Rectangle 3">
            <a:extLst>
              <a:ext uri="{FF2B5EF4-FFF2-40B4-BE49-F238E27FC236}">
                <a16:creationId xmlns:a16="http://schemas.microsoft.com/office/drawing/2014/main" id="{9D7703D9-B1E6-427A-A9DA-7381DDECFBF4}"/>
              </a:ext>
            </a:extLst>
          </p:cNvPr>
          <p:cNvSpPr txBox="1">
            <a:spLocks noChangeArrowheads="1"/>
          </p:cNvSpPr>
          <p:nvPr/>
        </p:nvSpPr>
        <p:spPr>
          <a:xfrm>
            <a:off x="1143000" y="3523396"/>
            <a:ext cx="2819400" cy="30480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None/>
            </a:pPr>
            <a:endParaRPr lang="en-US" altLang="en-US" sz="800"/>
          </a:p>
          <a:p>
            <a:pPr lvl="1"/>
            <a:r>
              <a:rPr lang="en-US" altLang="en-US" sz="2000"/>
              <a:t>Streets</a:t>
            </a:r>
          </a:p>
          <a:p>
            <a:pPr lvl="1"/>
            <a:r>
              <a:rPr lang="en-US" altLang="en-US" sz="2000"/>
              <a:t>Vehicles</a:t>
            </a:r>
          </a:p>
          <a:p>
            <a:pPr lvl="1"/>
            <a:r>
              <a:rPr lang="en-US" altLang="en-US" sz="2000"/>
              <a:t>Parks </a:t>
            </a:r>
          </a:p>
          <a:p>
            <a:pPr lvl="1"/>
            <a:r>
              <a:rPr lang="en-US" altLang="en-US" sz="2000"/>
              <a:t>Hunting cabins</a:t>
            </a:r>
          </a:p>
          <a:p>
            <a:pPr lvl="1"/>
            <a:r>
              <a:rPr lang="en-US" altLang="en-US" sz="2000"/>
              <a:t>Tents</a:t>
            </a:r>
          </a:p>
          <a:p>
            <a:pPr lvl="1"/>
            <a:r>
              <a:rPr lang="en-US" altLang="en-US" sz="2000"/>
              <a:t>Campgrounds</a:t>
            </a:r>
          </a:p>
          <a:p>
            <a:pPr lvl="1"/>
            <a:r>
              <a:rPr lang="en-US" altLang="en-US" sz="2000"/>
              <a:t>Barns</a:t>
            </a:r>
            <a:endParaRPr lang="en-US" altLang="en-US" sz="2000" dirty="0"/>
          </a:p>
        </p:txBody>
      </p:sp>
      <p:sp>
        <p:nvSpPr>
          <p:cNvPr id="13" name="Rectangle 4">
            <a:extLst>
              <a:ext uri="{FF2B5EF4-FFF2-40B4-BE49-F238E27FC236}">
                <a16:creationId xmlns:a16="http://schemas.microsoft.com/office/drawing/2014/main" id="{CB4F6734-E8B4-4DDF-8051-E2D84D49CE92}"/>
              </a:ext>
            </a:extLst>
          </p:cNvPr>
          <p:cNvSpPr txBox="1">
            <a:spLocks noChangeArrowheads="1"/>
          </p:cNvSpPr>
          <p:nvPr/>
        </p:nvSpPr>
        <p:spPr>
          <a:xfrm>
            <a:off x="4056321" y="3696433"/>
            <a:ext cx="3962400" cy="270192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altLang="en-US" sz="2000" dirty="0"/>
              <a:t>Truck Stops</a:t>
            </a:r>
          </a:p>
          <a:p>
            <a:pPr lvl="1"/>
            <a:r>
              <a:rPr lang="en-US" altLang="en-US" sz="2000" dirty="0"/>
              <a:t>Abandoned buildings</a:t>
            </a:r>
          </a:p>
          <a:p>
            <a:pPr lvl="1"/>
            <a:r>
              <a:rPr lang="en-US" altLang="en-US" sz="2000" dirty="0"/>
              <a:t>Transportation depots</a:t>
            </a:r>
          </a:p>
          <a:p>
            <a:pPr lvl="1"/>
            <a:r>
              <a:rPr lang="en-US" altLang="en-US" sz="2000" dirty="0"/>
              <a:t>Chicken coops</a:t>
            </a:r>
          </a:p>
          <a:p>
            <a:pPr lvl="1"/>
            <a:r>
              <a:rPr lang="en-US" altLang="en-US" sz="2000" dirty="0"/>
              <a:t>Railroad cars</a:t>
            </a:r>
          </a:p>
          <a:p>
            <a:pPr lvl="1"/>
            <a:r>
              <a:rPr lang="en-US" altLang="en-US" sz="2000" dirty="0"/>
              <a:t>Storage units</a:t>
            </a:r>
          </a:p>
          <a:p>
            <a:pPr lvl="1"/>
            <a:r>
              <a:rPr lang="en-US" altLang="en-US" sz="2000" dirty="0"/>
              <a:t>Lumberyards</a:t>
            </a:r>
          </a:p>
          <a:p>
            <a:pPr>
              <a:buSzPct val="75000"/>
              <a:buFont typeface="Wingdings" panose="05000000000000000000" pitchFamily="2" charset="2"/>
              <a:buChar char="l"/>
            </a:pPr>
            <a:endParaRPr lang="en-US"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AEC0005B-B01F-4B66-B9C3-AE1A7EEE1F76}"/>
              </a:ext>
            </a:extLst>
          </p:cNvPr>
          <p:cNvSpPr>
            <a:spLocks noGrp="1" noChangeArrowheads="1"/>
          </p:cNvSpPr>
          <p:nvPr>
            <p:ph type="title"/>
          </p:nvPr>
        </p:nvSpPr>
        <p:spPr/>
        <p:txBody>
          <a:bodyPr>
            <a:normAutofit/>
          </a:bodyPr>
          <a:lstStyle/>
          <a:p>
            <a:pPr eaLnBrk="1" hangingPunct="1"/>
            <a:r>
              <a:rPr lang="en-US" altLang="en-US" sz="4000" dirty="0"/>
              <a:t>Unsheltered Count - Locations</a:t>
            </a:r>
          </a:p>
        </p:txBody>
      </p:sp>
      <p:sp>
        <p:nvSpPr>
          <p:cNvPr id="6" name="Content Placeholder 5">
            <a:extLst>
              <a:ext uri="{FF2B5EF4-FFF2-40B4-BE49-F238E27FC236}">
                <a16:creationId xmlns:a16="http://schemas.microsoft.com/office/drawing/2014/main" id="{579A362F-BE74-4A91-8374-913D2050ABC2}"/>
              </a:ext>
            </a:extLst>
          </p:cNvPr>
          <p:cNvSpPr>
            <a:spLocks noGrp="1"/>
          </p:cNvSpPr>
          <p:nvPr>
            <p:ph idx="1"/>
          </p:nvPr>
        </p:nvSpPr>
        <p:spPr>
          <a:xfrm>
            <a:off x="800099" y="2032847"/>
            <a:ext cx="7543801" cy="4023360"/>
          </a:xfrm>
        </p:spPr>
        <p:txBody>
          <a:bodyPr>
            <a:normAutofit lnSpcReduction="10000"/>
          </a:bodyPr>
          <a:lstStyle/>
          <a:p>
            <a:pPr indent="0">
              <a:buNone/>
            </a:pPr>
            <a:r>
              <a:rPr lang="en-US" altLang="en-US" sz="2400" b="1" dirty="0"/>
              <a:t>Where will we find families and individuals who are experiencing homelessness?</a:t>
            </a:r>
          </a:p>
          <a:p>
            <a:pPr indent="0">
              <a:spcBef>
                <a:spcPct val="0"/>
              </a:spcBef>
              <a:buClrTx/>
              <a:buSzTx/>
              <a:buFontTx/>
              <a:buNone/>
            </a:pPr>
            <a:endParaRPr lang="en-US" altLang="en-US" sz="2400" dirty="0">
              <a:solidFill>
                <a:schemeClr val="tx1"/>
              </a:solidFill>
              <a:latin typeface="+mn-lt"/>
            </a:endParaRPr>
          </a:p>
          <a:p>
            <a:pPr indent="0">
              <a:spcBef>
                <a:spcPct val="0"/>
              </a:spcBef>
              <a:buClrTx/>
              <a:buSzTx/>
              <a:buFontTx/>
              <a:buNone/>
            </a:pPr>
            <a:r>
              <a:rPr lang="en-US" altLang="en-US" sz="2400" dirty="0">
                <a:solidFill>
                  <a:schemeClr val="tx1"/>
                </a:solidFill>
                <a:latin typeface="+mn-lt"/>
              </a:rPr>
              <a:t>Some counties utilize a service-based count, where volunteers go to locations such as soup kitchens, community centers, etc. to identify and survey persons experiencing homelessness.  Some counties do a street count and canvas the entire county, or hot spots </a:t>
            </a:r>
            <a:r>
              <a:rPr lang="en-US" altLang="en-US" sz="2400" dirty="0">
                <a:solidFill>
                  <a:schemeClr val="tx1"/>
                </a:solidFill>
              </a:rPr>
              <a:t>within the count.</a:t>
            </a:r>
            <a:endParaRPr lang="en-US" altLang="en-US" sz="2400" dirty="0">
              <a:solidFill>
                <a:schemeClr val="tx1"/>
              </a:solidFill>
              <a:latin typeface="+mn-lt"/>
            </a:endParaRPr>
          </a:p>
          <a:p>
            <a:pPr indent="0">
              <a:spcBef>
                <a:spcPct val="0"/>
              </a:spcBef>
              <a:buClrTx/>
              <a:buSzTx/>
              <a:buFontTx/>
              <a:buNone/>
            </a:pPr>
            <a:endParaRPr lang="en-US" altLang="en-US" sz="2400" dirty="0">
              <a:solidFill>
                <a:schemeClr val="tx1"/>
              </a:solidFill>
              <a:latin typeface="+mn-lt"/>
            </a:endParaRPr>
          </a:p>
          <a:p>
            <a:pPr indent="0">
              <a:spcBef>
                <a:spcPct val="0"/>
              </a:spcBef>
              <a:buClrTx/>
              <a:buSzTx/>
              <a:buFontTx/>
              <a:buNone/>
            </a:pPr>
            <a:r>
              <a:rPr lang="en-US" altLang="en-US" sz="2400" dirty="0">
                <a:solidFill>
                  <a:schemeClr val="tx1"/>
                </a:solidFill>
              </a:rPr>
              <a:t>Your count coordinator will inform you of the local strategy for conducting the PIT count.</a:t>
            </a:r>
            <a:endParaRPr lang="en-US" altLang="en-US" sz="2400" dirty="0">
              <a:solidFill>
                <a:schemeClr val="tx1"/>
              </a:solidFill>
              <a:latin typeface="+mn-lt"/>
            </a:endParaRPr>
          </a:p>
          <a:p>
            <a:endParaRPr lang="en-US" dirty="0"/>
          </a:p>
        </p:txBody>
      </p:sp>
      <p:sp>
        <p:nvSpPr>
          <p:cNvPr id="28674" name="Slide Number Placeholder 6">
            <a:extLst>
              <a:ext uri="{FF2B5EF4-FFF2-40B4-BE49-F238E27FC236}">
                <a16:creationId xmlns:a16="http://schemas.microsoft.com/office/drawing/2014/main" id="{3A05FC18-ACE3-4765-9B48-C1907F93FBB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9F280A25-C425-4140-8582-C7C65B9F10DA}" type="slidenum">
              <a:rPr lang="en-US" altLang="en-US" sz="1400" smtClean="0">
                <a:solidFill>
                  <a:schemeClr val="tx1"/>
                </a:solidFill>
              </a:rPr>
              <a:pPr>
                <a:spcBef>
                  <a:spcPct val="0"/>
                </a:spcBef>
                <a:buClrTx/>
                <a:buSzTx/>
                <a:buFontTx/>
                <a:buNone/>
              </a:pPr>
              <a:t>8</a:t>
            </a:fld>
            <a:endParaRPr lang="en-US" altLang="en-US" sz="1400">
              <a:solidFill>
                <a:schemeClr val="tx1"/>
              </a:solidFill>
            </a:endParaRPr>
          </a:p>
        </p:txBody>
      </p:sp>
    </p:spTree>
    <p:extLst>
      <p:ext uri="{BB962C8B-B14F-4D97-AF65-F5344CB8AC3E}">
        <p14:creationId xmlns:p14="http://schemas.microsoft.com/office/powerpoint/2010/main" val="413718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431EF9C9-1F52-473A-A052-7EEF773BB0BD}"/>
              </a:ext>
            </a:extLst>
          </p:cNvPr>
          <p:cNvSpPr>
            <a:spLocks noGrp="1" noChangeArrowheads="1"/>
          </p:cNvSpPr>
          <p:nvPr>
            <p:ph type="title"/>
          </p:nvPr>
        </p:nvSpPr>
        <p:spPr/>
        <p:txBody>
          <a:bodyPr/>
          <a:lstStyle/>
          <a:p>
            <a:pPr eaLnBrk="1" hangingPunct="1"/>
            <a:r>
              <a:rPr lang="en-US" altLang="en-US" sz="3600" dirty="0"/>
              <a:t>Unsheltered Count: Locations</a:t>
            </a:r>
            <a:endParaRPr lang="en-US" altLang="en-US" sz="3400" u="sng" dirty="0"/>
          </a:p>
        </p:txBody>
      </p:sp>
      <p:sp>
        <p:nvSpPr>
          <p:cNvPr id="30724" name="Rectangle 3">
            <a:extLst>
              <a:ext uri="{FF2B5EF4-FFF2-40B4-BE49-F238E27FC236}">
                <a16:creationId xmlns:a16="http://schemas.microsoft.com/office/drawing/2014/main" id="{F2FC8159-7ED9-40D0-8279-EDE5B2F361DD}"/>
              </a:ext>
            </a:extLst>
          </p:cNvPr>
          <p:cNvSpPr>
            <a:spLocks noGrp="1" noChangeArrowheads="1"/>
          </p:cNvSpPr>
          <p:nvPr>
            <p:ph idx="1"/>
          </p:nvPr>
        </p:nvSpPr>
        <p:spPr>
          <a:xfrm>
            <a:off x="822960" y="3079423"/>
            <a:ext cx="4230768" cy="4023360"/>
          </a:xfrm>
        </p:spPr>
        <p:txBody>
          <a:bodyPr>
            <a:normAutofit/>
          </a:bodyPr>
          <a:lstStyle/>
          <a:p>
            <a:pPr lvl="1">
              <a:lnSpc>
                <a:spcPct val="80000"/>
              </a:lnSpc>
            </a:pPr>
            <a:r>
              <a:rPr lang="en-US" altLang="en-US" sz="2000" dirty="0">
                <a:solidFill>
                  <a:schemeClr val="tx1"/>
                </a:solidFill>
              </a:rPr>
              <a:t>Hotels/motels not funded through public/ charitable resources</a:t>
            </a:r>
          </a:p>
          <a:p>
            <a:pPr lvl="1">
              <a:lnSpc>
                <a:spcPct val="80000"/>
              </a:lnSpc>
            </a:pPr>
            <a:r>
              <a:rPr lang="en-US" altLang="en-US" sz="2000" dirty="0">
                <a:solidFill>
                  <a:schemeClr val="tx1"/>
                </a:solidFill>
              </a:rPr>
              <a:t>Shelters, transitional, or permanent homeless programs</a:t>
            </a:r>
          </a:p>
          <a:p>
            <a:pPr lvl="1">
              <a:lnSpc>
                <a:spcPct val="80000"/>
              </a:lnSpc>
            </a:pPr>
            <a:r>
              <a:rPr lang="en-US" altLang="en-US" sz="2000" dirty="0">
                <a:solidFill>
                  <a:schemeClr val="tx1"/>
                </a:solidFill>
              </a:rPr>
              <a:t>Jails/prison</a:t>
            </a:r>
          </a:p>
          <a:p>
            <a:pPr lvl="1">
              <a:lnSpc>
                <a:spcPct val="80000"/>
              </a:lnSpc>
            </a:pPr>
            <a:r>
              <a:rPr lang="en-US" altLang="en-US" sz="2000" dirty="0">
                <a:solidFill>
                  <a:schemeClr val="tx1"/>
                </a:solidFill>
              </a:rPr>
              <a:t>Emergency rooms/ hospitals</a:t>
            </a:r>
          </a:p>
          <a:p>
            <a:pPr lvl="1">
              <a:lnSpc>
                <a:spcPct val="80000"/>
              </a:lnSpc>
            </a:pPr>
            <a:r>
              <a:rPr lang="en-US" altLang="en-US" sz="2000" dirty="0">
                <a:solidFill>
                  <a:schemeClr val="tx1"/>
                </a:solidFill>
              </a:rPr>
              <a:t>Halfway houses</a:t>
            </a:r>
          </a:p>
          <a:p>
            <a:pPr eaLnBrk="1" hangingPunct="1">
              <a:lnSpc>
                <a:spcPct val="80000"/>
              </a:lnSpc>
              <a:buClr>
                <a:schemeClr val="accent1"/>
              </a:buClr>
              <a:buFont typeface="Wingdings" panose="05000000000000000000" pitchFamily="2" charset="2"/>
              <a:buNone/>
            </a:pPr>
            <a:endParaRPr lang="en-US" altLang="en-US" sz="2600" dirty="0"/>
          </a:p>
        </p:txBody>
      </p:sp>
      <p:sp>
        <p:nvSpPr>
          <p:cNvPr id="30722" name="Slide Number Placeholder 6">
            <a:extLst>
              <a:ext uri="{FF2B5EF4-FFF2-40B4-BE49-F238E27FC236}">
                <a16:creationId xmlns:a16="http://schemas.microsoft.com/office/drawing/2014/main" id="{E5DAE2DC-6893-46F8-8F8A-791390B52D7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68997FC1-59AD-489A-8396-6AB562951CFE}" type="slidenum">
              <a:rPr lang="en-US" altLang="en-US" sz="1400" smtClean="0">
                <a:solidFill>
                  <a:schemeClr val="tx1"/>
                </a:solidFill>
              </a:rPr>
              <a:pPr>
                <a:spcBef>
                  <a:spcPct val="0"/>
                </a:spcBef>
                <a:buClrTx/>
                <a:buSzTx/>
                <a:buFontTx/>
                <a:buNone/>
              </a:pPr>
              <a:t>9</a:t>
            </a:fld>
            <a:endParaRPr lang="en-US" altLang="en-US" sz="1400">
              <a:solidFill>
                <a:schemeClr val="tx1"/>
              </a:solidFill>
            </a:endParaRPr>
          </a:p>
        </p:txBody>
      </p:sp>
      <p:sp>
        <p:nvSpPr>
          <p:cNvPr id="30725" name="Rectangle 4">
            <a:extLst>
              <a:ext uri="{FF2B5EF4-FFF2-40B4-BE49-F238E27FC236}">
                <a16:creationId xmlns:a16="http://schemas.microsoft.com/office/drawing/2014/main" id="{505520EF-E65D-4196-8325-7647B28A7A53}"/>
              </a:ext>
            </a:extLst>
          </p:cNvPr>
          <p:cNvSpPr>
            <a:spLocks noGrp="1" noChangeArrowheads="1"/>
          </p:cNvSpPr>
          <p:nvPr>
            <p:ph sz="half" idx="4294967295"/>
          </p:nvPr>
        </p:nvSpPr>
        <p:spPr>
          <a:xfrm>
            <a:off x="4858902" y="3079423"/>
            <a:ext cx="3886200" cy="4114800"/>
          </a:xfrm>
        </p:spPr>
        <p:txBody>
          <a:bodyPr>
            <a:normAutofit/>
          </a:bodyPr>
          <a:lstStyle/>
          <a:p>
            <a:pPr lvl="1" eaLnBrk="1" hangingPunct="1">
              <a:lnSpc>
                <a:spcPct val="80000"/>
              </a:lnSpc>
            </a:pPr>
            <a:r>
              <a:rPr lang="en-US" altLang="en-US" sz="2000" dirty="0">
                <a:solidFill>
                  <a:schemeClr val="tx1"/>
                </a:solidFill>
              </a:rPr>
              <a:t>Recovery houses</a:t>
            </a:r>
          </a:p>
          <a:p>
            <a:pPr lvl="1" eaLnBrk="1" hangingPunct="1">
              <a:lnSpc>
                <a:spcPct val="80000"/>
              </a:lnSpc>
            </a:pPr>
            <a:r>
              <a:rPr lang="en-US" altLang="en-US" sz="2000" dirty="0">
                <a:solidFill>
                  <a:schemeClr val="tx1"/>
                </a:solidFill>
              </a:rPr>
              <a:t>Residential/medical facilities</a:t>
            </a:r>
          </a:p>
          <a:p>
            <a:pPr lvl="1" eaLnBrk="1" hangingPunct="1">
              <a:lnSpc>
                <a:spcPct val="80000"/>
              </a:lnSpc>
            </a:pPr>
            <a:r>
              <a:rPr lang="en-US" altLang="en-US" sz="2000" dirty="0">
                <a:solidFill>
                  <a:schemeClr val="tx1"/>
                </a:solidFill>
              </a:rPr>
              <a:t>Youth in custody of state in foster care or other out-of-home placement</a:t>
            </a:r>
          </a:p>
          <a:p>
            <a:pPr lvl="1" eaLnBrk="1" hangingPunct="1">
              <a:lnSpc>
                <a:spcPct val="80000"/>
              </a:lnSpc>
            </a:pPr>
            <a:r>
              <a:rPr lang="en-US" altLang="en-US" sz="2000" dirty="0">
                <a:solidFill>
                  <a:schemeClr val="tx1"/>
                </a:solidFill>
              </a:rPr>
              <a:t>Doubled up in the homes of family/friends</a:t>
            </a:r>
          </a:p>
        </p:txBody>
      </p:sp>
      <p:sp>
        <p:nvSpPr>
          <p:cNvPr id="30726" name="Text Box 5">
            <a:extLst>
              <a:ext uri="{FF2B5EF4-FFF2-40B4-BE49-F238E27FC236}">
                <a16:creationId xmlns:a16="http://schemas.microsoft.com/office/drawing/2014/main" id="{02D76DD2-5F4E-4CB3-9F26-B264A37C7076}"/>
              </a:ext>
            </a:extLst>
          </p:cNvPr>
          <p:cNvSpPr txBox="1">
            <a:spLocks noChangeArrowheads="1"/>
          </p:cNvSpPr>
          <p:nvPr/>
        </p:nvSpPr>
        <p:spPr bwMode="auto">
          <a:xfrm>
            <a:off x="1524000" y="1920506"/>
            <a:ext cx="6629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50000"/>
              </a:spcBef>
              <a:buClrTx/>
              <a:buSzTx/>
              <a:buFontTx/>
              <a:buNone/>
            </a:pPr>
            <a:r>
              <a:rPr lang="en-US" altLang="en-US" sz="2800" dirty="0">
                <a:solidFill>
                  <a:schemeClr val="tx1"/>
                </a:solidFill>
                <a:latin typeface="+mn-lt"/>
              </a:rPr>
              <a:t>Unsheltered Count </a:t>
            </a:r>
            <a:r>
              <a:rPr lang="en-US" altLang="en-US" sz="2800" u="sng" dirty="0">
                <a:solidFill>
                  <a:schemeClr val="tx1"/>
                </a:solidFill>
                <a:latin typeface="+mn-lt"/>
              </a:rPr>
              <a:t>DOES NOT</a:t>
            </a:r>
            <a:r>
              <a:rPr lang="en-US" altLang="en-US" sz="2800" dirty="0">
                <a:solidFill>
                  <a:schemeClr val="tx1"/>
                </a:solidFill>
                <a:latin typeface="+mn-lt"/>
              </a:rPr>
              <a:t> include individuals living in these locations:</a:t>
            </a:r>
          </a:p>
        </p:txBody>
      </p:sp>
    </p:spTree>
  </p:cSld>
  <p:clrMapOvr>
    <a:masterClrMapping/>
  </p:clrMapOvr>
</p:sld>
</file>

<file path=ppt/theme/theme1.xml><?xml version="1.0" encoding="utf-8"?>
<a:theme xmlns:a="http://schemas.openxmlformats.org/drawingml/2006/main" name="Retrospect">
  <a:themeElements>
    <a:clrScheme name="Custom 3">
      <a:dk1>
        <a:sysClr val="windowText" lastClr="000000"/>
      </a:dk1>
      <a:lt1>
        <a:sysClr val="window" lastClr="FFFFFF"/>
      </a:lt1>
      <a:dk2>
        <a:srgbClr val="17406D"/>
      </a:dk2>
      <a:lt2>
        <a:srgbClr val="DBEFF9"/>
      </a:lt2>
      <a:accent1>
        <a:srgbClr val="7CCA62"/>
      </a:accent1>
      <a:accent2>
        <a:srgbClr val="0F6FC6"/>
      </a:accent2>
      <a:accent3>
        <a:srgbClr val="0BD0D9"/>
      </a:accent3>
      <a:accent4>
        <a:srgbClr val="F9D32F"/>
      </a:accent4>
      <a:accent5>
        <a:srgbClr val="F49100"/>
      </a:accent5>
      <a:accent6>
        <a:srgbClr val="54A838"/>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11590</TotalTime>
  <Words>3437</Words>
  <Application>Microsoft Office PowerPoint</Application>
  <PresentationFormat>On-screen Show (4:3)</PresentationFormat>
  <Paragraphs>358</Paragraphs>
  <Slides>45</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Courier New</vt:lpstr>
      <vt:lpstr>Webdings</vt:lpstr>
      <vt:lpstr>Wingdings</vt:lpstr>
      <vt:lpstr>Retrospect</vt:lpstr>
      <vt:lpstr>2023 Point-in-Time (PIT) Count of Persons Experiencing Homelessness:  Unsheltered PIT Volunteer Training </vt:lpstr>
      <vt:lpstr>What is the PIT count?</vt:lpstr>
      <vt:lpstr>What is the unsheltered count?</vt:lpstr>
      <vt:lpstr>Why do we do a PIT count?</vt:lpstr>
      <vt:lpstr>When is the PIT count conducted?</vt:lpstr>
      <vt:lpstr>Unsheltered Count: Guiding Principles</vt:lpstr>
      <vt:lpstr>Unsheltered Count - Locations</vt:lpstr>
      <vt:lpstr>Unsheltered Count - Locations</vt:lpstr>
      <vt:lpstr>Unsheltered Count: Locations</vt:lpstr>
      <vt:lpstr>Unsheltered Count – Who?</vt:lpstr>
      <vt:lpstr>Unsheltered Count – How?</vt:lpstr>
      <vt:lpstr>Unsheltered Count – How?</vt:lpstr>
      <vt:lpstr>Unsheltered Count – How?</vt:lpstr>
      <vt:lpstr>Completing the survey form</vt:lpstr>
      <vt:lpstr>Survey Forms: Before beginning</vt:lpstr>
      <vt:lpstr>Survey Forms: Introduction</vt:lpstr>
      <vt:lpstr>Survey Forms: Consent &amp; Screening</vt:lpstr>
      <vt:lpstr>Brief surveys</vt:lpstr>
      <vt:lpstr>Brief Surveys: What information are we collecting?</vt:lpstr>
      <vt:lpstr>Brief Survey: Where did you sleep?</vt:lpstr>
      <vt:lpstr>Brief Survey: Where did you sleep?</vt:lpstr>
      <vt:lpstr>Brief Survey: Where did you sleep?</vt:lpstr>
      <vt:lpstr>Brief Survey Questions</vt:lpstr>
      <vt:lpstr>Brief Survey Questions</vt:lpstr>
      <vt:lpstr>Brief Survey Questions</vt:lpstr>
      <vt:lpstr>Observation only</vt:lpstr>
      <vt:lpstr>Unsheltered Count – Observation Only</vt:lpstr>
      <vt:lpstr>Unsheltered Count: Observation Only</vt:lpstr>
      <vt:lpstr>Unsheltered Count: Observation Only</vt:lpstr>
      <vt:lpstr>Unsheltered Count: Observation Only</vt:lpstr>
      <vt:lpstr>Unsheltered Count: Observation Only</vt:lpstr>
      <vt:lpstr>After the Interview</vt:lpstr>
      <vt:lpstr>Walk through PIT survey form</vt:lpstr>
      <vt:lpstr>Best Practices and Safety Considerations</vt:lpstr>
      <vt:lpstr>Best Practices</vt:lpstr>
      <vt:lpstr>Best Practices</vt:lpstr>
      <vt:lpstr>Best Practices</vt:lpstr>
      <vt:lpstr>Considerations for Domestic Violence Survivors</vt:lpstr>
      <vt:lpstr>Considerations for Domestic Violence Survivors</vt:lpstr>
      <vt:lpstr>Safety Considerations</vt:lpstr>
      <vt:lpstr>Next Steps</vt:lpstr>
      <vt:lpstr>Items to review with your county unsheltered PIT coordinator:</vt:lpstr>
      <vt:lpstr>Additional Resources:</vt:lpstr>
      <vt:lpstr>Contact Information</vt:lpstr>
      <vt:lpstr>FINALLY...</vt:lpstr>
    </vt:vector>
  </TitlesOfParts>
  <Company>DMA - Diana T. Myers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BoS Unsheltered PIT Count - County Coordinator PPT</dc:title>
  <dc:creator>Leigh Howard</dc:creator>
  <cp:lastModifiedBy>Jessica Sones</cp:lastModifiedBy>
  <cp:revision>349</cp:revision>
  <cp:lastPrinted>2019-11-14T14:59:12Z</cp:lastPrinted>
  <dcterms:created xsi:type="dcterms:W3CDTF">2012-06-27T15:26:59Z</dcterms:created>
  <dcterms:modified xsi:type="dcterms:W3CDTF">2022-12-12T14:22:41Z</dcterms:modified>
</cp:coreProperties>
</file>