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E717AC1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57" r:id="rId3"/>
    <p:sldId id="505" r:id="rId4"/>
    <p:sldId id="259" r:id="rId5"/>
    <p:sldId id="494" r:id="rId6"/>
    <p:sldId id="507" r:id="rId7"/>
    <p:sldId id="260" r:id="rId8"/>
    <p:sldId id="506" r:id="rId9"/>
    <p:sldId id="496" r:id="rId10"/>
    <p:sldId id="356" r:id="rId11"/>
    <p:sldId id="395" r:id="rId12"/>
    <p:sldId id="264" r:id="rId13"/>
    <p:sldId id="497" r:id="rId14"/>
    <p:sldId id="498" r:id="rId15"/>
    <p:sldId id="499" r:id="rId16"/>
    <p:sldId id="360" r:id="rId17"/>
    <p:sldId id="500" r:id="rId18"/>
    <p:sldId id="361" r:id="rId19"/>
    <p:sldId id="357" r:id="rId20"/>
    <p:sldId id="424" r:id="rId21"/>
    <p:sldId id="418" r:id="rId22"/>
    <p:sldId id="423" r:id="rId23"/>
    <p:sldId id="351" r:id="rId24"/>
    <p:sldId id="344" r:id="rId25"/>
    <p:sldId id="345" r:id="rId26"/>
    <p:sldId id="371" r:id="rId27"/>
    <p:sldId id="353" r:id="rId28"/>
    <p:sldId id="373" r:id="rId29"/>
    <p:sldId id="501" r:id="rId30"/>
    <p:sldId id="502" r:id="rId31"/>
    <p:sldId id="503" r:id="rId32"/>
    <p:sldId id="460" r:id="rId33"/>
    <p:sldId id="399" r:id="rId34"/>
    <p:sldId id="446" r:id="rId35"/>
    <p:sldId id="389" r:id="rId36"/>
    <p:sldId id="33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B3886C-2E44-75B8-7EC9-24483B85CAC8}" name="Jessica Sones" initials="JS" userId="S::jessica@framework-strategies.com::fcc56bdf-6214-480a-bd84-2a20b2200c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02" autoAdjust="0"/>
    <p:restoredTop sz="76871" autoAdjust="0"/>
  </p:normalViewPr>
  <p:slideViewPr>
    <p:cSldViewPr snapToGrid="0">
      <p:cViewPr varScale="1">
        <p:scale>
          <a:sx n="88" d="100"/>
          <a:sy n="88" d="100"/>
        </p:scale>
        <p:origin x="19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modernComment_100_E717AC18.xml><?xml version="1.0" encoding="utf-8"?>
<p188:cmLst xmlns:a="http://schemas.openxmlformats.org/drawingml/2006/main" xmlns:r="http://schemas.openxmlformats.org/officeDocument/2006/relationships" xmlns:p188="http://schemas.microsoft.com/office/powerpoint/2018/8/main">
  <p188:cm id="{88162ACB-4B6F-402F-924C-589E219B0870}" authorId="{FEB3886C-2E44-75B8-7EC9-24483B85CAC8}" created="2025-12-11T19:51:01.244">
    <pc:sldMkLst xmlns:pc="http://schemas.microsoft.com/office/powerpoint/2013/main/command">
      <pc:docMk/>
      <pc:sldMk cId="3877088280" sldId="256"/>
    </pc:sldMkLst>
    <p188:txBody>
      <a:bodyPr/>
      <a:lstStyle/>
      <a:p>
        <a:r>
          <a:rPr lang="en-US"/>
          <a:t>Leigh - there is a Zoom poll already set up in Zoom (called “experience with sheltered PIT) that you can launch here that asks about experience with sheltered PIT</a:t>
        </a:r>
      </a:p>
    </p188:txBody>
  </p188:cm>
</p188:cmLst>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B93EF-048A-48D8-BB90-0110F26BF3F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C446901-CE0B-40D9-AA48-523E8AD6ED9F}">
      <dgm:prSet/>
      <dgm:spPr/>
      <dgm:t>
        <a:bodyPr anchor="ctr"/>
        <a:lstStyle/>
        <a:p>
          <a:r>
            <a:rPr lang="en-US" dirty="0"/>
            <a:t>A census or count of all people experiencing homelessness on a single night (i.e., at a given point in time), including </a:t>
          </a:r>
          <a:r>
            <a:rPr lang="en-US" b="0" dirty="0"/>
            <a:t>some</a:t>
          </a:r>
          <a:r>
            <a:rPr lang="en-US" b="1" dirty="0"/>
            <a:t> required demographic information and characteristics about those people</a:t>
          </a:r>
          <a:r>
            <a:rPr lang="en-US" dirty="0"/>
            <a:t>, as defined in the annual HIC/PIT Data Collection Notice.</a:t>
          </a:r>
          <a:br>
            <a:rPr lang="en-US" dirty="0"/>
          </a:br>
          <a:endParaRPr lang="en-US" dirty="0"/>
        </a:p>
      </dgm:t>
    </dgm:pt>
    <dgm:pt modelId="{89D8DB86-A7E4-4DA6-9269-2B1F8188A431}" type="parTrans" cxnId="{43E5BC99-8078-47A8-9192-CDD7815B0A06}">
      <dgm:prSet/>
      <dgm:spPr/>
      <dgm:t>
        <a:bodyPr/>
        <a:lstStyle/>
        <a:p>
          <a:endParaRPr lang="en-US"/>
        </a:p>
      </dgm:t>
    </dgm:pt>
    <dgm:pt modelId="{26B801FA-C54E-4F8C-B988-CE14888F5154}" type="sibTrans" cxnId="{43E5BC99-8078-47A8-9192-CDD7815B0A06}">
      <dgm:prSet/>
      <dgm:spPr/>
      <dgm:t>
        <a:bodyPr/>
        <a:lstStyle/>
        <a:p>
          <a:endParaRPr lang="en-US"/>
        </a:p>
      </dgm:t>
    </dgm:pt>
    <dgm:pt modelId="{871DBED0-B168-41AF-9322-58D26DAC51C6}">
      <dgm:prSet/>
      <dgm:spPr/>
      <dgm:t>
        <a:bodyPr anchor="ctr"/>
        <a:lstStyle/>
        <a:p>
          <a:r>
            <a:rPr lang="en-US" dirty="0"/>
            <a:t>The PIT Count includes 3 parts:</a:t>
          </a:r>
        </a:p>
        <a:p>
          <a:r>
            <a:rPr lang="en-US" b="1" dirty="0"/>
            <a:t>- Housing Inventory Count</a:t>
          </a:r>
        </a:p>
        <a:p>
          <a:r>
            <a:rPr lang="en-US" b="1" dirty="0"/>
            <a:t>- Sheltered PIT</a:t>
          </a:r>
        </a:p>
        <a:p>
          <a:r>
            <a:rPr lang="en-US" dirty="0"/>
            <a:t>- Unsheltered PIT </a:t>
          </a:r>
          <a:r>
            <a:rPr lang="en-US" i="1" dirty="0"/>
            <a:t>(not covered today)</a:t>
          </a:r>
        </a:p>
      </dgm:t>
    </dgm:pt>
    <dgm:pt modelId="{B7280B42-C330-42A1-A928-F3C0D43ED8BC}" type="parTrans" cxnId="{C86B088E-D573-42A1-B8A0-08E27D05044F}">
      <dgm:prSet/>
      <dgm:spPr/>
      <dgm:t>
        <a:bodyPr/>
        <a:lstStyle/>
        <a:p>
          <a:endParaRPr lang="en-US"/>
        </a:p>
      </dgm:t>
    </dgm:pt>
    <dgm:pt modelId="{92D5DE7B-1886-4F21-817F-38D932C95A58}" type="sibTrans" cxnId="{C86B088E-D573-42A1-B8A0-08E27D05044F}">
      <dgm:prSet/>
      <dgm:spPr/>
      <dgm:t>
        <a:bodyPr/>
        <a:lstStyle/>
        <a:p>
          <a:endParaRPr lang="en-US"/>
        </a:p>
      </dgm:t>
    </dgm:pt>
    <dgm:pt modelId="{C105B0CD-D106-485C-AF96-836675A87F2B}" type="pres">
      <dgm:prSet presAssocID="{420B93EF-048A-48D8-BB90-0110F26BF3F5}" presName="vert0" presStyleCnt="0">
        <dgm:presLayoutVars>
          <dgm:dir/>
          <dgm:animOne val="branch"/>
          <dgm:animLvl val="lvl"/>
        </dgm:presLayoutVars>
      </dgm:prSet>
      <dgm:spPr/>
    </dgm:pt>
    <dgm:pt modelId="{BC0C64C3-AA29-41EC-A4FC-E0695A261789}" type="pres">
      <dgm:prSet presAssocID="{871DBED0-B168-41AF-9322-58D26DAC51C6}" presName="thickLine" presStyleLbl="alignNode1" presStyleIdx="0" presStyleCnt="2"/>
      <dgm:spPr/>
    </dgm:pt>
    <dgm:pt modelId="{AA46E37A-5540-4891-9EED-5246B553B2D9}" type="pres">
      <dgm:prSet presAssocID="{871DBED0-B168-41AF-9322-58D26DAC51C6}" presName="horz1" presStyleCnt="0"/>
      <dgm:spPr/>
    </dgm:pt>
    <dgm:pt modelId="{7044E484-712C-4663-8195-1CBE664E61EC}" type="pres">
      <dgm:prSet presAssocID="{871DBED0-B168-41AF-9322-58D26DAC51C6}" presName="tx1" presStyleLbl="revTx" presStyleIdx="0" presStyleCnt="2"/>
      <dgm:spPr/>
    </dgm:pt>
    <dgm:pt modelId="{04AE50F1-336E-4313-B05B-E04799E9AF78}" type="pres">
      <dgm:prSet presAssocID="{871DBED0-B168-41AF-9322-58D26DAC51C6}" presName="vert1" presStyleCnt="0"/>
      <dgm:spPr/>
    </dgm:pt>
    <dgm:pt modelId="{218ADFDF-9D8A-424E-9FAC-2CA5245E1714}" type="pres">
      <dgm:prSet presAssocID="{7C446901-CE0B-40D9-AA48-523E8AD6ED9F}" presName="thickLine" presStyleLbl="alignNode1" presStyleIdx="1" presStyleCnt="2"/>
      <dgm:spPr/>
    </dgm:pt>
    <dgm:pt modelId="{D1BA4B72-630B-405E-B243-5F4DEA72D396}" type="pres">
      <dgm:prSet presAssocID="{7C446901-CE0B-40D9-AA48-523E8AD6ED9F}" presName="horz1" presStyleCnt="0"/>
      <dgm:spPr/>
    </dgm:pt>
    <dgm:pt modelId="{E57BCE36-785E-45B5-8675-203EA2F1A741}" type="pres">
      <dgm:prSet presAssocID="{7C446901-CE0B-40D9-AA48-523E8AD6ED9F}" presName="tx1" presStyleLbl="revTx" presStyleIdx="1" presStyleCnt="2"/>
      <dgm:spPr/>
    </dgm:pt>
    <dgm:pt modelId="{3C3DE3DC-E06B-4AF9-A03E-A41620A46AED}" type="pres">
      <dgm:prSet presAssocID="{7C446901-CE0B-40D9-AA48-523E8AD6ED9F}" presName="vert1" presStyleCnt="0"/>
      <dgm:spPr/>
    </dgm:pt>
  </dgm:ptLst>
  <dgm:cxnLst>
    <dgm:cxn modelId="{EA48721E-609B-453B-AA9B-D90006A78266}" type="presOf" srcId="{871DBED0-B168-41AF-9322-58D26DAC51C6}" destId="{7044E484-712C-4663-8195-1CBE664E61EC}" srcOrd="0" destOrd="0" presId="urn:microsoft.com/office/officeart/2008/layout/LinedList"/>
    <dgm:cxn modelId="{51650C21-ADEF-45D7-91F6-B49C89C146B0}" type="presOf" srcId="{7C446901-CE0B-40D9-AA48-523E8AD6ED9F}" destId="{E57BCE36-785E-45B5-8675-203EA2F1A741}" srcOrd="0" destOrd="0" presId="urn:microsoft.com/office/officeart/2008/layout/LinedList"/>
    <dgm:cxn modelId="{599BE848-A880-489A-8D7E-FE9A09450078}" type="presOf" srcId="{420B93EF-048A-48D8-BB90-0110F26BF3F5}" destId="{C105B0CD-D106-485C-AF96-836675A87F2B}" srcOrd="0" destOrd="0" presId="urn:microsoft.com/office/officeart/2008/layout/LinedList"/>
    <dgm:cxn modelId="{C86B088E-D573-42A1-B8A0-08E27D05044F}" srcId="{420B93EF-048A-48D8-BB90-0110F26BF3F5}" destId="{871DBED0-B168-41AF-9322-58D26DAC51C6}" srcOrd="0" destOrd="0" parTransId="{B7280B42-C330-42A1-A928-F3C0D43ED8BC}" sibTransId="{92D5DE7B-1886-4F21-817F-38D932C95A58}"/>
    <dgm:cxn modelId="{43E5BC99-8078-47A8-9192-CDD7815B0A06}" srcId="{420B93EF-048A-48D8-BB90-0110F26BF3F5}" destId="{7C446901-CE0B-40D9-AA48-523E8AD6ED9F}" srcOrd="1" destOrd="0" parTransId="{89D8DB86-A7E4-4DA6-9269-2B1F8188A431}" sibTransId="{26B801FA-C54E-4F8C-B988-CE14888F5154}"/>
    <dgm:cxn modelId="{707573C2-ED5B-4B80-B895-6C78CE9B139B}" type="presParOf" srcId="{C105B0CD-D106-485C-AF96-836675A87F2B}" destId="{BC0C64C3-AA29-41EC-A4FC-E0695A261789}" srcOrd="0" destOrd="0" presId="urn:microsoft.com/office/officeart/2008/layout/LinedList"/>
    <dgm:cxn modelId="{AD511864-011F-4E91-8A40-1D2A7F8D934B}" type="presParOf" srcId="{C105B0CD-D106-485C-AF96-836675A87F2B}" destId="{AA46E37A-5540-4891-9EED-5246B553B2D9}" srcOrd="1" destOrd="0" presId="urn:microsoft.com/office/officeart/2008/layout/LinedList"/>
    <dgm:cxn modelId="{6502CA70-7D51-45A5-B55A-6267FE7CBA67}" type="presParOf" srcId="{AA46E37A-5540-4891-9EED-5246B553B2D9}" destId="{7044E484-712C-4663-8195-1CBE664E61EC}" srcOrd="0" destOrd="0" presId="urn:microsoft.com/office/officeart/2008/layout/LinedList"/>
    <dgm:cxn modelId="{DB60015B-CEBD-4B3E-82A9-A7FED321BF5B}" type="presParOf" srcId="{AA46E37A-5540-4891-9EED-5246B553B2D9}" destId="{04AE50F1-336E-4313-B05B-E04799E9AF78}" srcOrd="1" destOrd="0" presId="urn:microsoft.com/office/officeart/2008/layout/LinedList"/>
    <dgm:cxn modelId="{30CC7238-1998-4269-B1D7-6A16769BD3B4}" type="presParOf" srcId="{C105B0CD-D106-485C-AF96-836675A87F2B}" destId="{218ADFDF-9D8A-424E-9FAC-2CA5245E1714}" srcOrd="2" destOrd="0" presId="urn:microsoft.com/office/officeart/2008/layout/LinedList"/>
    <dgm:cxn modelId="{1E058C92-0307-4D40-9E45-E54E66F72EF2}" type="presParOf" srcId="{C105B0CD-D106-485C-AF96-836675A87F2B}" destId="{D1BA4B72-630B-405E-B243-5F4DEA72D396}" srcOrd="3" destOrd="0" presId="urn:microsoft.com/office/officeart/2008/layout/LinedList"/>
    <dgm:cxn modelId="{0C432820-1650-4070-BD3A-1561BBC83DDE}" type="presParOf" srcId="{D1BA4B72-630B-405E-B243-5F4DEA72D396}" destId="{E57BCE36-785E-45B5-8675-203EA2F1A741}" srcOrd="0" destOrd="0" presId="urn:microsoft.com/office/officeart/2008/layout/LinedList"/>
    <dgm:cxn modelId="{3F5C8C2B-0A70-45F4-BC2E-AE0306BB3E53}" type="presParOf" srcId="{D1BA4B72-630B-405E-B243-5F4DEA72D396}" destId="{3C3DE3DC-E06B-4AF9-A03E-A41620A46A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3A2696-35FF-4D30-BE61-18648AAED053}"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FEAFB25-E550-40E0-BCB2-C80029584334}">
      <dgm:prSet custT="1"/>
      <dgm:spPr/>
      <dgm:t>
        <a:bodyPr/>
        <a:lstStyle/>
        <a:p>
          <a:pPr>
            <a:lnSpc>
              <a:spcPct val="100000"/>
            </a:lnSpc>
          </a:pPr>
          <a:r>
            <a:rPr lang="en-US" sz="2800" b="1" u="none" dirty="0"/>
            <a:t>Housing Inventory Count (HIC) online survey</a:t>
          </a:r>
          <a:endParaRPr lang="en-US" sz="2800" u="none" dirty="0"/>
        </a:p>
      </dgm:t>
    </dgm:pt>
    <dgm:pt modelId="{5B69F55D-F141-4A22-B4C0-3A48E4B7C7AC}" type="parTrans" cxnId="{D2222C23-0E56-4DC7-9172-CE4D3F49B1B8}">
      <dgm:prSet/>
      <dgm:spPr/>
      <dgm:t>
        <a:bodyPr/>
        <a:lstStyle/>
        <a:p>
          <a:endParaRPr lang="en-US"/>
        </a:p>
      </dgm:t>
    </dgm:pt>
    <dgm:pt modelId="{BB8CECBB-0C1C-43C5-ADD4-69C572D066E0}" type="sibTrans" cxnId="{D2222C23-0E56-4DC7-9172-CE4D3F49B1B8}">
      <dgm:prSet/>
      <dgm:spPr/>
      <dgm:t>
        <a:bodyPr/>
        <a:lstStyle/>
        <a:p>
          <a:endParaRPr lang="en-US"/>
        </a:p>
      </dgm:t>
    </dgm:pt>
    <dgm:pt modelId="{29554BF7-1B77-4B3E-89A7-CFB0B34E7610}" type="pres">
      <dgm:prSet presAssocID="{2C3A2696-35FF-4D30-BE61-18648AAED053}" presName="root" presStyleCnt="0">
        <dgm:presLayoutVars>
          <dgm:dir/>
          <dgm:resizeHandles val="exact"/>
        </dgm:presLayoutVars>
      </dgm:prSet>
      <dgm:spPr/>
    </dgm:pt>
    <dgm:pt modelId="{F4D9471F-17FF-4F0A-A57F-FC440B55B017}" type="pres">
      <dgm:prSet presAssocID="{6FEAFB25-E550-40E0-BCB2-C80029584334}" presName="compNode" presStyleCnt="0"/>
      <dgm:spPr/>
    </dgm:pt>
    <dgm:pt modelId="{5F6DD7F7-1CDC-4A2C-A271-72895867F38D}" type="pres">
      <dgm:prSet presAssocID="{6FEAFB25-E550-40E0-BCB2-C80029584334}" presName="iconRect" presStyleLbl="node1" presStyleIdx="0" presStyleCnt="1" custLinFactNeighborX="3088" custLinFactNeighborY="-505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A079CD3D-717F-4469-9BEB-BE1C78029000}" type="pres">
      <dgm:prSet presAssocID="{6FEAFB25-E550-40E0-BCB2-C80029584334}" presName="spaceRect" presStyleCnt="0"/>
      <dgm:spPr/>
    </dgm:pt>
    <dgm:pt modelId="{056689DB-EFB3-4913-93A5-78519CB101EE}" type="pres">
      <dgm:prSet presAssocID="{6FEAFB25-E550-40E0-BCB2-C80029584334}" presName="textRect" presStyleLbl="revTx" presStyleIdx="0" presStyleCnt="1" custLinFactY="-76205" custLinFactNeighborX="-629" custLinFactNeighborY="-100000">
        <dgm:presLayoutVars>
          <dgm:chMax val="1"/>
          <dgm:chPref val="1"/>
        </dgm:presLayoutVars>
      </dgm:prSet>
      <dgm:spPr/>
    </dgm:pt>
  </dgm:ptLst>
  <dgm:cxnLst>
    <dgm:cxn modelId="{D2222C23-0E56-4DC7-9172-CE4D3F49B1B8}" srcId="{2C3A2696-35FF-4D30-BE61-18648AAED053}" destId="{6FEAFB25-E550-40E0-BCB2-C80029584334}" srcOrd="0" destOrd="0" parTransId="{5B69F55D-F141-4A22-B4C0-3A48E4B7C7AC}" sibTransId="{BB8CECBB-0C1C-43C5-ADD4-69C572D066E0}"/>
    <dgm:cxn modelId="{31BD8459-E06F-4F37-88DE-DB046BCCBBED}" type="presOf" srcId="{6FEAFB25-E550-40E0-BCB2-C80029584334}" destId="{056689DB-EFB3-4913-93A5-78519CB101EE}" srcOrd="0" destOrd="0" presId="urn:microsoft.com/office/officeart/2018/2/layout/IconLabelList"/>
    <dgm:cxn modelId="{963FEBAF-B546-42B3-8FB5-8FDD8FF5CC4F}" type="presOf" srcId="{2C3A2696-35FF-4D30-BE61-18648AAED053}" destId="{29554BF7-1B77-4B3E-89A7-CFB0B34E7610}" srcOrd="0" destOrd="0" presId="urn:microsoft.com/office/officeart/2018/2/layout/IconLabelList"/>
    <dgm:cxn modelId="{69272525-F28C-47FC-A2DB-5E184CE38E5B}" type="presParOf" srcId="{29554BF7-1B77-4B3E-89A7-CFB0B34E7610}" destId="{F4D9471F-17FF-4F0A-A57F-FC440B55B017}" srcOrd="0" destOrd="0" presId="urn:microsoft.com/office/officeart/2018/2/layout/IconLabelList"/>
    <dgm:cxn modelId="{B67D9F41-0491-4B70-BABD-520EDC001176}" type="presParOf" srcId="{F4D9471F-17FF-4F0A-A57F-FC440B55B017}" destId="{5F6DD7F7-1CDC-4A2C-A271-72895867F38D}" srcOrd="0" destOrd="0" presId="urn:microsoft.com/office/officeart/2018/2/layout/IconLabelList"/>
    <dgm:cxn modelId="{65E67B90-9FBD-48DD-B8B8-5FA7B0B9E6EF}" type="presParOf" srcId="{F4D9471F-17FF-4F0A-A57F-FC440B55B017}" destId="{A079CD3D-717F-4469-9BEB-BE1C78029000}" srcOrd="1" destOrd="0" presId="urn:microsoft.com/office/officeart/2018/2/layout/IconLabelList"/>
    <dgm:cxn modelId="{1DA009D3-B51C-435B-B6AE-C60BDCFAB1C1}" type="presParOf" srcId="{F4D9471F-17FF-4F0A-A57F-FC440B55B017}" destId="{056689DB-EFB3-4913-93A5-78519CB101E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3A2696-35FF-4D30-BE61-18648AAED053}" type="doc">
      <dgm:prSet loTypeId="urn:microsoft.com/office/officeart/2018/2/layout/IconVerticalSolidList" loCatId="icon" qsTypeId="urn:microsoft.com/office/officeart/2005/8/quickstyle/simple1" qsCatId="simple" csTypeId="urn:microsoft.com/office/officeart/2005/8/colors/accent1_3" csCatId="accent1" phldr="1"/>
      <dgm:spPr/>
      <dgm:t>
        <a:bodyPr/>
        <a:lstStyle/>
        <a:p>
          <a:endParaRPr lang="en-US"/>
        </a:p>
      </dgm:t>
    </dgm:pt>
    <dgm:pt modelId="{6FEAFB25-E550-40E0-BCB2-C80029584334}">
      <dgm:prSet/>
      <dgm:spPr/>
      <dgm:t>
        <a:bodyPr/>
        <a:lstStyle/>
        <a:p>
          <a:pPr>
            <a:lnSpc>
              <a:spcPct val="100000"/>
            </a:lnSpc>
          </a:pPr>
          <a:r>
            <a:rPr lang="en-US" b="1" u="none" dirty="0"/>
            <a:t>Housing Inventory Count (HIC) online survey</a:t>
          </a:r>
          <a:endParaRPr lang="en-US" u="none" dirty="0"/>
        </a:p>
      </dgm:t>
    </dgm:pt>
    <dgm:pt modelId="{5B69F55D-F141-4A22-B4C0-3A48E4B7C7AC}" type="parTrans" cxnId="{D2222C23-0E56-4DC7-9172-CE4D3F49B1B8}">
      <dgm:prSet/>
      <dgm:spPr/>
      <dgm:t>
        <a:bodyPr/>
        <a:lstStyle/>
        <a:p>
          <a:endParaRPr lang="en-US"/>
        </a:p>
      </dgm:t>
    </dgm:pt>
    <dgm:pt modelId="{BB8CECBB-0C1C-43C5-ADD4-69C572D066E0}" type="sibTrans" cxnId="{D2222C23-0E56-4DC7-9172-CE4D3F49B1B8}">
      <dgm:prSet/>
      <dgm:spPr/>
      <dgm:t>
        <a:bodyPr/>
        <a:lstStyle/>
        <a:p>
          <a:endParaRPr lang="en-US"/>
        </a:p>
      </dgm:t>
    </dgm:pt>
    <dgm:pt modelId="{A3094523-68CA-49DD-ACD0-335C9A49BE7A}">
      <dgm:prSet/>
      <dgm:spPr/>
      <dgm:t>
        <a:bodyPr/>
        <a:lstStyle/>
        <a:p>
          <a:pPr>
            <a:lnSpc>
              <a:spcPct val="100000"/>
            </a:lnSpc>
          </a:pPr>
          <a:r>
            <a:rPr lang="en-US" b="1" u="none" dirty="0"/>
            <a:t>Point in Time (PIT) Count Surveys:</a:t>
          </a:r>
          <a:r>
            <a:rPr lang="en-US" u="none" dirty="0"/>
            <a:t> </a:t>
          </a:r>
          <a:r>
            <a:rPr lang="en-US" dirty="0"/>
            <a:t>Using HMIS </a:t>
          </a:r>
          <a:r>
            <a:rPr lang="en-US" i="1" dirty="0"/>
            <a:t>or</a:t>
          </a:r>
          <a:r>
            <a:rPr lang="en-US" dirty="0"/>
            <a:t> Interview Forms </a:t>
          </a:r>
          <a:r>
            <a:rPr lang="en-US" i="1" dirty="0"/>
            <a:t>or</a:t>
          </a:r>
          <a:r>
            <a:rPr lang="en-US" dirty="0"/>
            <a:t> Mobile App</a:t>
          </a:r>
        </a:p>
      </dgm:t>
    </dgm:pt>
    <dgm:pt modelId="{292FE875-7F64-4E47-812D-8DC32ACD0DF1}" type="parTrans" cxnId="{1DDF159F-4130-4F29-97FE-7D1A46773CC2}">
      <dgm:prSet/>
      <dgm:spPr/>
      <dgm:t>
        <a:bodyPr/>
        <a:lstStyle/>
        <a:p>
          <a:endParaRPr lang="en-US"/>
        </a:p>
      </dgm:t>
    </dgm:pt>
    <dgm:pt modelId="{9B63DDAC-14F6-44EA-89FA-324722C35C63}" type="sibTrans" cxnId="{1DDF159F-4130-4F29-97FE-7D1A46773CC2}">
      <dgm:prSet/>
      <dgm:spPr/>
      <dgm:t>
        <a:bodyPr/>
        <a:lstStyle/>
        <a:p>
          <a:endParaRPr lang="en-US"/>
        </a:p>
      </dgm:t>
    </dgm:pt>
    <dgm:pt modelId="{32D98585-E519-4A34-80E9-88B3C3762465}">
      <dgm:prSet/>
      <dgm:spPr/>
      <dgm:t>
        <a:bodyPr/>
        <a:lstStyle/>
        <a:p>
          <a:pPr>
            <a:lnSpc>
              <a:spcPct val="100000"/>
            </a:lnSpc>
          </a:pPr>
          <a:r>
            <a:rPr lang="en-US" b="1" dirty="0"/>
            <a:t>AND</a:t>
          </a:r>
        </a:p>
      </dgm:t>
    </dgm:pt>
    <dgm:pt modelId="{D444F0F8-E38C-4EC9-9B30-9E1FD89A0ACF}" type="sibTrans" cxnId="{7E1E0451-BDE3-4CAA-9E17-628AB4F93F4C}">
      <dgm:prSet/>
      <dgm:spPr/>
      <dgm:t>
        <a:bodyPr/>
        <a:lstStyle/>
        <a:p>
          <a:endParaRPr lang="en-US"/>
        </a:p>
      </dgm:t>
    </dgm:pt>
    <dgm:pt modelId="{CE5B4B0D-8022-4FBC-86C1-D3169CDDA258}" type="parTrans" cxnId="{7E1E0451-BDE3-4CAA-9E17-628AB4F93F4C}">
      <dgm:prSet/>
      <dgm:spPr/>
      <dgm:t>
        <a:bodyPr/>
        <a:lstStyle/>
        <a:p>
          <a:endParaRPr lang="en-US"/>
        </a:p>
      </dgm:t>
    </dgm:pt>
    <dgm:pt modelId="{FF087CC4-EF14-40B5-9EAA-3B24A85A724D}" type="pres">
      <dgm:prSet presAssocID="{2C3A2696-35FF-4D30-BE61-18648AAED053}" presName="root" presStyleCnt="0">
        <dgm:presLayoutVars>
          <dgm:dir/>
          <dgm:resizeHandles val="exact"/>
        </dgm:presLayoutVars>
      </dgm:prSet>
      <dgm:spPr/>
    </dgm:pt>
    <dgm:pt modelId="{C5F79737-B468-4054-B6F3-D7557FC33E53}" type="pres">
      <dgm:prSet presAssocID="{6FEAFB25-E550-40E0-BCB2-C80029584334}" presName="compNode" presStyleCnt="0"/>
      <dgm:spPr/>
    </dgm:pt>
    <dgm:pt modelId="{FBA11B20-81D8-496B-9B8C-B0C6E70F2A00}" type="pres">
      <dgm:prSet presAssocID="{6FEAFB25-E550-40E0-BCB2-C80029584334}" presName="bgRect" presStyleLbl="bgShp" presStyleIdx="0" presStyleCnt="3"/>
      <dgm:spPr/>
    </dgm:pt>
    <dgm:pt modelId="{EBD3D664-580E-446C-8F1D-8872B166EFDB}" type="pres">
      <dgm:prSet presAssocID="{6FEAFB25-E550-40E0-BCB2-C800295843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00717C4B-BD31-406F-93DF-26199BE8AB90}" type="pres">
      <dgm:prSet presAssocID="{6FEAFB25-E550-40E0-BCB2-C80029584334}" presName="spaceRect" presStyleCnt="0"/>
      <dgm:spPr/>
    </dgm:pt>
    <dgm:pt modelId="{08838EAA-9C77-45F2-8C0B-9E3FEAABBA19}" type="pres">
      <dgm:prSet presAssocID="{6FEAFB25-E550-40E0-BCB2-C80029584334}" presName="parTx" presStyleLbl="revTx" presStyleIdx="0" presStyleCnt="3">
        <dgm:presLayoutVars>
          <dgm:chMax val="0"/>
          <dgm:chPref val="0"/>
        </dgm:presLayoutVars>
      </dgm:prSet>
      <dgm:spPr/>
    </dgm:pt>
    <dgm:pt modelId="{2DF3592E-F125-4A92-9352-F3820A44B1DA}" type="pres">
      <dgm:prSet presAssocID="{BB8CECBB-0C1C-43C5-ADD4-69C572D066E0}" presName="sibTrans" presStyleCnt="0"/>
      <dgm:spPr/>
    </dgm:pt>
    <dgm:pt modelId="{9C3B85CB-F605-42EB-B7F9-1317705BC1BA}" type="pres">
      <dgm:prSet presAssocID="{32D98585-E519-4A34-80E9-88B3C3762465}" presName="compNode" presStyleCnt="0"/>
      <dgm:spPr/>
    </dgm:pt>
    <dgm:pt modelId="{85FBCA58-4DCF-4153-B3E1-26BD142B72C0}" type="pres">
      <dgm:prSet presAssocID="{32D98585-E519-4A34-80E9-88B3C3762465}" presName="bgRect" presStyleLbl="bgShp" presStyleIdx="1" presStyleCnt="3" custLinFactNeighborX="9682" custLinFactNeighborY="-2213"/>
      <dgm:spPr/>
    </dgm:pt>
    <dgm:pt modelId="{FB652DFB-99B4-4586-8AC3-A1FA598DC722}" type="pres">
      <dgm:prSet presAssocID="{32D98585-E519-4A34-80E9-88B3C3762465}" presName="iconRect" presStyleLbl="node1" presStyleIdx="1" presStyleCnt="3" custLinFactX="100000" custLinFactNeighborX="156866" custLinFactNeighborY="-692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dd"/>
        </a:ext>
      </dgm:extLst>
    </dgm:pt>
    <dgm:pt modelId="{A6F61104-7B49-4744-9DDB-82777E29189C}" type="pres">
      <dgm:prSet presAssocID="{32D98585-E519-4A34-80E9-88B3C3762465}" presName="spaceRect" presStyleCnt="0"/>
      <dgm:spPr/>
    </dgm:pt>
    <dgm:pt modelId="{5B89FF70-3832-470F-9CA6-29131845AC14}" type="pres">
      <dgm:prSet presAssocID="{32D98585-E519-4A34-80E9-88B3C3762465}" presName="parTx" presStyleLbl="revTx" presStyleIdx="1" presStyleCnt="3">
        <dgm:presLayoutVars>
          <dgm:chMax val="0"/>
          <dgm:chPref val="0"/>
        </dgm:presLayoutVars>
      </dgm:prSet>
      <dgm:spPr/>
    </dgm:pt>
    <dgm:pt modelId="{031211E6-CD3B-4D2A-B027-E961E6A67C3C}" type="pres">
      <dgm:prSet presAssocID="{D444F0F8-E38C-4EC9-9B30-9E1FD89A0ACF}" presName="sibTrans" presStyleCnt="0"/>
      <dgm:spPr/>
    </dgm:pt>
    <dgm:pt modelId="{DABF2B17-C65C-4CB1-BA87-B842813D2561}" type="pres">
      <dgm:prSet presAssocID="{A3094523-68CA-49DD-ACD0-335C9A49BE7A}" presName="compNode" presStyleCnt="0"/>
      <dgm:spPr/>
    </dgm:pt>
    <dgm:pt modelId="{727148DD-AB09-49A2-95E5-DC2F9DC173F5}" type="pres">
      <dgm:prSet presAssocID="{A3094523-68CA-49DD-ACD0-335C9A49BE7A}" presName="bgRect" presStyleLbl="bgShp" presStyleIdx="2" presStyleCnt="3"/>
      <dgm:spPr/>
    </dgm:pt>
    <dgm:pt modelId="{54BE91FD-9655-4EA8-8A8F-17040940097C}" type="pres">
      <dgm:prSet presAssocID="{A3094523-68CA-49DD-ACD0-335C9A49BE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967C30ED-B5D4-44B8-A1A9-FEF98D9322C8}" type="pres">
      <dgm:prSet presAssocID="{A3094523-68CA-49DD-ACD0-335C9A49BE7A}" presName="spaceRect" presStyleCnt="0"/>
      <dgm:spPr/>
    </dgm:pt>
    <dgm:pt modelId="{848BC154-99E4-4250-8A8D-D84CB052CD50}" type="pres">
      <dgm:prSet presAssocID="{A3094523-68CA-49DD-ACD0-335C9A49BE7A}" presName="parTx" presStyleLbl="revTx" presStyleIdx="2" presStyleCnt="3">
        <dgm:presLayoutVars>
          <dgm:chMax val="0"/>
          <dgm:chPref val="0"/>
        </dgm:presLayoutVars>
      </dgm:prSet>
      <dgm:spPr/>
    </dgm:pt>
  </dgm:ptLst>
  <dgm:cxnLst>
    <dgm:cxn modelId="{D2222C23-0E56-4DC7-9172-CE4D3F49B1B8}" srcId="{2C3A2696-35FF-4D30-BE61-18648AAED053}" destId="{6FEAFB25-E550-40E0-BCB2-C80029584334}" srcOrd="0" destOrd="0" parTransId="{5B69F55D-F141-4A22-B4C0-3A48E4B7C7AC}" sibTransId="{BB8CECBB-0C1C-43C5-ADD4-69C572D066E0}"/>
    <dgm:cxn modelId="{C92E1143-9DE3-4F30-B963-45B9C7977FF1}" type="presOf" srcId="{2C3A2696-35FF-4D30-BE61-18648AAED053}" destId="{FF087CC4-EF14-40B5-9EAA-3B24A85A724D}" srcOrd="0" destOrd="0" presId="urn:microsoft.com/office/officeart/2018/2/layout/IconVerticalSolidList"/>
    <dgm:cxn modelId="{F909D847-4BF2-40DB-A359-ADC5E7F0B0BE}" type="presOf" srcId="{A3094523-68CA-49DD-ACD0-335C9A49BE7A}" destId="{848BC154-99E4-4250-8A8D-D84CB052CD50}" srcOrd="0" destOrd="0" presId="urn:microsoft.com/office/officeart/2018/2/layout/IconVerticalSolidList"/>
    <dgm:cxn modelId="{7E1E0451-BDE3-4CAA-9E17-628AB4F93F4C}" srcId="{2C3A2696-35FF-4D30-BE61-18648AAED053}" destId="{32D98585-E519-4A34-80E9-88B3C3762465}" srcOrd="1" destOrd="0" parTransId="{CE5B4B0D-8022-4FBC-86C1-D3169CDDA258}" sibTransId="{D444F0F8-E38C-4EC9-9B30-9E1FD89A0ACF}"/>
    <dgm:cxn modelId="{AE9E9182-CC86-48D8-A204-32DC0433AA8E}" type="presOf" srcId="{32D98585-E519-4A34-80E9-88B3C3762465}" destId="{5B89FF70-3832-470F-9CA6-29131845AC14}" srcOrd="0" destOrd="0" presId="urn:microsoft.com/office/officeart/2018/2/layout/IconVerticalSolidList"/>
    <dgm:cxn modelId="{1DDF159F-4130-4F29-97FE-7D1A46773CC2}" srcId="{2C3A2696-35FF-4D30-BE61-18648AAED053}" destId="{A3094523-68CA-49DD-ACD0-335C9A49BE7A}" srcOrd="2" destOrd="0" parTransId="{292FE875-7F64-4E47-812D-8DC32ACD0DF1}" sibTransId="{9B63DDAC-14F6-44EA-89FA-324722C35C63}"/>
    <dgm:cxn modelId="{80EC69AA-36B3-444A-9594-21E80CBB59A9}" type="presOf" srcId="{6FEAFB25-E550-40E0-BCB2-C80029584334}" destId="{08838EAA-9C77-45F2-8C0B-9E3FEAABBA19}" srcOrd="0" destOrd="0" presId="urn:microsoft.com/office/officeart/2018/2/layout/IconVerticalSolidList"/>
    <dgm:cxn modelId="{8ECE8F15-52B1-492D-BD80-DB1CCE9199F7}" type="presParOf" srcId="{FF087CC4-EF14-40B5-9EAA-3B24A85A724D}" destId="{C5F79737-B468-4054-B6F3-D7557FC33E53}" srcOrd="0" destOrd="0" presId="urn:microsoft.com/office/officeart/2018/2/layout/IconVerticalSolidList"/>
    <dgm:cxn modelId="{75CEE1D2-6A6D-409C-8256-F21194F27B59}" type="presParOf" srcId="{C5F79737-B468-4054-B6F3-D7557FC33E53}" destId="{FBA11B20-81D8-496B-9B8C-B0C6E70F2A00}" srcOrd="0" destOrd="0" presId="urn:microsoft.com/office/officeart/2018/2/layout/IconVerticalSolidList"/>
    <dgm:cxn modelId="{19433856-398D-48EF-9AB3-4D1B7BC57AB4}" type="presParOf" srcId="{C5F79737-B468-4054-B6F3-D7557FC33E53}" destId="{EBD3D664-580E-446C-8F1D-8872B166EFDB}" srcOrd="1" destOrd="0" presId="urn:microsoft.com/office/officeart/2018/2/layout/IconVerticalSolidList"/>
    <dgm:cxn modelId="{C5C87ADE-994A-4A41-8095-5E485C042210}" type="presParOf" srcId="{C5F79737-B468-4054-B6F3-D7557FC33E53}" destId="{00717C4B-BD31-406F-93DF-26199BE8AB90}" srcOrd="2" destOrd="0" presId="urn:microsoft.com/office/officeart/2018/2/layout/IconVerticalSolidList"/>
    <dgm:cxn modelId="{5295D964-EF6E-4486-B501-0810430A324A}" type="presParOf" srcId="{C5F79737-B468-4054-B6F3-D7557FC33E53}" destId="{08838EAA-9C77-45F2-8C0B-9E3FEAABBA19}" srcOrd="3" destOrd="0" presId="urn:microsoft.com/office/officeart/2018/2/layout/IconVerticalSolidList"/>
    <dgm:cxn modelId="{8689430A-E9A7-40E3-997C-133C3488BD2D}" type="presParOf" srcId="{FF087CC4-EF14-40B5-9EAA-3B24A85A724D}" destId="{2DF3592E-F125-4A92-9352-F3820A44B1DA}" srcOrd="1" destOrd="0" presId="urn:microsoft.com/office/officeart/2018/2/layout/IconVerticalSolidList"/>
    <dgm:cxn modelId="{3B393DBD-3FAF-4864-BE6B-B307B62C0493}" type="presParOf" srcId="{FF087CC4-EF14-40B5-9EAA-3B24A85A724D}" destId="{9C3B85CB-F605-42EB-B7F9-1317705BC1BA}" srcOrd="2" destOrd="0" presId="urn:microsoft.com/office/officeart/2018/2/layout/IconVerticalSolidList"/>
    <dgm:cxn modelId="{8F2E9382-0F2A-4328-8297-491BCC15C92D}" type="presParOf" srcId="{9C3B85CB-F605-42EB-B7F9-1317705BC1BA}" destId="{85FBCA58-4DCF-4153-B3E1-26BD142B72C0}" srcOrd="0" destOrd="0" presId="urn:microsoft.com/office/officeart/2018/2/layout/IconVerticalSolidList"/>
    <dgm:cxn modelId="{3994A9FD-AF37-49E6-A91E-DEFDABE5DDCE}" type="presParOf" srcId="{9C3B85CB-F605-42EB-B7F9-1317705BC1BA}" destId="{FB652DFB-99B4-4586-8AC3-A1FA598DC722}" srcOrd="1" destOrd="0" presId="urn:microsoft.com/office/officeart/2018/2/layout/IconVerticalSolidList"/>
    <dgm:cxn modelId="{6E696264-35FB-428F-8838-82382ABC68B0}" type="presParOf" srcId="{9C3B85CB-F605-42EB-B7F9-1317705BC1BA}" destId="{A6F61104-7B49-4744-9DDB-82777E29189C}" srcOrd="2" destOrd="0" presId="urn:microsoft.com/office/officeart/2018/2/layout/IconVerticalSolidList"/>
    <dgm:cxn modelId="{938A022B-F580-4566-A956-EB8E3D8BFD24}" type="presParOf" srcId="{9C3B85CB-F605-42EB-B7F9-1317705BC1BA}" destId="{5B89FF70-3832-470F-9CA6-29131845AC14}" srcOrd="3" destOrd="0" presId="urn:microsoft.com/office/officeart/2018/2/layout/IconVerticalSolidList"/>
    <dgm:cxn modelId="{1FE16DB4-A151-45FE-A074-5F01AB0C1D34}" type="presParOf" srcId="{FF087CC4-EF14-40B5-9EAA-3B24A85A724D}" destId="{031211E6-CD3B-4D2A-B027-E961E6A67C3C}" srcOrd="3" destOrd="0" presId="urn:microsoft.com/office/officeart/2018/2/layout/IconVerticalSolidList"/>
    <dgm:cxn modelId="{354AA73B-F639-440E-9580-1AFBEE16F825}" type="presParOf" srcId="{FF087CC4-EF14-40B5-9EAA-3B24A85A724D}" destId="{DABF2B17-C65C-4CB1-BA87-B842813D2561}" srcOrd="4" destOrd="0" presId="urn:microsoft.com/office/officeart/2018/2/layout/IconVerticalSolidList"/>
    <dgm:cxn modelId="{EEA04DF4-E434-4841-BE47-1B041D034125}" type="presParOf" srcId="{DABF2B17-C65C-4CB1-BA87-B842813D2561}" destId="{727148DD-AB09-49A2-95E5-DC2F9DC173F5}" srcOrd="0" destOrd="0" presId="urn:microsoft.com/office/officeart/2018/2/layout/IconVerticalSolidList"/>
    <dgm:cxn modelId="{9391E7E9-5B57-4400-8987-2DCA1A9195A7}" type="presParOf" srcId="{DABF2B17-C65C-4CB1-BA87-B842813D2561}" destId="{54BE91FD-9655-4EA8-8A8F-17040940097C}" srcOrd="1" destOrd="0" presId="urn:microsoft.com/office/officeart/2018/2/layout/IconVerticalSolidList"/>
    <dgm:cxn modelId="{FFC62E57-71B8-4C27-80B5-E0E850F71737}" type="presParOf" srcId="{DABF2B17-C65C-4CB1-BA87-B842813D2561}" destId="{967C30ED-B5D4-44B8-A1A9-FEF98D9322C8}" srcOrd="2" destOrd="0" presId="urn:microsoft.com/office/officeart/2018/2/layout/IconVerticalSolidList"/>
    <dgm:cxn modelId="{FBDBC369-1A69-4360-815F-D3605ECADEB0}" type="presParOf" srcId="{DABF2B17-C65C-4CB1-BA87-B842813D2561}" destId="{848BC154-99E4-4250-8A8D-D84CB052CD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C64C3-AA29-41EC-A4FC-E0695A261789}">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4E484-712C-4663-8195-1CBE664E61EC}">
      <dsp:nvSpPr>
        <dsp:cNvPr id="0" name=""/>
        <dsp:cNvSpPr/>
      </dsp:nvSpPr>
      <dsp:spPr>
        <a:xfrm>
          <a:off x="0" y="0"/>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PIT Count includes 3 parts:</a:t>
          </a:r>
        </a:p>
        <a:p>
          <a:pPr marL="0" lvl="0" indent="0" algn="l" defTabSz="1022350">
            <a:lnSpc>
              <a:spcPct val="90000"/>
            </a:lnSpc>
            <a:spcBef>
              <a:spcPct val="0"/>
            </a:spcBef>
            <a:spcAft>
              <a:spcPct val="35000"/>
            </a:spcAft>
            <a:buNone/>
          </a:pPr>
          <a:r>
            <a:rPr lang="en-US" sz="2300" b="1" kern="1200" dirty="0"/>
            <a:t>- Housing Inventory Count</a:t>
          </a:r>
        </a:p>
        <a:p>
          <a:pPr marL="0" lvl="0" indent="0" algn="l" defTabSz="1022350">
            <a:lnSpc>
              <a:spcPct val="90000"/>
            </a:lnSpc>
            <a:spcBef>
              <a:spcPct val="0"/>
            </a:spcBef>
            <a:spcAft>
              <a:spcPct val="35000"/>
            </a:spcAft>
            <a:buNone/>
          </a:pPr>
          <a:r>
            <a:rPr lang="en-US" sz="2300" b="1" kern="1200" dirty="0"/>
            <a:t>- Sheltered PIT</a:t>
          </a:r>
        </a:p>
        <a:p>
          <a:pPr marL="0" lvl="0" indent="0" algn="l" defTabSz="1022350">
            <a:lnSpc>
              <a:spcPct val="90000"/>
            </a:lnSpc>
            <a:spcBef>
              <a:spcPct val="0"/>
            </a:spcBef>
            <a:spcAft>
              <a:spcPct val="35000"/>
            </a:spcAft>
            <a:buNone/>
          </a:pPr>
          <a:r>
            <a:rPr lang="en-US" sz="2300" kern="1200" dirty="0"/>
            <a:t>- Unsheltered PIT </a:t>
          </a:r>
          <a:r>
            <a:rPr lang="en-US" sz="2300" i="1" kern="1200" dirty="0"/>
            <a:t>(not covered today)</a:t>
          </a:r>
        </a:p>
      </dsp:txBody>
      <dsp:txXfrm>
        <a:off x="0" y="0"/>
        <a:ext cx="5098256" cy="2824955"/>
      </dsp:txXfrm>
    </dsp:sp>
    <dsp:sp modelId="{218ADFDF-9D8A-424E-9FAC-2CA5245E1714}">
      <dsp:nvSpPr>
        <dsp:cNvPr id="0" name=""/>
        <dsp:cNvSpPr/>
      </dsp:nvSpPr>
      <dsp:spPr>
        <a:xfrm>
          <a:off x="0" y="2824955"/>
          <a:ext cx="5098256" cy="0"/>
        </a:xfrm>
        <a:prstGeom prst="line">
          <a:avLst/>
        </a:prstGeom>
        <a:solidFill>
          <a:schemeClr val="accent2">
            <a:hueOff val="1144384"/>
            <a:satOff val="-23759"/>
            <a:lumOff val="30196"/>
            <a:alphaOff val="0"/>
          </a:schemeClr>
        </a:solidFill>
        <a:ln w="15875" cap="flat" cmpd="sng" algn="ctr">
          <a:solidFill>
            <a:schemeClr val="accent2">
              <a:hueOff val="1144384"/>
              <a:satOff val="-23759"/>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BCE36-785E-45B5-8675-203EA2F1A741}">
      <dsp:nvSpPr>
        <dsp:cNvPr id="0" name=""/>
        <dsp:cNvSpPr/>
      </dsp:nvSpPr>
      <dsp:spPr>
        <a:xfrm>
          <a:off x="0" y="2824955"/>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census or count of all people experiencing homelessness on a single night (i.e., at a given point in time), including </a:t>
          </a:r>
          <a:r>
            <a:rPr lang="en-US" sz="2300" b="0" kern="1200" dirty="0"/>
            <a:t>some</a:t>
          </a:r>
          <a:r>
            <a:rPr lang="en-US" sz="2300" b="1" kern="1200" dirty="0"/>
            <a:t> required demographic information and characteristics about those people</a:t>
          </a:r>
          <a:r>
            <a:rPr lang="en-US" sz="2300" kern="1200" dirty="0"/>
            <a:t>, as defined in the annual HIC/PIT Data Collection Notice.</a:t>
          </a:r>
          <a:br>
            <a:rPr lang="en-US" sz="2300" kern="1200" dirty="0"/>
          </a:br>
          <a:endParaRPr lang="en-US" sz="2300" kern="1200" dirty="0"/>
        </a:p>
      </dsp:txBody>
      <dsp:txXfrm>
        <a:off x="0" y="2824955"/>
        <a:ext cx="5098256" cy="2824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DD7F7-1CDC-4A2C-A271-72895867F38D}">
      <dsp:nvSpPr>
        <dsp:cNvPr id="0" name=""/>
        <dsp:cNvSpPr/>
      </dsp:nvSpPr>
      <dsp:spPr>
        <a:xfrm>
          <a:off x="1952170" y="18199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689DB-EFB3-4913-93A5-78519CB101EE}">
      <dsp:nvSpPr>
        <dsp:cNvPr id="0" name=""/>
        <dsp:cNvSpPr/>
      </dsp:nvSpPr>
      <dsp:spPr>
        <a:xfrm>
          <a:off x="676967" y="2061121"/>
          <a:ext cx="432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u="none" kern="1200" dirty="0"/>
            <a:t>Housing Inventory Count (HIC) online survey</a:t>
          </a:r>
          <a:endParaRPr lang="en-US" sz="2800" u="none" kern="1200" dirty="0"/>
        </a:p>
      </dsp:txBody>
      <dsp:txXfrm>
        <a:off x="676967" y="2061121"/>
        <a:ext cx="4320000" cy="87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1B20-81D8-496B-9B8C-B0C6E70F2A00}">
      <dsp:nvSpPr>
        <dsp:cNvPr id="0" name=""/>
        <dsp:cNvSpPr/>
      </dsp:nvSpPr>
      <dsp:spPr>
        <a:xfrm>
          <a:off x="0" y="689"/>
          <a:ext cx="5098256" cy="161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3D664-580E-446C-8F1D-8872B166EFDB}">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38EAA-9C77-45F2-8C0B-9E3FEAABBA19}">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100000"/>
            </a:lnSpc>
            <a:spcBef>
              <a:spcPct val="0"/>
            </a:spcBef>
            <a:spcAft>
              <a:spcPct val="35000"/>
            </a:spcAft>
            <a:buNone/>
          </a:pPr>
          <a:r>
            <a:rPr lang="en-US" sz="2000" b="1" u="none" kern="1200" dirty="0"/>
            <a:t>Housing Inventory Count (HIC) online survey</a:t>
          </a:r>
          <a:endParaRPr lang="en-US" sz="2000" u="none" kern="1200" dirty="0"/>
        </a:p>
      </dsp:txBody>
      <dsp:txXfrm>
        <a:off x="1864015" y="689"/>
        <a:ext cx="3234240" cy="1613866"/>
      </dsp:txXfrm>
    </dsp:sp>
    <dsp:sp modelId="{85FBCA58-4DCF-4153-B3E1-26BD142B72C0}">
      <dsp:nvSpPr>
        <dsp:cNvPr id="0" name=""/>
        <dsp:cNvSpPr/>
      </dsp:nvSpPr>
      <dsp:spPr>
        <a:xfrm>
          <a:off x="0" y="1982307"/>
          <a:ext cx="5098256" cy="161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2DFB-99B4-4586-8AC3-A1FA598DC722}">
      <dsp:nvSpPr>
        <dsp:cNvPr id="0" name=""/>
        <dsp:cNvSpPr/>
      </dsp:nvSpPr>
      <dsp:spPr>
        <a:xfrm>
          <a:off x="2768205" y="2319683"/>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9FF70-3832-470F-9CA6-29131845AC14}">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100000"/>
            </a:lnSpc>
            <a:spcBef>
              <a:spcPct val="0"/>
            </a:spcBef>
            <a:spcAft>
              <a:spcPct val="35000"/>
            </a:spcAft>
            <a:buNone/>
          </a:pPr>
          <a:r>
            <a:rPr lang="en-US" sz="2000" b="1" kern="1200" dirty="0"/>
            <a:t>AND</a:t>
          </a:r>
        </a:p>
      </dsp:txBody>
      <dsp:txXfrm>
        <a:off x="1864015" y="2018022"/>
        <a:ext cx="3234240" cy="1613866"/>
      </dsp:txXfrm>
    </dsp:sp>
    <dsp:sp modelId="{727148DD-AB09-49A2-95E5-DC2F9DC173F5}">
      <dsp:nvSpPr>
        <dsp:cNvPr id="0" name=""/>
        <dsp:cNvSpPr/>
      </dsp:nvSpPr>
      <dsp:spPr>
        <a:xfrm>
          <a:off x="0" y="4035355"/>
          <a:ext cx="5098256" cy="161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E91FD-9655-4EA8-8A8F-17040940097C}">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BC154-99E4-4250-8A8D-D84CB052CD50}">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100000"/>
            </a:lnSpc>
            <a:spcBef>
              <a:spcPct val="0"/>
            </a:spcBef>
            <a:spcAft>
              <a:spcPct val="35000"/>
            </a:spcAft>
            <a:buNone/>
          </a:pPr>
          <a:r>
            <a:rPr lang="en-US" sz="2000" b="1" u="none" kern="1200" dirty="0"/>
            <a:t>Point in Time (PIT) Count Surveys:</a:t>
          </a:r>
          <a:r>
            <a:rPr lang="en-US" sz="2000" u="none" kern="1200" dirty="0"/>
            <a:t> </a:t>
          </a:r>
          <a:r>
            <a:rPr lang="en-US" sz="2000" kern="1200" dirty="0"/>
            <a:t>Using HMIS </a:t>
          </a:r>
          <a:r>
            <a:rPr lang="en-US" sz="2000" i="1" kern="1200" dirty="0"/>
            <a:t>or</a:t>
          </a:r>
          <a:r>
            <a:rPr lang="en-US" sz="2000" kern="1200" dirty="0"/>
            <a:t> Interview Forms </a:t>
          </a:r>
          <a:r>
            <a:rPr lang="en-US" sz="2000" i="1" kern="1200" dirty="0"/>
            <a:t>or</a:t>
          </a:r>
          <a:r>
            <a:rPr lang="en-US" sz="2000" kern="1200" dirty="0"/>
            <a:t> Mobile App</a:t>
          </a:r>
        </a:p>
      </dsp:txBody>
      <dsp:txXfrm>
        <a:off x="1864015" y="4035355"/>
        <a:ext cx="3234240" cy="16138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0DEEE-0FDD-4002-983A-7FE6D51061EC}" type="datetimeFigureOut">
              <a:rPr lang="en-US" smtClean="0"/>
              <a:t>12/16/25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40C57-9E16-40F7-AA7C-EE6BBAE5A11F}" type="slidenum">
              <a:rPr lang="en-US" smtClean="0"/>
              <a:t>‹#›</a:t>
            </a:fld>
            <a:endParaRPr lang="en-US"/>
          </a:p>
        </p:txBody>
      </p:sp>
    </p:spTree>
    <p:extLst>
      <p:ext uri="{BB962C8B-B14F-4D97-AF65-F5344CB8AC3E}">
        <p14:creationId xmlns:p14="http://schemas.microsoft.com/office/powerpoint/2010/main" val="42104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This training is intended for homeless service provider staff and provides an overview of expectations for the sheltered PIT Count and Housing Inventory Count.</a:t>
            </a:r>
          </a:p>
          <a:p>
            <a:endParaRPr lang="en-US" dirty="0"/>
          </a:p>
          <a:p>
            <a:r>
              <a:rPr lang="en-US" dirty="0"/>
              <a:t>Jess – Intro</a:t>
            </a:r>
          </a:p>
          <a:p>
            <a:r>
              <a:rPr lang="en-US" dirty="0"/>
              <a:t>Idelia – Slides 3-7</a:t>
            </a:r>
          </a:p>
          <a:p>
            <a:r>
              <a:rPr lang="en-US" dirty="0"/>
              <a:t>Jess – Slides 8 to end</a:t>
            </a:r>
          </a:p>
          <a:p>
            <a:endParaRPr lang="en-US" dirty="0"/>
          </a:p>
          <a:p>
            <a:r>
              <a:rPr lang="en-US" dirty="0"/>
              <a:t>Zoom poll: Experience with sheltered PIT</a:t>
            </a:r>
          </a:p>
          <a:p>
            <a:endParaRPr lang="en-US" dirty="0"/>
          </a:p>
        </p:txBody>
      </p:sp>
      <p:sp>
        <p:nvSpPr>
          <p:cNvPr id="4" name="Slide Number Placeholder 3"/>
          <p:cNvSpPr>
            <a:spLocks noGrp="1"/>
          </p:cNvSpPr>
          <p:nvPr>
            <p:ph type="sldNum" sz="quarter" idx="5"/>
          </p:nvPr>
        </p:nvSpPr>
        <p:spPr/>
        <p:txBody>
          <a:bodyPr/>
          <a:lstStyle/>
          <a:p>
            <a:fld id="{50140C57-9E16-40F7-AA7C-EE6BBAE5A11F}" type="slidenum">
              <a:rPr lang="en-US" smtClean="0"/>
              <a:t>1</a:t>
            </a:fld>
            <a:endParaRPr lang="en-US"/>
          </a:p>
        </p:txBody>
      </p:sp>
    </p:spTree>
    <p:extLst>
      <p:ext uri="{BB962C8B-B14F-4D97-AF65-F5344CB8AC3E}">
        <p14:creationId xmlns:p14="http://schemas.microsoft.com/office/powerpoint/2010/main" val="407538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BB54B9E-60A3-4A11-B572-58B1C9D629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594">
              <a:defRPr>
                <a:solidFill>
                  <a:schemeClr val="tx1"/>
                </a:solidFill>
                <a:latin typeface="Arial" panose="020B0604020202020204" pitchFamily="34" charset="0"/>
              </a:defRPr>
            </a:lvl1pPr>
            <a:lvl2pPr marL="776457" indent="-298637" defTabSz="965594">
              <a:defRPr>
                <a:solidFill>
                  <a:schemeClr val="tx1"/>
                </a:solidFill>
                <a:latin typeface="Arial" panose="020B0604020202020204" pitchFamily="34" charset="0"/>
              </a:defRPr>
            </a:lvl2pPr>
            <a:lvl3pPr marL="1194549" indent="-238910" defTabSz="965594">
              <a:defRPr>
                <a:solidFill>
                  <a:schemeClr val="tx1"/>
                </a:solidFill>
                <a:latin typeface="Arial" panose="020B0604020202020204" pitchFamily="34" charset="0"/>
              </a:defRPr>
            </a:lvl3pPr>
            <a:lvl4pPr marL="1672369" indent="-238910" defTabSz="965594">
              <a:defRPr>
                <a:solidFill>
                  <a:schemeClr val="tx1"/>
                </a:solidFill>
                <a:latin typeface="Arial" panose="020B0604020202020204" pitchFamily="34" charset="0"/>
              </a:defRPr>
            </a:lvl4pPr>
            <a:lvl5pPr marL="2150189" indent="-238910" defTabSz="965594">
              <a:defRPr>
                <a:solidFill>
                  <a:schemeClr val="tx1"/>
                </a:solidFill>
                <a:latin typeface="Arial" panose="020B0604020202020204" pitchFamily="34" charset="0"/>
              </a:defRPr>
            </a:lvl5pPr>
            <a:lvl6pPr marL="2628008" indent="-238910" defTabSz="965594" eaLnBrk="0" fontAlgn="base" hangingPunct="0">
              <a:spcBef>
                <a:spcPct val="0"/>
              </a:spcBef>
              <a:spcAft>
                <a:spcPct val="0"/>
              </a:spcAft>
              <a:defRPr>
                <a:solidFill>
                  <a:schemeClr val="tx1"/>
                </a:solidFill>
                <a:latin typeface="Arial" panose="020B0604020202020204" pitchFamily="34" charset="0"/>
              </a:defRPr>
            </a:lvl6pPr>
            <a:lvl7pPr marL="3105828" indent="-238910" defTabSz="965594" eaLnBrk="0" fontAlgn="base" hangingPunct="0">
              <a:spcBef>
                <a:spcPct val="0"/>
              </a:spcBef>
              <a:spcAft>
                <a:spcPct val="0"/>
              </a:spcAft>
              <a:defRPr>
                <a:solidFill>
                  <a:schemeClr val="tx1"/>
                </a:solidFill>
                <a:latin typeface="Arial" panose="020B0604020202020204" pitchFamily="34" charset="0"/>
              </a:defRPr>
            </a:lvl7pPr>
            <a:lvl8pPr marL="3583648" indent="-238910" defTabSz="965594" eaLnBrk="0" fontAlgn="base" hangingPunct="0">
              <a:spcBef>
                <a:spcPct val="0"/>
              </a:spcBef>
              <a:spcAft>
                <a:spcPct val="0"/>
              </a:spcAft>
              <a:defRPr>
                <a:solidFill>
                  <a:schemeClr val="tx1"/>
                </a:solidFill>
                <a:latin typeface="Arial" panose="020B0604020202020204" pitchFamily="34" charset="0"/>
              </a:defRPr>
            </a:lvl8pPr>
            <a:lvl9pPr marL="4061468" indent="-238910" defTabSz="965594" eaLnBrk="0" fontAlgn="base" hangingPunct="0">
              <a:spcBef>
                <a:spcPct val="0"/>
              </a:spcBef>
              <a:spcAft>
                <a:spcPct val="0"/>
              </a:spcAft>
              <a:defRPr>
                <a:solidFill>
                  <a:schemeClr val="tx1"/>
                </a:solidFill>
                <a:latin typeface="Arial" panose="020B0604020202020204" pitchFamily="34" charset="0"/>
              </a:defRPr>
            </a:lvl9pPr>
          </a:lstStyle>
          <a:p>
            <a:fld id="{834B6E79-8620-44E5-834F-6F402A1CCFAA}" type="slidenum">
              <a:rPr lang="en-US" altLang="en-US" smtClean="0"/>
              <a:pPr/>
              <a:t>11</a:t>
            </a:fld>
            <a:endParaRPr lang="en-US" altLang="en-US"/>
          </a:p>
        </p:txBody>
      </p:sp>
      <p:sp>
        <p:nvSpPr>
          <p:cNvPr id="11267" name="Rectangle 2">
            <a:extLst>
              <a:ext uri="{FF2B5EF4-FFF2-40B4-BE49-F238E27FC236}">
                <a16:creationId xmlns:a16="http://schemas.microsoft.com/office/drawing/2014/main" id="{D2C15935-7C7D-4D2A-9556-1D7F3513BDE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A31C9EAA-F9F0-41E6-AE71-C03AA43AE4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latin typeface="Arial" panose="020B0604020202020204" pitchFamily="34" charset="0"/>
              </a:rPr>
              <a:t>PIT – HUD wants to know how many people were experiencing homelessness on January 21st</a:t>
            </a:r>
          </a:p>
          <a:p>
            <a:r>
              <a:rPr lang="en-US" altLang="en-US" dirty="0">
                <a:solidFill>
                  <a:srgbClr val="FF0000"/>
                </a:solidFill>
                <a:latin typeface="Arial" panose="020B0604020202020204" pitchFamily="34" charset="0"/>
              </a:rPr>
              <a:t>HIC – HUD wants to know all the housing resources for folks experiencing homelessness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C2A5-B906-4B93-4442-FE40298A3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A21C1-6111-930B-E1B4-D0A58BF52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CF114-A7C1-AAA4-7ADE-19EB1BE3C6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8B7D05-6C36-474D-2BD9-9319B4E218FC}"/>
              </a:ext>
            </a:extLst>
          </p:cNvPr>
          <p:cNvSpPr>
            <a:spLocks noGrp="1"/>
          </p:cNvSpPr>
          <p:nvPr>
            <p:ph type="sldNum" sz="quarter" idx="5"/>
          </p:nvPr>
        </p:nvSpPr>
        <p:spPr/>
        <p:txBody>
          <a:bodyPr/>
          <a:lstStyle/>
          <a:p>
            <a:fld id="{50140C57-9E16-40F7-AA7C-EE6BBAE5A11F}" type="slidenum">
              <a:rPr lang="en-US" smtClean="0"/>
              <a:t>12</a:t>
            </a:fld>
            <a:endParaRPr lang="en-US"/>
          </a:p>
        </p:txBody>
      </p:sp>
    </p:spTree>
    <p:extLst>
      <p:ext uri="{BB962C8B-B14F-4D97-AF65-F5344CB8AC3E}">
        <p14:creationId xmlns:p14="http://schemas.microsoft.com/office/powerpoint/2010/main" val="391026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CC18-6608-51EF-A173-36F8EC912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2BEBA-05F1-C865-39EF-6D05DA0B1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EB54E-B37F-7780-791C-403A8A869631}"/>
              </a:ext>
            </a:extLst>
          </p:cNvPr>
          <p:cNvSpPr>
            <a:spLocks noGrp="1"/>
          </p:cNvSpPr>
          <p:nvPr>
            <p:ph type="body" idx="1"/>
          </p:nvPr>
        </p:nvSpPr>
        <p:spPr/>
        <p:txBody>
          <a:bodyPr/>
          <a:lstStyle/>
          <a:p>
            <a:r>
              <a:rPr lang="en-US" dirty="0"/>
              <a:t>If you operate an emergency shelter, hotel/motel program, or transitional housing program that is homeless dedicated, you will do the HIC survey AND the PIT Count surveys</a:t>
            </a:r>
          </a:p>
        </p:txBody>
      </p:sp>
      <p:sp>
        <p:nvSpPr>
          <p:cNvPr id="4" name="Slide Number Placeholder 3">
            <a:extLst>
              <a:ext uri="{FF2B5EF4-FFF2-40B4-BE49-F238E27FC236}">
                <a16:creationId xmlns:a16="http://schemas.microsoft.com/office/drawing/2014/main" id="{A1AEF769-4396-3265-49D3-8B713493F75B}"/>
              </a:ext>
            </a:extLst>
          </p:cNvPr>
          <p:cNvSpPr>
            <a:spLocks noGrp="1"/>
          </p:cNvSpPr>
          <p:nvPr>
            <p:ph type="sldNum" sz="quarter" idx="5"/>
          </p:nvPr>
        </p:nvSpPr>
        <p:spPr/>
        <p:txBody>
          <a:bodyPr/>
          <a:lstStyle/>
          <a:p>
            <a:fld id="{50140C57-9E16-40F7-AA7C-EE6BBAE5A11F}" type="slidenum">
              <a:rPr lang="en-US" smtClean="0"/>
              <a:t>13</a:t>
            </a:fld>
            <a:endParaRPr lang="en-US"/>
          </a:p>
        </p:txBody>
      </p:sp>
    </p:spTree>
    <p:extLst>
      <p:ext uri="{BB962C8B-B14F-4D97-AF65-F5344CB8AC3E}">
        <p14:creationId xmlns:p14="http://schemas.microsoft.com/office/powerpoint/2010/main" val="399140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E5271-6DBF-2A52-EE61-27F47F3ED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2B6F0-6CC4-AF33-00D9-EBDC682F0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A9F79-A0B4-AD00-6F1E-FCE16FBC2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If we do not receive info from your programs on time, we will be doing a lot of follow up to get that info. We will also follow up if there are discrepancies</a:t>
            </a:r>
          </a:p>
          <a:p>
            <a:endParaRPr lang="en-US" dirty="0"/>
          </a:p>
        </p:txBody>
      </p:sp>
      <p:sp>
        <p:nvSpPr>
          <p:cNvPr id="4" name="Slide Number Placeholder 3">
            <a:extLst>
              <a:ext uri="{FF2B5EF4-FFF2-40B4-BE49-F238E27FC236}">
                <a16:creationId xmlns:a16="http://schemas.microsoft.com/office/drawing/2014/main" id="{A8096135-4C44-22B5-BA83-50D87A548F9A}"/>
              </a:ext>
            </a:extLst>
          </p:cNvPr>
          <p:cNvSpPr>
            <a:spLocks noGrp="1"/>
          </p:cNvSpPr>
          <p:nvPr>
            <p:ph type="sldNum" sz="quarter" idx="5"/>
          </p:nvPr>
        </p:nvSpPr>
        <p:spPr/>
        <p:txBody>
          <a:bodyPr/>
          <a:lstStyle/>
          <a:p>
            <a:fld id="{50140C57-9E16-40F7-AA7C-EE6BBAE5A11F}" type="slidenum">
              <a:rPr lang="en-US" smtClean="0"/>
              <a:t>14</a:t>
            </a:fld>
            <a:endParaRPr lang="en-US"/>
          </a:p>
        </p:txBody>
      </p:sp>
    </p:spTree>
    <p:extLst>
      <p:ext uri="{BB962C8B-B14F-4D97-AF65-F5344CB8AC3E}">
        <p14:creationId xmlns:p14="http://schemas.microsoft.com/office/powerpoint/2010/main" val="241395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ADBC4-F281-ECF5-AE2F-0AAABE427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D5AA5-24C7-8C20-54E3-F476A547B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2BE0-0E7F-B8FB-45A4-44F194A24A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1F9BA9-C92F-F248-1BA9-A45E21D6AC13}"/>
              </a:ext>
            </a:extLst>
          </p:cNvPr>
          <p:cNvSpPr>
            <a:spLocks noGrp="1"/>
          </p:cNvSpPr>
          <p:nvPr>
            <p:ph type="sldNum" sz="quarter" idx="5"/>
          </p:nvPr>
        </p:nvSpPr>
        <p:spPr/>
        <p:txBody>
          <a:bodyPr/>
          <a:lstStyle/>
          <a:p>
            <a:fld id="{50140C57-9E16-40F7-AA7C-EE6BBAE5A11F}" type="slidenum">
              <a:rPr lang="en-US" smtClean="0"/>
              <a:t>15</a:t>
            </a:fld>
            <a:endParaRPr lang="en-US"/>
          </a:p>
        </p:txBody>
      </p:sp>
    </p:spTree>
    <p:extLst>
      <p:ext uri="{BB962C8B-B14F-4D97-AF65-F5344CB8AC3E}">
        <p14:creationId xmlns:p14="http://schemas.microsoft.com/office/powerpoint/2010/main" val="58952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43E91-32C7-71AE-1FE0-E2E686DF6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2C707-96B5-33D6-5310-F24919332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0DDCD-8E87-C2D8-8168-2922D2949222}"/>
              </a:ext>
            </a:extLst>
          </p:cNvPr>
          <p:cNvSpPr>
            <a:spLocks noGrp="1"/>
          </p:cNvSpPr>
          <p:nvPr>
            <p:ph type="body" idx="1"/>
          </p:nvPr>
        </p:nvSpPr>
        <p:spPr/>
        <p:txBody>
          <a:bodyPr/>
          <a:lstStyle/>
          <a:p>
            <a:r>
              <a:rPr lang="en-US" sz="1600" b="1" dirty="0"/>
              <a:t>If you ONLY operate PSH, RRH, or OPH – the rest of this webinar will not fully apply to you. Feel free to hop off</a:t>
            </a:r>
          </a:p>
          <a:p>
            <a:endParaRPr lang="en-US" dirty="0"/>
          </a:p>
        </p:txBody>
      </p:sp>
      <p:sp>
        <p:nvSpPr>
          <p:cNvPr id="4" name="Slide Number Placeholder 3">
            <a:extLst>
              <a:ext uri="{FF2B5EF4-FFF2-40B4-BE49-F238E27FC236}">
                <a16:creationId xmlns:a16="http://schemas.microsoft.com/office/drawing/2014/main" id="{577D7AB3-0E5E-635B-E6BF-968395CB64EE}"/>
              </a:ext>
            </a:extLst>
          </p:cNvPr>
          <p:cNvSpPr>
            <a:spLocks noGrp="1"/>
          </p:cNvSpPr>
          <p:nvPr>
            <p:ph type="sldNum" sz="quarter" idx="5"/>
          </p:nvPr>
        </p:nvSpPr>
        <p:spPr/>
        <p:txBody>
          <a:bodyPr/>
          <a:lstStyle/>
          <a:p>
            <a:fld id="{50140C57-9E16-40F7-AA7C-EE6BBAE5A11F}" type="slidenum">
              <a:rPr lang="en-US" smtClean="0"/>
              <a:t>17</a:t>
            </a:fld>
            <a:endParaRPr lang="en-US"/>
          </a:p>
        </p:txBody>
      </p:sp>
    </p:spTree>
    <p:extLst>
      <p:ext uri="{BB962C8B-B14F-4D97-AF65-F5344CB8AC3E}">
        <p14:creationId xmlns:p14="http://schemas.microsoft.com/office/powerpoint/2010/main" val="326725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sz="1300" b="1" i="1" dirty="0"/>
              <a:t>Reminder: Rapid Re-Housing, Permanent Supportive Housing, and Other Permanent Housing programs do NOT need to submit PIT surveys (only the Housing Inventory Count)</a:t>
            </a:r>
          </a:p>
          <a:p>
            <a:endParaRPr lang="en-US" dirty="0"/>
          </a:p>
        </p:txBody>
      </p:sp>
      <p:sp>
        <p:nvSpPr>
          <p:cNvPr id="4" name="Footer Placeholder 3"/>
          <p:cNvSpPr>
            <a:spLocks noGrp="1"/>
          </p:cNvSpPr>
          <p:nvPr>
            <p:ph type="ftr" sz="quarter" idx="4"/>
          </p:nvPr>
        </p:nvSpPr>
        <p:spPr/>
        <p:txBody>
          <a:bodyPr/>
          <a:lstStyle/>
          <a:p>
            <a:pPr>
              <a:defRPr/>
            </a:pPr>
            <a:r>
              <a:rPr lang="en-US" altLang="en-US" dirty="0"/>
              <a:t>2025 Sheltered PIT Count Training</a:t>
            </a:r>
          </a:p>
        </p:txBody>
      </p:sp>
    </p:spTree>
    <p:extLst>
      <p:ext uri="{BB962C8B-B14F-4D97-AF65-F5344CB8AC3E}">
        <p14:creationId xmlns:p14="http://schemas.microsoft.com/office/powerpoint/2010/main" val="336329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data is clean and we can use it for PIT – this will save you time!</a:t>
            </a:r>
          </a:p>
        </p:txBody>
      </p:sp>
      <p:sp>
        <p:nvSpPr>
          <p:cNvPr id="4" name="Footer Placeholder 3"/>
          <p:cNvSpPr>
            <a:spLocks noGrp="1"/>
          </p:cNvSpPr>
          <p:nvPr>
            <p:ph type="ftr" sz="quarter" idx="4"/>
          </p:nvPr>
        </p:nvSpPr>
        <p:spPr/>
        <p:txBody>
          <a:bodyPr/>
          <a:lstStyle/>
          <a:p>
            <a:pPr>
              <a:defRPr/>
            </a:pPr>
            <a:r>
              <a:rPr lang="en-US" altLang="en-US" dirty="0"/>
              <a:t>2025 Sheltered PIT Count Training</a:t>
            </a:r>
          </a:p>
        </p:txBody>
      </p:sp>
    </p:spTree>
    <p:extLst>
      <p:ext uri="{BB962C8B-B14F-4D97-AF65-F5344CB8AC3E}">
        <p14:creationId xmlns:p14="http://schemas.microsoft.com/office/powerpoint/2010/main" val="277524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option for many providers! If you haven’t used it in the past – it is very easy to use. Brendan will walk through the PIT mobile app in a bit</a:t>
            </a:r>
          </a:p>
        </p:txBody>
      </p:sp>
      <p:sp>
        <p:nvSpPr>
          <p:cNvPr id="4" name="Footer Placeholder 3"/>
          <p:cNvSpPr>
            <a:spLocks noGrp="1"/>
          </p:cNvSpPr>
          <p:nvPr>
            <p:ph type="ftr" sz="quarter" idx="4"/>
          </p:nvPr>
        </p:nvSpPr>
        <p:spPr/>
        <p:txBody>
          <a:bodyPr/>
          <a:lstStyle/>
          <a:p>
            <a:pPr>
              <a:defRPr/>
            </a:pPr>
            <a:r>
              <a:rPr lang="en-US" altLang="en-US" dirty="0"/>
              <a:t>2025 Sheltered PIT Count Training</a:t>
            </a:r>
          </a:p>
        </p:txBody>
      </p:sp>
    </p:spTree>
    <p:extLst>
      <p:ext uri="{BB962C8B-B14F-4D97-AF65-F5344CB8AC3E}">
        <p14:creationId xmlns:p14="http://schemas.microsoft.com/office/powerpoint/2010/main" val="222736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55785A4C-3FE8-4143-9B19-E796A1483600}"/>
              </a:ext>
            </a:extLst>
          </p:cNvPr>
          <p:cNvSpPr>
            <a:spLocks noGrp="1"/>
          </p:cNvSpPr>
          <p:nvPr>
            <p:ph type="ftr" sz="quarter" idx="10"/>
          </p:nvPr>
        </p:nvSpPr>
        <p:spPr/>
        <p:txBody>
          <a:bodyPr/>
          <a:lstStyle/>
          <a:p>
            <a:pPr>
              <a:defRPr/>
            </a:pPr>
            <a:r>
              <a:rPr lang="en-US" altLang="en-US" dirty="0"/>
              <a:t>2025 Sheltered PIT Count Training</a:t>
            </a:r>
          </a:p>
        </p:txBody>
      </p:sp>
    </p:spTree>
    <p:extLst>
      <p:ext uri="{BB962C8B-B14F-4D97-AF65-F5344CB8AC3E}">
        <p14:creationId xmlns:p14="http://schemas.microsoft.com/office/powerpoint/2010/main" val="256925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i="1" dirty="0"/>
              <a:t>Poll- Experience submitting sheltered PIT info for PIT count</a:t>
            </a:r>
          </a:p>
          <a:p>
            <a:pPr defTabSz="955639">
              <a:defRPr/>
            </a:pPr>
            <a:endParaRPr lang="en-US" i="1" dirty="0"/>
          </a:p>
          <a:p>
            <a:pPr defTabSz="955639">
              <a:defRPr/>
            </a:pPr>
            <a:r>
              <a:rPr lang="en-US" i="1" dirty="0"/>
              <a:t>*Unsheltered PIT will not be covered in this training</a:t>
            </a:r>
          </a:p>
          <a:p>
            <a:pPr defTabSz="955639">
              <a:defRPr/>
            </a:pPr>
            <a:endParaRPr lang="en-US" altLang="en-US" i="1" dirty="0">
              <a:latin typeface="Arial" panose="020B0604020202020204" pitchFamily="34" charset="0"/>
            </a:endParaRPr>
          </a:p>
          <a:p>
            <a:pPr defTabSz="955639">
              <a:defRPr/>
            </a:pPr>
            <a:r>
              <a:rPr lang="en-US" altLang="en-US" i="1" dirty="0">
                <a:latin typeface="Arial" panose="020B0604020202020204" pitchFamily="34" charset="0"/>
              </a:rPr>
              <a:t>HOUSEKEEPING</a:t>
            </a:r>
          </a:p>
          <a:p>
            <a:pPr defTabSz="955639">
              <a:defRPr/>
            </a:pPr>
            <a:r>
              <a:rPr lang="en-US" altLang="en-US" i="1" dirty="0">
                <a:latin typeface="Arial" panose="020B0604020202020204" pitchFamily="34" charset="0"/>
              </a:rPr>
              <a:t>-RECORDED</a:t>
            </a:r>
          </a:p>
          <a:p>
            <a:pPr defTabSz="955639">
              <a:defRPr/>
            </a:pPr>
            <a:r>
              <a:rPr lang="en-US" altLang="en-US" i="1" dirty="0">
                <a:latin typeface="Arial" panose="020B0604020202020204" pitchFamily="34" charset="0"/>
              </a:rPr>
              <a:t>-PPT WILL BE SHARED/POSTED ON PIT PAGE ON WEBSITE</a:t>
            </a:r>
          </a:p>
          <a:p>
            <a:pPr defTabSz="955639">
              <a:defRPr/>
            </a:pPr>
            <a:r>
              <a:rPr lang="en-US" altLang="en-US" i="1" dirty="0">
                <a:latin typeface="Arial" panose="020B0604020202020204" pitchFamily="34" charset="0"/>
              </a:rPr>
              <a:t>-SUBMIT Q&amp;A THROUGHOUT AND CAN ASK AT END AS WELL</a:t>
            </a:r>
          </a:p>
          <a:p>
            <a:pPr defTabSz="955639">
              <a:defRPr/>
            </a:pPr>
            <a:r>
              <a:rPr lang="en-US" altLang="en-US" i="1" dirty="0">
                <a:latin typeface="Arial" panose="020B0604020202020204" pitchFamily="34" charset="0"/>
              </a:rPr>
              <a:t>-IF YOU ARE SEASONED WITH PIT, MOST OF THIS WILL BE REVIEW</a:t>
            </a:r>
          </a:p>
          <a:p>
            <a:pPr defTabSz="955639">
              <a:defRPr/>
            </a:pPr>
            <a:r>
              <a:rPr lang="en-US" altLang="en-US" i="1" dirty="0">
                <a:latin typeface="Arial" panose="020B0604020202020204" pitchFamily="34" charset="0"/>
              </a:rPr>
              <a:t>-PLEASE SHARE THESE MATERIALS WITH ANYONE IN YOUR ORG WHO WILL BE WORKING ON SHELTERED PIT</a:t>
            </a:r>
            <a:endParaRPr lang="en-US" altLang="en-US" dirty="0">
              <a:latin typeface="Arial" panose="020B0604020202020204" pitchFamily="34" charset="0"/>
            </a:endParaRPr>
          </a:p>
          <a:p>
            <a:pPr defTabSz="955639">
              <a:defRPr/>
            </a:pPr>
            <a:endParaRPr lang="en-US" altLang="en-US" dirty="0">
              <a:latin typeface="Arial" panose="020B0604020202020204" pitchFamily="34" charset="0"/>
            </a:endParaRPr>
          </a:p>
          <a:p>
            <a:pPr defTabSz="955639">
              <a:defRPr/>
            </a:pPr>
            <a:r>
              <a:rPr lang="en-US" altLang="en-US" dirty="0">
                <a:latin typeface="Arial" panose="020B0604020202020204" pitchFamily="34" charset="0"/>
              </a:rPr>
              <a:t>As a snapshot, the PIT count does not provide all possible information about homelessness, but when done consistently over the years (same time of year with reliable methodology and high data quality standards), it does provide important comparative information.</a:t>
            </a:r>
          </a:p>
          <a:p>
            <a:endParaRPr lang="en-US" dirty="0"/>
          </a:p>
        </p:txBody>
      </p:sp>
      <p:sp>
        <p:nvSpPr>
          <p:cNvPr id="4" name="Slide Number Placeholder 3"/>
          <p:cNvSpPr>
            <a:spLocks noGrp="1"/>
          </p:cNvSpPr>
          <p:nvPr>
            <p:ph type="sldNum" sz="quarter" idx="5"/>
          </p:nvPr>
        </p:nvSpPr>
        <p:spPr/>
        <p:txBody>
          <a:bodyPr/>
          <a:lstStyle/>
          <a:p>
            <a:fld id="{50140C57-9E16-40F7-AA7C-EE6BBAE5A11F}" type="slidenum">
              <a:rPr lang="en-US" smtClean="0"/>
              <a:t>2</a:t>
            </a:fld>
            <a:endParaRPr lang="en-US"/>
          </a:p>
        </p:txBody>
      </p:sp>
    </p:spTree>
    <p:extLst>
      <p:ext uri="{BB962C8B-B14F-4D97-AF65-F5344CB8AC3E}">
        <p14:creationId xmlns:p14="http://schemas.microsoft.com/office/powerpoint/2010/main" val="162339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A333F85F-5071-48D7-B48E-AB78E856B92E}"/>
              </a:ext>
            </a:extLst>
          </p:cNvPr>
          <p:cNvSpPr>
            <a:spLocks noGrp="1" noChangeArrowheads="1"/>
          </p:cNvSpPr>
          <p:nvPr>
            <p:ph type="ftr" sz="quarter" idx="4"/>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2025 Sheltered PIT Count Training</a:t>
            </a:r>
          </a:p>
        </p:txBody>
      </p:sp>
      <p:sp>
        <p:nvSpPr>
          <p:cNvPr id="38915" name="Rectangle 7">
            <a:extLst>
              <a:ext uri="{FF2B5EF4-FFF2-40B4-BE49-F238E27FC236}">
                <a16:creationId xmlns:a16="http://schemas.microsoft.com/office/drawing/2014/main" id="{BE9BB99D-6C60-4C3C-9DF1-B152B1C6F822}"/>
              </a:ext>
            </a:extLst>
          </p:cNvPr>
          <p:cNvSpPr>
            <a:spLocks noGrp="1" noChangeArrowheads="1"/>
          </p:cNvSpPr>
          <p:nvPr>
            <p:ph type="sldNum" sz="quarter" idx="5"/>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fld id="{F75F0B9F-1640-443B-915A-C01844F33608}" type="slidenum">
              <a:rPr lang="en-US" altLang="en-US" smtClean="0"/>
              <a:pPr/>
              <a:t>24</a:t>
            </a:fld>
            <a:endParaRPr lang="en-US" altLang="en-US" dirty="0"/>
          </a:p>
        </p:txBody>
      </p:sp>
      <p:sp>
        <p:nvSpPr>
          <p:cNvPr id="38916" name="Rectangle 2">
            <a:extLst>
              <a:ext uri="{FF2B5EF4-FFF2-40B4-BE49-F238E27FC236}">
                <a16:creationId xmlns:a16="http://schemas.microsoft.com/office/drawing/2014/main" id="{6CB0FF58-5C1D-4FC6-8D5D-4B3E3038A3DF}"/>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1F47D1A0-5521-4B86-BD6B-641E53AA0918}"/>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E61F5396-86A9-4853-AEDC-2645D74DAE8A}"/>
              </a:ext>
            </a:extLst>
          </p:cNvPr>
          <p:cNvSpPr>
            <a:spLocks noGrp="1" noChangeArrowheads="1"/>
          </p:cNvSpPr>
          <p:nvPr>
            <p:ph type="ftr" sz="quarter" idx="4"/>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2025 Sheltered PIT Count Training</a:t>
            </a:r>
          </a:p>
        </p:txBody>
      </p:sp>
      <p:sp>
        <p:nvSpPr>
          <p:cNvPr id="40963" name="Rectangle 7">
            <a:extLst>
              <a:ext uri="{FF2B5EF4-FFF2-40B4-BE49-F238E27FC236}">
                <a16:creationId xmlns:a16="http://schemas.microsoft.com/office/drawing/2014/main" id="{A956BFF9-5392-45F6-A316-FB734B263E2A}"/>
              </a:ext>
            </a:extLst>
          </p:cNvPr>
          <p:cNvSpPr>
            <a:spLocks noGrp="1" noChangeArrowheads="1"/>
          </p:cNvSpPr>
          <p:nvPr>
            <p:ph type="sldNum" sz="quarter" idx="5"/>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fld id="{23CCD224-AB41-4E86-BB65-9FF8194926F2}" type="slidenum">
              <a:rPr lang="en-US" altLang="en-US" smtClean="0"/>
              <a:pPr/>
              <a:t>25</a:t>
            </a:fld>
            <a:endParaRPr lang="en-US" altLang="en-US" dirty="0"/>
          </a:p>
        </p:txBody>
      </p:sp>
      <p:sp>
        <p:nvSpPr>
          <p:cNvPr id="40964" name="Rectangle 2">
            <a:extLst>
              <a:ext uri="{FF2B5EF4-FFF2-40B4-BE49-F238E27FC236}">
                <a16:creationId xmlns:a16="http://schemas.microsoft.com/office/drawing/2014/main" id="{ED4AB4B6-CB7A-49FD-BB93-1644C273E4C7}"/>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886D4EA0-EFC3-441A-AD81-0CD13ACFF689}"/>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en-US" dirty="0"/>
              <a:t>2025 Sheltered PIT Count Training</a:t>
            </a:r>
          </a:p>
        </p:txBody>
      </p:sp>
      <p:sp>
        <p:nvSpPr>
          <p:cNvPr id="5" name="Slide Number Placeholder 4"/>
          <p:cNvSpPr>
            <a:spLocks noGrp="1"/>
          </p:cNvSpPr>
          <p:nvPr>
            <p:ph type="sldNum" sz="quarter" idx="11"/>
          </p:nvPr>
        </p:nvSpPr>
        <p:spPr/>
        <p:txBody>
          <a:bodyPr/>
          <a:lstStyle/>
          <a:p>
            <a:pPr>
              <a:defRPr/>
            </a:pPr>
            <a:fld id="{455713F6-AA6A-4868-8D0E-CF342DE25E71}" type="slidenum">
              <a:rPr lang="en-US" altLang="en-US" smtClean="0"/>
              <a:pPr>
                <a:defRPr/>
              </a:pPr>
              <a:t>26</a:t>
            </a:fld>
            <a:endParaRPr lang="en-US" altLang="en-US" dirty="0"/>
          </a:p>
        </p:txBody>
      </p:sp>
    </p:spTree>
    <p:extLst>
      <p:ext uri="{BB962C8B-B14F-4D97-AF65-F5344CB8AC3E}">
        <p14:creationId xmlns:p14="http://schemas.microsoft.com/office/powerpoint/2010/main" val="48667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DA1E5E13-BB4A-4BE2-B61C-10F5E9C006B3}"/>
              </a:ext>
            </a:extLst>
          </p:cNvPr>
          <p:cNvSpPr>
            <a:spLocks noGrp="1" noChangeArrowheads="1"/>
          </p:cNvSpPr>
          <p:nvPr>
            <p:ph type="ftr" sz="quarter" idx="4"/>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2025 Sheltered PIT Count Training</a:t>
            </a:r>
          </a:p>
        </p:txBody>
      </p:sp>
      <p:sp>
        <p:nvSpPr>
          <p:cNvPr id="44035" name="Rectangle 7">
            <a:extLst>
              <a:ext uri="{FF2B5EF4-FFF2-40B4-BE49-F238E27FC236}">
                <a16:creationId xmlns:a16="http://schemas.microsoft.com/office/drawing/2014/main" id="{0D209CC2-7551-4A83-A9F6-B5C3D205D927}"/>
              </a:ext>
            </a:extLst>
          </p:cNvPr>
          <p:cNvSpPr>
            <a:spLocks noGrp="1" noChangeArrowheads="1"/>
          </p:cNvSpPr>
          <p:nvPr>
            <p:ph type="sldNum" sz="quarter" idx="5"/>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fld id="{851883C2-68BF-49FE-8389-E5DCD9F4238C}" type="slidenum">
              <a:rPr lang="en-US" altLang="en-US" smtClean="0"/>
              <a:pPr/>
              <a:t>27</a:t>
            </a:fld>
            <a:endParaRPr lang="en-US" altLang="en-US" dirty="0"/>
          </a:p>
        </p:txBody>
      </p:sp>
      <p:sp>
        <p:nvSpPr>
          <p:cNvPr id="44036" name="Rectangle 2">
            <a:extLst>
              <a:ext uri="{FF2B5EF4-FFF2-40B4-BE49-F238E27FC236}">
                <a16:creationId xmlns:a16="http://schemas.microsoft.com/office/drawing/2014/main" id="{99FE5BFD-F313-4B6C-9FEF-017A2BE2D1FF}"/>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36270F93-E0D6-4D13-8821-A20FD3CE9B12}"/>
              </a:ext>
            </a:extLst>
          </p:cNvPr>
          <p:cNvSpPr>
            <a:spLocks noGrp="1" noChangeArrowheads="1"/>
          </p:cNvSpPr>
          <p:nvPr>
            <p:ph type="body" idx="1"/>
          </p:nvPr>
        </p:nvSpPr>
        <p:spPr>
          <a:noFill/>
        </p:spPr>
        <p:txBody>
          <a:bodyPr/>
          <a:lstStyle/>
          <a:p>
            <a:r>
              <a:rPr lang="en-US" altLang="en-US" dirty="0">
                <a:latin typeface="+mn-lt"/>
              </a:rPr>
              <a:t>When asking disability-related questions, please do not ask any questions about the nature or severity of the person’s disability. Instead, check either “yes” or “no” based on the information the individual has provided. (When in doubt, make a note.)</a:t>
            </a:r>
          </a:p>
          <a:p>
            <a:endParaRPr lang="en-US" altLang="en-US" dirty="0">
              <a:latin typeface="+mn-lt"/>
            </a:endParaRPr>
          </a:p>
          <a:p>
            <a:r>
              <a:rPr lang="en-US" altLang="en-US" dirty="0">
                <a:latin typeface="+mn-lt"/>
              </a:rPr>
              <a:t>Also, all disability-related questions should be asked of every person being interviewed. Please do not assume that someone does or does not have a disability based on your observation or assessment.</a:t>
            </a:r>
          </a:p>
          <a:p>
            <a:endParaRPr lang="en-US" altLang="en-US"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FD0DA4FC-4E0B-4060-9F87-32517545B899}"/>
              </a:ext>
            </a:extLst>
          </p:cNvPr>
          <p:cNvSpPr>
            <a:spLocks noGrp="1" noChangeArrowheads="1"/>
          </p:cNvSpPr>
          <p:nvPr>
            <p:ph type="ftr" sz="quarter" idx="4"/>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2025 Sheltered PIT Count Training</a:t>
            </a:r>
          </a:p>
        </p:txBody>
      </p:sp>
      <p:sp>
        <p:nvSpPr>
          <p:cNvPr id="46083" name="Rectangle 7">
            <a:extLst>
              <a:ext uri="{FF2B5EF4-FFF2-40B4-BE49-F238E27FC236}">
                <a16:creationId xmlns:a16="http://schemas.microsoft.com/office/drawing/2014/main" id="{F7B703C9-0321-4C78-806A-C336D5C2DD49}"/>
              </a:ext>
            </a:extLst>
          </p:cNvPr>
          <p:cNvSpPr>
            <a:spLocks noGrp="1" noChangeArrowheads="1"/>
          </p:cNvSpPr>
          <p:nvPr>
            <p:ph type="sldNum" sz="quarter" idx="5"/>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fld id="{AC97F43C-16D6-43D8-9571-C2E14940CE71}" type="slidenum">
              <a:rPr lang="en-US" altLang="en-US" smtClean="0"/>
              <a:pPr/>
              <a:t>28</a:t>
            </a:fld>
            <a:endParaRPr lang="en-US" altLang="en-US" dirty="0"/>
          </a:p>
        </p:txBody>
      </p:sp>
      <p:sp>
        <p:nvSpPr>
          <p:cNvPr id="46084" name="Rectangle 2">
            <a:extLst>
              <a:ext uri="{FF2B5EF4-FFF2-40B4-BE49-F238E27FC236}">
                <a16:creationId xmlns:a16="http://schemas.microsoft.com/office/drawing/2014/main" id="{AA0FD373-82AA-4009-9CE1-0DC8C9AAD729}"/>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AE511FB2-BBC1-492E-BFCB-ED91B914946E}"/>
              </a:ext>
            </a:extLst>
          </p:cNvPr>
          <p:cNvSpPr>
            <a:spLocks noGrp="1" noChangeArrowheads="1"/>
          </p:cNvSpPr>
          <p:nvPr>
            <p:ph type="body" idx="1"/>
          </p:nvPr>
        </p:nvSpPr>
        <p:spPr>
          <a:noFill/>
        </p:spPr>
        <p:txBody>
          <a:bodyPr/>
          <a:lstStyle/>
          <a:p>
            <a:pPr defTabSz="874629"/>
            <a:endParaRPr lang="en-US" altLang="en-US"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FD0DA4FC-4E0B-4060-9F87-32517545B899}"/>
              </a:ext>
            </a:extLst>
          </p:cNvPr>
          <p:cNvSpPr>
            <a:spLocks noGrp="1" noChangeArrowheads="1"/>
          </p:cNvSpPr>
          <p:nvPr>
            <p:ph type="ftr" sz="quarter" idx="4"/>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2025 Sheltered PIT Count Training</a:t>
            </a:r>
          </a:p>
        </p:txBody>
      </p:sp>
      <p:sp>
        <p:nvSpPr>
          <p:cNvPr id="46083" name="Rectangle 7">
            <a:extLst>
              <a:ext uri="{FF2B5EF4-FFF2-40B4-BE49-F238E27FC236}">
                <a16:creationId xmlns:a16="http://schemas.microsoft.com/office/drawing/2014/main" id="{F7B703C9-0321-4C78-806A-C336D5C2DD49}"/>
              </a:ext>
            </a:extLst>
          </p:cNvPr>
          <p:cNvSpPr>
            <a:spLocks noGrp="1" noChangeArrowheads="1"/>
          </p:cNvSpPr>
          <p:nvPr>
            <p:ph type="sldNum" sz="quarter" idx="5"/>
          </p:nvPr>
        </p:nvSpPr>
        <p:spPr>
          <a:noFill/>
        </p:spPr>
        <p:txBody>
          <a:bodyPr/>
          <a:lstStyle>
            <a:lvl1pPr defTabSz="923835">
              <a:defRPr>
                <a:solidFill>
                  <a:schemeClr val="tx1"/>
                </a:solidFill>
                <a:latin typeface="Arial" panose="020B0604020202020204" pitchFamily="34" charset="0"/>
              </a:defRPr>
            </a:lvl1pPr>
            <a:lvl2pPr marL="742878" indent="-285722" defTabSz="923835">
              <a:defRPr>
                <a:solidFill>
                  <a:schemeClr val="tx1"/>
                </a:solidFill>
                <a:latin typeface="Arial" panose="020B0604020202020204" pitchFamily="34" charset="0"/>
              </a:defRPr>
            </a:lvl2pPr>
            <a:lvl3pPr marL="1142889" indent="-228578" defTabSz="923835">
              <a:defRPr>
                <a:solidFill>
                  <a:schemeClr val="tx1"/>
                </a:solidFill>
                <a:latin typeface="Arial" panose="020B0604020202020204" pitchFamily="34" charset="0"/>
              </a:defRPr>
            </a:lvl3pPr>
            <a:lvl4pPr marL="1600046" indent="-228578" defTabSz="923835">
              <a:defRPr>
                <a:solidFill>
                  <a:schemeClr val="tx1"/>
                </a:solidFill>
                <a:latin typeface="Arial" panose="020B0604020202020204" pitchFamily="34" charset="0"/>
              </a:defRPr>
            </a:lvl4pPr>
            <a:lvl5pPr marL="2057202" indent="-228578" defTabSz="923835">
              <a:defRPr>
                <a:solidFill>
                  <a:schemeClr val="tx1"/>
                </a:solidFill>
                <a:latin typeface="Arial" panose="020B0604020202020204" pitchFamily="34" charset="0"/>
              </a:defRPr>
            </a:lvl5pPr>
            <a:lvl6pPr marL="2514357" indent="-228578" defTabSz="923835" eaLnBrk="0" fontAlgn="base" hangingPunct="0">
              <a:spcBef>
                <a:spcPct val="0"/>
              </a:spcBef>
              <a:spcAft>
                <a:spcPct val="0"/>
              </a:spcAft>
              <a:defRPr>
                <a:solidFill>
                  <a:schemeClr val="tx1"/>
                </a:solidFill>
                <a:latin typeface="Arial" panose="020B0604020202020204" pitchFamily="34" charset="0"/>
              </a:defRPr>
            </a:lvl6pPr>
            <a:lvl7pPr marL="2971512" indent="-228578" defTabSz="923835" eaLnBrk="0" fontAlgn="base" hangingPunct="0">
              <a:spcBef>
                <a:spcPct val="0"/>
              </a:spcBef>
              <a:spcAft>
                <a:spcPct val="0"/>
              </a:spcAft>
              <a:defRPr>
                <a:solidFill>
                  <a:schemeClr val="tx1"/>
                </a:solidFill>
                <a:latin typeface="Arial" panose="020B0604020202020204" pitchFamily="34" charset="0"/>
              </a:defRPr>
            </a:lvl7pPr>
            <a:lvl8pPr marL="3428668" indent="-228578" defTabSz="923835" eaLnBrk="0" fontAlgn="base" hangingPunct="0">
              <a:spcBef>
                <a:spcPct val="0"/>
              </a:spcBef>
              <a:spcAft>
                <a:spcPct val="0"/>
              </a:spcAft>
              <a:defRPr>
                <a:solidFill>
                  <a:schemeClr val="tx1"/>
                </a:solidFill>
                <a:latin typeface="Arial" panose="020B0604020202020204" pitchFamily="34" charset="0"/>
              </a:defRPr>
            </a:lvl8pPr>
            <a:lvl9pPr marL="3885825" indent="-228578" defTabSz="923835" eaLnBrk="0" fontAlgn="base" hangingPunct="0">
              <a:spcBef>
                <a:spcPct val="0"/>
              </a:spcBef>
              <a:spcAft>
                <a:spcPct val="0"/>
              </a:spcAft>
              <a:defRPr>
                <a:solidFill>
                  <a:schemeClr val="tx1"/>
                </a:solidFill>
                <a:latin typeface="Arial" panose="020B0604020202020204" pitchFamily="34" charset="0"/>
              </a:defRPr>
            </a:lvl9pPr>
          </a:lstStyle>
          <a:p>
            <a:fld id="{AC97F43C-16D6-43D8-9571-C2E14940CE71}" type="slidenum">
              <a:rPr lang="en-US" altLang="en-US" smtClean="0"/>
              <a:pPr/>
              <a:t>29</a:t>
            </a:fld>
            <a:endParaRPr lang="en-US" altLang="en-US" dirty="0"/>
          </a:p>
        </p:txBody>
      </p:sp>
      <p:sp>
        <p:nvSpPr>
          <p:cNvPr id="46084" name="Rectangle 2">
            <a:extLst>
              <a:ext uri="{FF2B5EF4-FFF2-40B4-BE49-F238E27FC236}">
                <a16:creationId xmlns:a16="http://schemas.microsoft.com/office/drawing/2014/main" id="{AA0FD373-82AA-4009-9CE1-0DC8C9AAD729}"/>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AE511FB2-BBC1-492E-BFCB-ED91B914946E}"/>
              </a:ext>
            </a:extLst>
          </p:cNvPr>
          <p:cNvSpPr>
            <a:spLocks noGrp="1" noChangeArrowheads="1"/>
          </p:cNvSpPr>
          <p:nvPr>
            <p:ph type="body" idx="1"/>
          </p:nvPr>
        </p:nvSpPr>
        <p:spPr>
          <a:noFill/>
        </p:spPr>
        <p:txBody>
          <a:bodyPr/>
          <a:lstStyle/>
          <a:p>
            <a:pPr defTabSz="874629"/>
            <a:endParaRPr lang="en-US" altLang="en-US" dirty="0">
              <a:latin typeface="+mn-lt"/>
            </a:endParaRPr>
          </a:p>
        </p:txBody>
      </p:sp>
    </p:spTree>
    <p:extLst>
      <p:ext uri="{BB962C8B-B14F-4D97-AF65-F5344CB8AC3E}">
        <p14:creationId xmlns:p14="http://schemas.microsoft.com/office/powerpoint/2010/main" val="969710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AAF26-5B65-C320-980D-9090C2E08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C7BC6-5860-EB46-A8D8-370F914E6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6290B-8568-8CA0-E8DD-2533F50492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Walk through the interview form with any volunteers or staff who will be conducting the PIT interviews</a:t>
            </a:r>
            <a:endParaRPr lang="en-US" dirty="0"/>
          </a:p>
        </p:txBody>
      </p:sp>
      <p:sp>
        <p:nvSpPr>
          <p:cNvPr id="4" name="Slide Number Placeholder 3">
            <a:extLst>
              <a:ext uri="{FF2B5EF4-FFF2-40B4-BE49-F238E27FC236}">
                <a16:creationId xmlns:a16="http://schemas.microsoft.com/office/drawing/2014/main" id="{F92C71CA-60A6-6B0B-3B17-C351604E2592}"/>
              </a:ext>
            </a:extLst>
          </p:cNvPr>
          <p:cNvSpPr>
            <a:spLocks noGrp="1"/>
          </p:cNvSpPr>
          <p:nvPr>
            <p:ph type="sldNum" sz="quarter" idx="5"/>
          </p:nvPr>
        </p:nvSpPr>
        <p:spPr/>
        <p:txBody>
          <a:bodyPr/>
          <a:lstStyle/>
          <a:p>
            <a:fld id="{50140C57-9E16-40F7-AA7C-EE6BBAE5A11F}" type="slidenum">
              <a:rPr lang="en-US" smtClean="0"/>
              <a:t>30</a:t>
            </a:fld>
            <a:endParaRPr lang="en-US"/>
          </a:p>
        </p:txBody>
      </p:sp>
    </p:spTree>
    <p:extLst>
      <p:ext uri="{BB962C8B-B14F-4D97-AF65-F5344CB8AC3E}">
        <p14:creationId xmlns:p14="http://schemas.microsoft.com/office/powerpoint/2010/main" val="346364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2456-B65D-6892-19E0-17B54B804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80524-0A8C-603A-4A2F-971D4D521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54EEC-B9F9-4ECF-9806-DB2B90E536B5}"/>
              </a:ext>
            </a:extLst>
          </p:cNvPr>
          <p:cNvSpPr>
            <a:spLocks noGrp="1"/>
          </p:cNvSpPr>
          <p:nvPr>
            <p:ph type="body" idx="1"/>
          </p:nvPr>
        </p:nvSpPr>
        <p:spPr/>
        <p:txBody>
          <a:bodyPr/>
          <a:lstStyle/>
          <a:p>
            <a:r>
              <a:rPr lang="en-US" sz="1600" dirty="0"/>
              <a:t>Brendan will demo the PIT mobile app with staff/ volunteers, if using the app instead of the paper forms.</a:t>
            </a:r>
          </a:p>
          <a:p>
            <a:endParaRPr lang="en-US" dirty="0"/>
          </a:p>
        </p:txBody>
      </p:sp>
      <p:sp>
        <p:nvSpPr>
          <p:cNvPr id="4" name="Slide Number Placeholder 3">
            <a:extLst>
              <a:ext uri="{FF2B5EF4-FFF2-40B4-BE49-F238E27FC236}">
                <a16:creationId xmlns:a16="http://schemas.microsoft.com/office/drawing/2014/main" id="{944AC7F7-8511-3176-F8A0-92B757E91D3A}"/>
              </a:ext>
            </a:extLst>
          </p:cNvPr>
          <p:cNvSpPr>
            <a:spLocks noGrp="1"/>
          </p:cNvSpPr>
          <p:nvPr>
            <p:ph type="sldNum" sz="quarter" idx="5"/>
          </p:nvPr>
        </p:nvSpPr>
        <p:spPr/>
        <p:txBody>
          <a:bodyPr/>
          <a:lstStyle/>
          <a:p>
            <a:fld id="{50140C57-9E16-40F7-AA7C-EE6BBAE5A11F}" type="slidenum">
              <a:rPr lang="en-US" smtClean="0"/>
              <a:t>31</a:t>
            </a:fld>
            <a:endParaRPr lang="en-US"/>
          </a:p>
        </p:txBody>
      </p:sp>
    </p:spTree>
    <p:extLst>
      <p:ext uri="{BB962C8B-B14F-4D97-AF65-F5344CB8AC3E}">
        <p14:creationId xmlns:p14="http://schemas.microsoft.com/office/powerpoint/2010/main" val="1176959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ltLang="en-US" dirty="0"/>
              <a:t>2025 Sheltered PIT Count Training</a:t>
            </a:r>
          </a:p>
        </p:txBody>
      </p:sp>
    </p:spTree>
    <p:extLst>
      <p:ext uri="{BB962C8B-B14F-4D97-AF65-F5344CB8AC3E}">
        <p14:creationId xmlns:p14="http://schemas.microsoft.com/office/powerpoint/2010/main" val="1370176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151533-CADD-4267-AE9C-070C7D47A3F8}" type="slidenum">
              <a:rPr lang="en-US" altLang="en-US" smtClean="0"/>
              <a:pPr>
                <a:defRPr/>
              </a:pPr>
              <a:t>33</a:t>
            </a:fld>
            <a:endParaRPr lang="en-US" altLang="en-US"/>
          </a:p>
        </p:txBody>
      </p:sp>
    </p:spTree>
    <p:extLst>
      <p:ext uri="{BB962C8B-B14F-4D97-AF65-F5344CB8AC3E}">
        <p14:creationId xmlns:p14="http://schemas.microsoft.com/office/powerpoint/2010/main" val="93933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16E3-ABEA-5DE0-26D6-EB8ECEC81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F686F-B99C-A494-7CFE-79DA88072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2E7DF-3442-39A4-F93D-53F698205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3DC84-0902-1727-A3C2-A3D1BB066206}"/>
              </a:ext>
            </a:extLst>
          </p:cNvPr>
          <p:cNvSpPr>
            <a:spLocks noGrp="1"/>
          </p:cNvSpPr>
          <p:nvPr>
            <p:ph type="sldNum" sz="quarter" idx="5"/>
          </p:nvPr>
        </p:nvSpPr>
        <p:spPr/>
        <p:txBody>
          <a:bodyPr/>
          <a:lstStyle/>
          <a:p>
            <a:fld id="{50140C57-9E16-40F7-AA7C-EE6BBAE5A11F}" type="slidenum">
              <a:rPr lang="en-US" smtClean="0"/>
              <a:t>3</a:t>
            </a:fld>
            <a:endParaRPr lang="en-US"/>
          </a:p>
        </p:txBody>
      </p:sp>
    </p:spTree>
    <p:extLst>
      <p:ext uri="{BB962C8B-B14F-4D97-AF65-F5344CB8AC3E}">
        <p14:creationId xmlns:p14="http://schemas.microsoft.com/office/powerpoint/2010/main" val="668811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151533-CADD-4267-AE9C-070C7D47A3F8}" type="slidenum">
              <a:rPr lang="en-US" altLang="en-US" smtClean="0"/>
              <a:pPr>
                <a:defRPr/>
              </a:pPr>
              <a:t>34</a:t>
            </a:fld>
            <a:endParaRPr lang="en-US" altLang="en-US"/>
          </a:p>
        </p:txBody>
      </p:sp>
    </p:spTree>
    <p:extLst>
      <p:ext uri="{BB962C8B-B14F-4D97-AF65-F5344CB8AC3E}">
        <p14:creationId xmlns:p14="http://schemas.microsoft.com/office/powerpoint/2010/main" val="1869677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 Intro</a:t>
            </a:r>
          </a:p>
          <a:p>
            <a:r>
              <a:rPr lang="en-US" dirty="0"/>
              <a:t>Idelia – Slides 3-7</a:t>
            </a:r>
          </a:p>
          <a:p>
            <a:r>
              <a:rPr lang="en-US" dirty="0"/>
              <a:t>Jess – Slides 8 to end</a:t>
            </a:r>
          </a:p>
          <a:p>
            <a:endParaRPr lang="en-US" dirty="0"/>
          </a:p>
        </p:txBody>
      </p:sp>
      <p:sp>
        <p:nvSpPr>
          <p:cNvPr id="4" name="Slide Number Placeholder 3"/>
          <p:cNvSpPr>
            <a:spLocks noGrp="1"/>
          </p:cNvSpPr>
          <p:nvPr>
            <p:ph type="sldNum" sz="quarter" idx="5"/>
          </p:nvPr>
        </p:nvSpPr>
        <p:spPr/>
        <p:txBody>
          <a:bodyPr/>
          <a:lstStyle/>
          <a:p>
            <a:pPr>
              <a:defRPr/>
            </a:pPr>
            <a:fld id="{B8151533-CADD-4267-AE9C-070C7D47A3F8}" type="slidenum">
              <a:rPr lang="en-US" altLang="en-US" smtClean="0"/>
              <a:pPr>
                <a:defRPr/>
              </a:pPr>
              <a:t>35</a:t>
            </a:fld>
            <a:endParaRPr lang="en-US" altLang="en-US"/>
          </a:p>
        </p:txBody>
      </p:sp>
    </p:spTree>
    <p:extLst>
      <p:ext uri="{BB962C8B-B14F-4D97-AF65-F5344CB8AC3E}">
        <p14:creationId xmlns:p14="http://schemas.microsoft.com/office/powerpoint/2010/main" val="250198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1F9D4D61-57B2-4CC2-85B2-00E876D7F496}"/>
              </a:ext>
            </a:extLst>
          </p:cNvPr>
          <p:cNvSpPr>
            <a:spLocks noGrp="1"/>
          </p:cNvSpPr>
          <p:nvPr>
            <p:ph type="ftr" sz="quarter" idx="10"/>
          </p:nvPr>
        </p:nvSpPr>
        <p:spPr/>
        <p:txBody>
          <a:bodyPr/>
          <a:lstStyle/>
          <a:p>
            <a:pPr>
              <a:defRPr/>
            </a:pPr>
            <a:r>
              <a:rPr lang="en-US" altLang="en-US" dirty="0"/>
              <a:t>2025 Sheltered PIT Count Training</a:t>
            </a:r>
          </a:p>
        </p:txBody>
      </p:sp>
    </p:spTree>
    <p:extLst>
      <p:ext uri="{BB962C8B-B14F-4D97-AF65-F5344CB8AC3E}">
        <p14:creationId xmlns:p14="http://schemas.microsoft.com/office/powerpoint/2010/main" val="121438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As a snapshot, the PIT count does not provide all possible information about homelessness, but when done consistently over the years (same time of year with reliable methodology and high data quality standards), it does provide important comparative information.</a:t>
            </a:r>
          </a:p>
          <a:p>
            <a:endParaRPr lang="en-US" dirty="0"/>
          </a:p>
        </p:txBody>
      </p:sp>
      <p:sp>
        <p:nvSpPr>
          <p:cNvPr id="4" name="Slide Number Placeholder 3"/>
          <p:cNvSpPr>
            <a:spLocks noGrp="1"/>
          </p:cNvSpPr>
          <p:nvPr>
            <p:ph type="sldNum" sz="quarter" idx="5"/>
          </p:nvPr>
        </p:nvSpPr>
        <p:spPr/>
        <p:txBody>
          <a:bodyPr/>
          <a:lstStyle/>
          <a:p>
            <a:fld id="{50140C57-9E16-40F7-AA7C-EE6BBAE5A11F}" type="slidenum">
              <a:rPr lang="en-US" smtClean="0"/>
              <a:t>4</a:t>
            </a:fld>
            <a:endParaRPr lang="en-US"/>
          </a:p>
        </p:txBody>
      </p:sp>
    </p:spTree>
    <p:extLst>
      <p:ext uri="{BB962C8B-B14F-4D97-AF65-F5344CB8AC3E}">
        <p14:creationId xmlns:p14="http://schemas.microsoft.com/office/powerpoint/2010/main" val="196207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BB1-01CC-C9C4-0B7E-19A39A0CB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9F80B-831A-DE74-432B-13F1C9F82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E8E3E-B692-396F-6C4B-84880D00E517}"/>
              </a:ext>
            </a:extLst>
          </p:cNvPr>
          <p:cNvSpPr>
            <a:spLocks noGrp="1"/>
          </p:cNvSpPr>
          <p:nvPr>
            <p:ph type="body" idx="1"/>
          </p:nvPr>
        </p:nvSpPr>
        <p:spPr/>
        <p:txBody>
          <a:bodyPr/>
          <a:lstStyle/>
          <a:p>
            <a:pPr defTabSz="998738">
              <a:defRPr/>
            </a:pPr>
            <a:r>
              <a:rPr lang="en-US" altLang="en-US" dirty="0">
                <a:latin typeface="Arial" panose="020B0604020202020204" pitchFamily="34" charset="0"/>
              </a:rPr>
              <a:t>As a snapshot, the PIT count does not provide all possible information about homelessness, but when done consistently over the years (same time of year with reliable methodology and high data quality standards), it does provide important comparative information.</a:t>
            </a:r>
          </a:p>
          <a:p>
            <a:endParaRPr lang="en-US" dirty="0"/>
          </a:p>
        </p:txBody>
      </p:sp>
      <p:sp>
        <p:nvSpPr>
          <p:cNvPr id="4" name="Slide Number Placeholder 3">
            <a:extLst>
              <a:ext uri="{FF2B5EF4-FFF2-40B4-BE49-F238E27FC236}">
                <a16:creationId xmlns:a16="http://schemas.microsoft.com/office/drawing/2014/main" id="{69C2F8E6-4AEB-3513-F3F2-31E39CFDEDDE}"/>
              </a:ext>
            </a:extLst>
          </p:cNvPr>
          <p:cNvSpPr>
            <a:spLocks noGrp="1"/>
          </p:cNvSpPr>
          <p:nvPr>
            <p:ph type="sldNum" sz="quarter" idx="5"/>
          </p:nvPr>
        </p:nvSpPr>
        <p:spPr/>
        <p:txBody>
          <a:bodyPr/>
          <a:lstStyle/>
          <a:p>
            <a:fld id="{50140C57-9E16-40F7-AA7C-EE6BBAE5A11F}" type="slidenum">
              <a:rPr lang="en-US" smtClean="0"/>
              <a:t>5</a:t>
            </a:fld>
            <a:endParaRPr lang="en-US"/>
          </a:p>
        </p:txBody>
      </p:sp>
    </p:spTree>
    <p:extLst>
      <p:ext uri="{BB962C8B-B14F-4D97-AF65-F5344CB8AC3E}">
        <p14:creationId xmlns:p14="http://schemas.microsoft.com/office/powerpoint/2010/main" val="117228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E165E-07BC-C466-F13D-0AA024F1F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B4235-5B22-243D-B389-3B351C170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47A96-2FB0-3E24-0106-687FAFD709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E46F62-6902-E41A-934F-57F05E5F265C}"/>
              </a:ext>
            </a:extLst>
          </p:cNvPr>
          <p:cNvSpPr>
            <a:spLocks noGrp="1"/>
          </p:cNvSpPr>
          <p:nvPr>
            <p:ph type="sldNum" sz="quarter" idx="10"/>
          </p:nvPr>
        </p:nvSpPr>
        <p:spPr/>
        <p:txBody>
          <a:bodyPr/>
          <a:lstStyle/>
          <a:p>
            <a:fld id="{9BB6F4AE-9FD2-408F-8EB3-7426F3D5A079}" type="slidenum">
              <a:rPr lang="en-US" smtClean="0"/>
              <a:t>6</a:t>
            </a:fld>
            <a:endParaRPr lang="en-US" dirty="0"/>
          </a:p>
        </p:txBody>
      </p:sp>
    </p:spTree>
    <p:extLst>
      <p:ext uri="{BB962C8B-B14F-4D97-AF65-F5344CB8AC3E}">
        <p14:creationId xmlns:p14="http://schemas.microsoft.com/office/powerpoint/2010/main" val="908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a:t>
            </a:r>
            <a:r>
              <a:rPr lang="en-US" altLang="en-US" sz="1600" u="sng" dirty="0"/>
              <a:t>NOTE</a:t>
            </a:r>
            <a:r>
              <a:rPr lang="en-US" altLang="en-US" sz="1600" dirty="0"/>
              <a:t>:  </a:t>
            </a:r>
            <a:r>
              <a:rPr lang="en-US" altLang="en-US" sz="1200" dirty="0"/>
              <a:t>The date cannot be changed by one county or RHAB.  The entire CoC must conduct the count on the same date.  Please contact Jessica Sones at DMA if you have an issue arise on/right before the PIT date.***</a:t>
            </a:r>
          </a:p>
          <a:p>
            <a:endParaRPr lang="en-US" dirty="0"/>
          </a:p>
        </p:txBody>
      </p:sp>
      <p:sp>
        <p:nvSpPr>
          <p:cNvPr id="4" name="Slide Number Placeholder 3"/>
          <p:cNvSpPr>
            <a:spLocks noGrp="1"/>
          </p:cNvSpPr>
          <p:nvPr>
            <p:ph type="sldNum" sz="quarter" idx="5"/>
          </p:nvPr>
        </p:nvSpPr>
        <p:spPr/>
        <p:txBody>
          <a:bodyPr/>
          <a:lstStyle/>
          <a:p>
            <a:fld id="{50140C57-9E16-40F7-AA7C-EE6BBAE5A11F}" type="slidenum">
              <a:rPr lang="en-US" smtClean="0"/>
              <a:t>7</a:t>
            </a:fld>
            <a:endParaRPr lang="en-US"/>
          </a:p>
        </p:txBody>
      </p:sp>
    </p:spTree>
    <p:extLst>
      <p:ext uri="{BB962C8B-B14F-4D97-AF65-F5344CB8AC3E}">
        <p14:creationId xmlns:p14="http://schemas.microsoft.com/office/powerpoint/2010/main" val="300227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14A1-E886-F0C9-007E-8D705C316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D92A1-481D-00A9-BE69-6504A9FFF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36A9A-90E3-B88C-636D-90AF106561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seasoned PIT count pro…. Here is what is new</a:t>
            </a:r>
          </a:p>
          <a:p>
            <a:endParaRPr lang="en-US" dirty="0"/>
          </a:p>
        </p:txBody>
      </p:sp>
      <p:sp>
        <p:nvSpPr>
          <p:cNvPr id="4" name="Slide Number Placeholder 3">
            <a:extLst>
              <a:ext uri="{FF2B5EF4-FFF2-40B4-BE49-F238E27FC236}">
                <a16:creationId xmlns:a16="http://schemas.microsoft.com/office/drawing/2014/main" id="{76C31BE1-9381-92A6-DFCC-8D5F8CF343E7}"/>
              </a:ext>
            </a:extLst>
          </p:cNvPr>
          <p:cNvSpPr>
            <a:spLocks noGrp="1"/>
          </p:cNvSpPr>
          <p:nvPr>
            <p:ph type="sldNum" sz="quarter" idx="5"/>
          </p:nvPr>
        </p:nvSpPr>
        <p:spPr/>
        <p:txBody>
          <a:bodyPr/>
          <a:lstStyle/>
          <a:p>
            <a:fld id="{50140C57-9E16-40F7-AA7C-EE6BBAE5A11F}" type="slidenum">
              <a:rPr lang="en-US" smtClean="0"/>
              <a:t>8</a:t>
            </a:fld>
            <a:endParaRPr lang="en-US"/>
          </a:p>
        </p:txBody>
      </p:sp>
    </p:spTree>
    <p:extLst>
      <p:ext uri="{BB962C8B-B14F-4D97-AF65-F5344CB8AC3E}">
        <p14:creationId xmlns:p14="http://schemas.microsoft.com/office/powerpoint/2010/main" val="66258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77446-2982-30F1-583F-7979D836B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9042D-F9F5-26D3-BC92-0DC2619BD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0CE63-74A9-F66B-E6F7-AF0DAE8DEB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BF188-389B-6FDE-2EBA-CCFEA73825E8}"/>
              </a:ext>
            </a:extLst>
          </p:cNvPr>
          <p:cNvSpPr>
            <a:spLocks noGrp="1"/>
          </p:cNvSpPr>
          <p:nvPr>
            <p:ph type="sldNum" sz="quarter" idx="5"/>
          </p:nvPr>
        </p:nvSpPr>
        <p:spPr/>
        <p:txBody>
          <a:bodyPr/>
          <a:lstStyle/>
          <a:p>
            <a:fld id="{50140C57-9E16-40F7-AA7C-EE6BBAE5A11F}" type="slidenum">
              <a:rPr lang="en-US" smtClean="0"/>
              <a:t>9</a:t>
            </a:fld>
            <a:endParaRPr lang="en-US"/>
          </a:p>
        </p:txBody>
      </p:sp>
    </p:spTree>
    <p:extLst>
      <p:ext uri="{BB962C8B-B14F-4D97-AF65-F5344CB8AC3E}">
        <p14:creationId xmlns:p14="http://schemas.microsoft.com/office/powerpoint/2010/main" val="701966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671637" y="832242"/>
            <a:ext cx="8848726" cy="2907513"/>
          </a:xfrm>
        </p:spPr>
        <p:txBody>
          <a:bodyPr anchor="ctr">
            <a:normAutofit/>
          </a:bodyPr>
          <a:lstStyle>
            <a:lvl1pPr algn="ctr">
              <a:defRPr sz="6600" b="1" spc="200" baseline="0">
                <a:solidFill>
                  <a:schemeClr val="bg1"/>
                </a:solidFill>
                <a:latin typeface="High Tower Text" panose="02040502050506030303" pitchFamily="18" charset="0"/>
              </a:defRPr>
            </a:lvl1pPr>
          </a:lstStyle>
          <a:p>
            <a:r>
              <a:rPr lang="en-US"/>
              <a:t>Click to edit Master 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logo of a framework strategies&#10;&#10;AI-generated content may be incorrect.">
            <a:extLst>
              <a:ext uri="{FF2B5EF4-FFF2-40B4-BE49-F238E27FC236}">
                <a16:creationId xmlns:a16="http://schemas.microsoft.com/office/drawing/2014/main" id="{9BC0B493-FDA0-9D3F-862A-934907A4CB92}"/>
              </a:ext>
            </a:extLst>
          </p:cNvPr>
          <p:cNvPicPr>
            <a:picLocks noChangeAspect="1"/>
          </p:cNvPicPr>
          <p:nvPr userDrawn="1"/>
        </p:nvPicPr>
        <p:blipFill>
          <a:blip r:embed="rId2">
            <a:extLst>
              <a:ext uri="{28A0092B-C50C-407E-A947-70E740481C1C}">
                <a14:useLocalDpi xmlns:a14="http://schemas.microsoft.com/office/drawing/2010/main" val="0"/>
              </a:ext>
            </a:extLst>
          </a:blip>
          <a:srcRect l="20157" t="10972" r="22861" b="15833"/>
          <a:stretch/>
        </p:blipFill>
        <p:spPr>
          <a:xfrm>
            <a:off x="9660240" y="4756935"/>
            <a:ext cx="2207910" cy="1904367"/>
          </a:xfrm>
          <a:prstGeom prst="rect">
            <a:avLst/>
          </a:prstGeom>
        </p:spPr>
      </p:pic>
      <p:sp>
        <p:nvSpPr>
          <p:cNvPr id="9" name="Subtitle 2">
            <a:extLst>
              <a:ext uri="{FF2B5EF4-FFF2-40B4-BE49-F238E27FC236}">
                <a16:creationId xmlns:a16="http://schemas.microsoft.com/office/drawing/2014/main" id="{35F1E187-AEB1-2131-FDC1-B086C620D9C0}"/>
              </a:ext>
            </a:extLst>
          </p:cNvPr>
          <p:cNvSpPr>
            <a:spLocks noGrp="1"/>
          </p:cNvSpPr>
          <p:nvPr>
            <p:ph type="subTitle" idx="1"/>
          </p:nvPr>
        </p:nvSpPr>
        <p:spPr>
          <a:xfrm>
            <a:off x="734428" y="5065986"/>
            <a:ext cx="8387316" cy="1463040"/>
          </a:xfrm>
        </p:spPr>
        <p:txBody>
          <a:bodyPr lIns="91440" rIns="91440" anchor="ctr">
            <a:normAutofit/>
          </a:bodyPr>
          <a:lstStyle>
            <a:lvl1pPr marL="0" indent="0" algn="r">
              <a:lnSpc>
                <a:spcPct val="100000"/>
              </a:lnSpc>
              <a:spcBef>
                <a:spcPts val="0"/>
              </a:spcBef>
              <a:buNone/>
              <a:defRPr sz="2800">
                <a:solidFill>
                  <a:schemeClr val="tx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256040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755C-5439-F9B5-9117-82664070C848}"/>
              </a:ext>
            </a:extLst>
          </p:cNvPr>
          <p:cNvSpPr/>
          <p:nvPr userDrawn="1"/>
        </p:nvSpPr>
        <p:spPr>
          <a:xfrm>
            <a:off x="0" y="0"/>
            <a:ext cx="4253023" cy="6858000"/>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285751" y="1323966"/>
            <a:ext cx="3648074" cy="4210068"/>
          </a:xfrm>
        </p:spPr>
        <p:txBody>
          <a:bodyPr>
            <a:normAutofit/>
          </a:bodyPr>
          <a:lstStyle>
            <a:lvl1pPr algn="r">
              <a:defRPr sz="4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700775" y="510363"/>
            <a:ext cx="7110226" cy="579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00775" y="6470704"/>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lvl1pPr algn="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0513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755C-5439-F9B5-9117-82664070C848}"/>
              </a:ext>
            </a:extLst>
          </p:cNvPr>
          <p:cNvSpPr/>
          <p:nvPr userDrawn="1"/>
        </p:nvSpPr>
        <p:spPr>
          <a:xfrm>
            <a:off x="0" y="0"/>
            <a:ext cx="4253023"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solidFill>
                <a:schemeClr val="bg1"/>
              </a:solidFill>
            </a:endParaRPr>
          </a:p>
        </p:txBody>
      </p:sp>
      <p:sp>
        <p:nvSpPr>
          <p:cNvPr id="2" name="Title 1"/>
          <p:cNvSpPr>
            <a:spLocks noGrp="1"/>
          </p:cNvSpPr>
          <p:nvPr>
            <p:ph type="title"/>
          </p:nvPr>
        </p:nvSpPr>
        <p:spPr>
          <a:xfrm>
            <a:off x="285750" y="1323966"/>
            <a:ext cx="3638550" cy="4210068"/>
          </a:xfrm>
        </p:spPr>
        <p:txBody>
          <a:bodyPr>
            <a:normAutofit/>
          </a:bodyPr>
          <a:lstStyle>
            <a:lvl1pPr algn="r">
              <a:defRPr sz="4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700775" y="510363"/>
            <a:ext cx="7110226" cy="579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00775" y="6470704"/>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lvl1pPr algn="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7881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755C-5439-F9B5-9117-82664070C848}"/>
              </a:ext>
            </a:extLst>
          </p:cNvPr>
          <p:cNvSpPr/>
          <p:nvPr userDrawn="1"/>
        </p:nvSpPr>
        <p:spPr>
          <a:xfrm>
            <a:off x="0" y="0"/>
            <a:ext cx="4253023"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solidFill>
                <a:schemeClr val="tx1"/>
              </a:solidFill>
            </a:endParaRPr>
          </a:p>
        </p:txBody>
      </p:sp>
      <p:sp>
        <p:nvSpPr>
          <p:cNvPr id="2" name="Title 1"/>
          <p:cNvSpPr>
            <a:spLocks noGrp="1"/>
          </p:cNvSpPr>
          <p:nvPr>
            <p:ph type="title"/>
          </p:nvPr>
        </p:nvSpPr>
        <p:spPr>
          <a:xfrm>
            <a:off x="285750" y="1323966"/>
            <a:ext cx="3638550" cy="4210068"/>
          </a:xfrm>
        </p:spPr>
        <p:txBody>
          <a:bodyPr>
            <a:normAutofit/>
          </a:bodyPr>
          <a:lstStyle>
            <a:lvl1pPr algn="r">
              <a:defRPr sz="44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00775" y="510363"/>
            <a:ext cx="7110226" cy="579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00775" y="6470704"/>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lvl1pPr algn="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123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755C-5439-F9B5-9117-82664070C848}"/>
              </a:ext>
            </a:extLst>
          </p:cNvPr>
          <p:cNvSpPr/>
          <p:nvPr userDrawn="1"/>
        </p:nvSpPr>
        <p:spPr>
          <a:xfrm>
            <a:off x="0" y="0"/>
            <a:ext cx="4253023" cy="685800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solidFill>
                <a:schemeClr val="bg1"/>
              </a:solidFill>
            </a:endParaRPr>
          </a:p>
        </p:txBody>
      </p:sp>
      <p:sp>
        <p:nvSpPr>
          <p:cNvPr id="2" name="Title 1"/>
          <p:cNvSpPr>
            <a:spLocks noGrp="1"/>
          </p:cNvSpPr>
          <p:nvPr>
            <p:ph type="title"/>
          </p:nvPr>
        </p:nvSpPr>
        <p:spPr>
          <a:xfrm>
            <a:off x="266700" y="1323966"/>
            <a:ext cx="3676650" cy="4210068"/>
          </a:xfrm>
        </p:spPr>
        <p:txBody>
          <a:bodyPr>
            <a:normAutofit/>
          </a:bodyPr>
          <a:lstStyle>
            <a:lvl1pPr algn="r">
              <a:defRPr sz="4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700775" y="510363"/>
            <a:ext cx="7110226" cy="579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00775" y="6470704"/>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lvl1pPr algn="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0140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34657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68E8D-6929-9AE6-08E2-CD72F7E216FA}"/>
              </a:ext>
            </a:extLst>
          </p:cNvPr>
          <p:cNvSpPr/>
          <p:nvPr userDrawn="1"/>
        </p:nvSpPr>
        <p:spPr>
          <a:xfrm>
            <a:off x="9260958" y="4242391"/>
            <a:ext cx="2550042" cy="20669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73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34657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68E8D-6929-9AE6-08E2-CD72F7E216FA}"/>
              </a:ext>
            </a:extLst>
          </p:cNvPr>
          <p:cNvSpPr/>
          <p:nvPr userDrawn="1"/>
        </p:nvSpPr>
        <p:spPr>
          <a:xfrm>
            <a:off x="9260958" y="4242391"/>
            <a:ext cx="2550042" cy="20669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2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34657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68E8D-6929-9AE6-08E2-CD72F7E216FA}"/>
              </a:ext>
            </a:extLst>
          </p:cNvPr>
          <p:cNvSpPr/>
          <p:nvPr userDrawn="1"/>
        </p:nvSpPr>
        <p:spPr>
          <a:xfrm>
            <a:off x="9260958" y="4242391"/>
            <a:ext cx="2550042" cy="2066969"/>
          </a:xfrm>
          <a:prstGeom prst="rect">
            <a:avLst/>
          </a:prstGeom>
          <a:solidFill>
            <a:schemeClr val="accent3">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12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34657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68E8D-6929-9AE6-08E2-CD72F7E216FA}"/>
              </a:ext>
            </a:extLst>
          </p:cNvPr>
          <p:cNvSpPr/>
          <p:nvPr userDrawn="1"/>
        </p:nvSpPr>
        <p:spPr>
          <a:xfrm>
            <a:off x="9260958" y="4242391"/>
            <a:ext cx="2550042" cy="206696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69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3465789"/>
          </a:xfrm>
          <a:prstGeom prst="rect">
            <a:avLst/>
          </a:prstGeom>
          <a:solidFill>
            <a:schemeClr val="accent3">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68E8D-6929-9AE6-08E2-CD72F7E216FA}"/>
              </a:ext>
            </a:extLst>
          </p:cNvPr>
          <p:cNvSpPr/>
          <p:nvPr userDrawn="1"/>
        </p:nvSpPr>
        <p:spPr>
          <a:xfrm>
            <a:off x="9260958" y="4242391"/>
            <a:ext cx="2550042" cy="20669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455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3465789"/>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68E8D-6929-9AE6-08E2-CD72F7E216FA}"/>
              </a:ext>
            </a:extLst>
          </p:cNvPr>
          <p:cNvSpPr/>
          <p:nvPr userDrawn="1"/>
        </p:nvSpPr>
        <p:spPr>
          <a:xfrm>
            <a:off x="9260958" y="4242391"/>
            <a:ext cx="2550042" cy="206696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26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71637" y="832242"/>
            <a:ext cx="8848726" cy="2907513"/>
          </a:xfrm>
        </p:spPr>
        <p:txBody>
          <a:bodyPr anchor="ctr">
            <a:normAutofit/>
          </a:bodyPr>
          <a:lstStyle>
            <a:lvl1pPr algn="ctr">
              <a:defRPr sz="6600" b="1" spc="200" baseline="0">
                <a:solidFill>
                  <a:schemeClr val="bg1"/>
                </a:solidFill>
                <a:latin typeface="High Tower Text" panose="02040502050506030303" pitchFamily="18" charset="0"/>
              </a:defRPr>
            </a:lvl1pPr>
          </a:lstStyle>
          <a:p>
            <a:r>
              <a:rPr lang="en-US"/>
              <a:t>Click to edit Master 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logo of a framework strategies&#10;&#10;AI-generated content may be incorrect.">
            <a:extLst>
              <a:ext uri="{FF2B5EF4-FFF2-40B4-BE49-F238E27FC236}">
                <a16:creationId xmlns:a16="http://schemas.microsoft.com/office/drawing/2014/main" id="{768BADCD-FEBE-3D3E-5FD6-6FA14D4D4E03}"/>
              </a:ext>
            </a:extLst>
          </p:cNvPr>
          <p:cNvPicPr>
            <a:picLocks noChangeAspect="1"/>
          </p:cNvPicPr>
          <p:nvPr userDrawn="1"/>
        </p:nvPicPr>
        <p:blipFill>
          <a:blip r:embed="rId2">
            <a:extLst>
              <a:ext uri="{28A0092B-C50C-407E-A947-70E740481C1C}">
                <a14:useLocalDpi xmlns:a14="http://schemas.microsoft.com/office/drawing/2010/main" val="0"/>
              </a:ext>
            </a:extLst>
          </a:blip>
          <a:srcRect l="20157" t="10972" r="22861" b="15833"/>
          <a:stretch/>
        </p:blipFill>
        <p:spPr>
          <a:xfrm>
            <a:off x="9660240" y="4756935"/>
            <a:ext cx="2207910" cy="1904367"/>
          </a:xfrm>
          <a:prstGeom prst="rect">
            <a:avLst/>
          </a:prstGeom>
        </p:spPr>
      </p:pic>
      <p:sp>
        <p:nvSpPr>
          <p:cNvPr id="6" name="Subtitle 2">
            <a:extLst>
              <a:ext uri="{FF2B5EF4-FFF2-40B4-BE49-F238E27FC236}">
                <a16:creationId xmlns:a16="http://schemas.microsoft.com/office/drawing/2014/main" id="{1F89C0EA-0A5D-8592-8FD2-C1E0CDA8C06B}"/>
              </a:ext>
            </a:extLst>
          </p:cNvPr>
          <p:cNvSpPr>
            <a:spLocks noGrp="1"/>
          </p:cNvSpPr>
          <p:nvPr>
            <p:ph type="subTitle" idx="1"/>
          </p:nvPr>
        </p:nvSpPr>
        <p:spPr>
          <a:xfrm>
            <a:off x="734428" y="5065986"/>
            <a:ext cx="8387316" cy="1463040"/>
          </a:xfrm>
        </p:spPr>
        <p:txBody>
          <a:bodyPr lIns="91440" rIns="91440" anchor="ctr">
            <a:normAutofit/>
          </a:bodyPr>
          <a:lstStyle>
            <a:lvl1pPr marL="0" indent="0" algn="r">
              <a:lnSpc>
                <a:spcPct val="100000"/>
              </a:lnSpc>
              <a:spcBef>
                <a:spcPts val="0"/>
              </a:spcBef>
              <a:buNone/>
              <a:defRPr sz="2800">
                <a:solidFill>
                  <a:schemeClr val="tx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157182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1024128" y="585216"/>
            <a:ext cx="7875323" cy="149961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1024128" y="2286000"/>
            <a:ext cx="787532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25BA0C0-A782-2C79-61CD-635F151C58AC}"/>
              </a:ext>
            </a:extLst>
          </p:cNvPr>
          <p:cNvSpPr/>
          <p:nvPr userDrawn="1"/>
        </p:nvSpPr>
        <p:spPr>
          <a:xfrm>
            <a:off x="9260958" y="585215"/>
            <a:ext cx="2550042" cy="572414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AE7B405-15F4-D045-73BF-E032B5CC4ED6}"/>
              </a:ext>
            </a:extLst>
          </p:cNvPr>
          <p:cNvSpPr>
            <a:spLocks noGrp="1"/>
          </p:cNvSpPr>
          <p:nvPr>
            <p:ph idx="12"/>
          </p:nvPr>
        </p:nvSpPr>
        <p:spPr>
          <a:xfrm>
            <a:off x="9541567" y="805069"/>
            <a:ext cx="1997764" cy="5247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645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a:xfrm>
            <a:off x="467834" y="6520736"/>
            <a:ext cx="5901458" cy="274320"/>
          </a:xfrm>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a:xfrm>
            <a:off x="6511657" y="6520736"/>
            <a:ext cx="973666" cy="274320"/>
          </a:xfrm>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467834" y="648585"/>
            <a:ext cx="7017489" cy="563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3A68E8D-6929-9AE6-08E2-CD72F7E216FA}"/>
              </a:ext>
            </a:extLst>
          </p:cNvPr>
          <p:cNvSpPr/>
          <p:nvPr userDrawn="1"/>
        </p:nvSpPr>
        <p:spPr>
          <a:xfrm>
            <a:off x="7921257" y="0"/>
            <a:ext cx="427074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8357191" y="1470695"/>
            <a:ext cx="3615070" cy="3399867"/>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5406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a:xfrm>
            <a:off x="467834" y="6520736"/>
            <a:ext cx="5901458" cy="274320"/>
          </a:xfrm>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a:xfrm>
            <a:off x="6511657" y="6520736"/>
            <a:ext cx="973666" cy="274320"/>
          </a:xfrm>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467834" y="648585"/>
            <a:ext cx="7017489" cy="563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3A68E8D-6929-9AE6-08E2-CD72F7E216FA}"/>
              </a:ext>
            </a:extLst>
          </p:cNvPr>
          <p:cNvSpPr/>
          <p:nvPr userDrawn="1"/>
        </p:nvSpPr>
        <p:spPr>
          <a:xfrm>
            <a:off x="7921257" y="0"/>
            <a:ext cx="4270743"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8357191" y="1470695"/>
            <a:ext cx="3615070" cy="3399867"/>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77950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a:xfrm>
            <a:off x="467834" y="6520736"/>
            <a:ext cx="5901458" cy="274320"/>
          </a:xfrm>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a:xfrm>
            <a:off x="6511657" y="6520736"/>
            <a:ext cx="973666" cy="274320"/>
          </a:xfrm>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467834" y="648585"/>
            <a:ext cx="7017489" cy="563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3A68E8D-6929-9AE6-08E2-CD72F7E216FA}"/>
              </a:ext>
            </a:extLst>
          </p:cNvPr>
          <p:cNvSpPr/>
          <p:nvPr userDrawn="1"/>
        </p:nvSpPr>
        <p:spPr>
          <a:xfrm>
            <a:off x="7921257" y="0"/>
            <a:ext cx="4270743"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8357191" y="1470695"/>
            <a:ext cx="3615070" cy="3399867"/>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39338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a:xfrm>
            <a:off x="467834" y="6520736"/>
            <a:ext cx="5901458" cy="274320"/>
          </a:xfrm>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a:xfrm>
            <a:off x="6511657" y="6520736"/>
            <a:ext cx="973666" cy="274320"/>
          </a:xfrm>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467834" y="648585"/>
            <a:ext cx="7017489" cy="563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3A68E8D-6929-9AE6-08E2-CD72F7E216FA}"/>
              </a:ext>
            </a:extLst>
          </p:cNvPr>
          <p:cNvSpPr/>
          <p:nvPr userDrawn="1"/>
        </p:nvSpPr>
        <p:spPr>
          <a:xfrm>
            <a:off x="7921257" y="0"/>
            <a:ext cx="4270743"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8357191" y="1470695"/>
            <a:ext cx="3615070" cy="3399867"/>
          </a:xfrm>
        </p:spPr>
        <p:txBody>
          <a:bodyPr/>
          <a:lstStyle>
            <a:lvl1pPr>
              <a:defRPr b="1">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774250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B9A8BE-B951-6684-A2FE-B1B0BD2045C1}"/>
              </a:ext>
            </a:extLst>
          </p:cNvPr>
          <p:cNvSpPr>
            <a:spLocks noGrp="1"/>
          </p:cNvSpPr>
          <p:nvPr>
            <p:ph type="ftr" sz="quarter" idx="10"/>
          </p:nvPr>
        </p:nvSpPr>
        <p:spPr>
          <a:xfrm>
            <a:off x="467834" y="6520736"/>
            <a:ext cx="5901458" cy="274320"/>
          </a:xfrm>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E741FE89-D399-5BE4-70ED-04DBC3F8079A}"/>
              </a:ext>
            </a:extLst>
          </p:cNvPr>
          <p:cNvSpPr>
            <a:spLocks noGrp="1"/>
          </p:cNvSpPr>
          <p:nvPr>
            <p:ph type="sldNum" sz="quarter" idx="11"/>
          </p:nvPr>
        </p:nvSpPr>
        <p:spPr>
          <a:xfrm>
            <a:off x="6511657" y="6520736"/>
            <a:ext cx="973666" cy="274320"/>
          </a:xfrm>
        </p:spPr>
        <p:txBody>
          <a:bodyPr/>
          <a:lstStyle>
            <a:lvl1pPr algn="r">
              <a:defRPr/>
            </a:lvl1pPr>
          </a:lstStyle>
          <a:p>
            <a:fld id="{00000000-1234-1234-1234-123412341234}" type="slidenum">
              <a:rPr lang="en-US" smtClean="0"/>
              <a:pPr/>
              <a:t>‹#›</a:t>
            </a:fld>
            <a:endParaRPr lang="en-US" dirty="0"/>
          </a:p>
        </p:txBody>
      </p:sp>
      <p:sp>
        <p:nvSpPr>
          <p:cNvPr id="5" name="Content Placeholder 2">
            <a:extLst>
              <a:ext uri="{FF2B5EF4-FFF2-40B4-BE49-F238E27FC236}">
                <a16:creationId xmlns:a16="http://schemas.microsoft.com/office/drawing/2014/main" id="{C07FB3DC-4766-1264-3119-E0216347EDBF}"/>
              </a:ext>
            </a:extLst>
          </p:cNvPr>
          <p:cNvSpPr>
            <a:spLocks noGrp="1"/>
          </p:cNvSpPr>
          <p:nvPr>
            <p:ph idx="1"/>
          </p:nvPr>
        </p:nvSpPr>
        <p:spPr>
          <a:xfrm>
            <a:off x="467834" y="648585"/>
            <a:ext cx="7017489" cy="563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3A68E8D-6929-9AE6-08E2-CD72F7E216FA}"/>
              </a:ext>
            </a:extLst>
          </p:cNvPr>
          <p:cNvSpPr/>
          <p:nvPr userDrawn="1"/>
        </p:nvSpPr>
        <p:spPr>
          <a:xfrm>
            <a:off x="7921257" y="0"/>
            <a:ext cx="427074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9A622-99FD-4A1E-89C3-8D0AEDE9852C}"/>
              </a:ext>
            </a:extLst>
          </p:cNvPr>
          <p:cNvSpPr>
            <a:spLocks noGrp="1"/>
          </p:cNvSpPr>
          <p:nvPr>
            <p:ph type="title"/>
          </p:nvPr>
        </p:nvSpPr>
        <p:spPr>
          <a:xfrm>
            <a:off x="8357191" y="1470695"/>
            <a:ext cx="3615070" cy="3399867"/>
          </a:xfrm>
        </p:spPr>
        <p:txBody>
          <a:bodyPr/>
          <a:lstStyle>
            <a:lvl1pPr>
              <a:defRPr b="1">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315435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F1240A-1560-9FAC-B120-0D5AF12A38F4}"/>
              </a:ext>
            </a:extLst>
          </p:cNvPr>
          <p:cNvSpPr/>
          <p:nvPr userDrawn="1"/>
        </p:nvSpPr>
        <p:spPr>
          <a:xfrm flipV="1">
            <a:off x="457200" y="308342"/>
            <a:ext cx="11266966" cy="40046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84D31C13-001C-57F5-A06B-9F8C444D6597}"/>
              </a:ext>
            </a:extLst>
          </p:cNvPr>
          <p:cNvSpPr/>
          <p:nvPr userDrawn="1"/>
        </p:nvSpPr>
        <p:spPr>
          <a:xfrm flipV="1">
            <a:off x="3508744" y="4423144"/>
            <a:ext cx="8215422" cy="2003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flipV="1">
            <a:off x="467834" y="4430081"/>
            <a:ext cx="2884965" cy="2003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4557" y="4805916"/>
            <a:ext cx="7527851" cy="1403500"/>
          </a:xfrm>
        </p:spPr>
        <p:txBody>
          <a:bodyPr anchor="ctr">
            <a:normAutofit/>
          </a:bodyPr>
          <a:lstStyle>
            <a:lvl1pPr algn="l">
              <a:defRPr sz="4400" b="1" spc="20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6536995"/>
            <a:ext cx="5901458" cy="274320"/>
          </a:xfrm>
        </p:spPr>
        <p:txBody>
          <a:bodyPr/>
          <a:lstStyle>
            <a:lvl1pPr>
              <a:defRPr>
                <a:solidFill>
                  <a:schemeClr val="tx1"/>
                </a:solidFill>
              </a:defRPr>
            </a:lvl1pPr>
          </a:lstStyle>
          <a:p>
            <a:r>
              <a:rPr lang="en-US"/>
              <a:t>2026 Sheltered PIT Training</a:t>
            </a:r>
            <a:endParaRPr lang="en-US" dirty="0"/>
          </a:p>
        </p:txBody>
      </p:sp>
      <p:sp>
        <p:nvSpPr>
          <p:cNvPr id="6" name="Slide Number Placeholder 5"/>
          <p:cNvSpPr>
            <a:spLocks noGrp="1"/>
          </p:cNvSpPr>
          <p:nvPr>
            <p:ph type="sldNum" sz="quarter" idx="12"/>
          </p:nvPr>
        </p:nvSpPr>
        <p:spPr>
          <a:xfrm>
            <a:off x="10750500" y="6478464"/>
            <a:ext cx="973666" cy="274320"/>
          </a:xfrm>
        </p:spPr>
        <p:txBody>
          <a:bodyPr/>
          <a:lstStyle>
            <a:lvl1pPr algn="r">
              <a:defRPr>
                <a:solidFill>
                  <a:schemeClr val="tx1"/>
                </a:solidFill>
              </a:defRPr>
            </a:lvl1pPr>
          </a:lstStyle>
          <a:p>
            <a:fld id="{00000000-1234-1234-1234-123412341234}" type="slidenum">
              <a:rPr lang="en-US" smtClean="0"/>
              <a:pPr/>
              <a:t>‹#›</a:t>
            </a:fld>
            <a:endParaRPr lang="en-US" dirty="0"/>
          </a:p>
        </p:txBody>
      </p:sp>
      <p:sp>
        <p:nvSpPr>
          <p:cNvPr id="10" name="Content Placeholder 2">
            <a:extLst>
              <a:ext uri="{FF2B5EF4-FFF2-40B4-BE49-F238E27FC236}">
                <a16:creationId xmlns:a16="http://schemas.microsoft.com/office/drawing/2014/main" id="{105BB444-A9D4-ACBD-F436-EA05222A2562}"/>
              </a:ext>
            </a:extLst>
          </p:cNvPr>
          <p:cNvSpPr>
            <a:spLocks noGrp="1"/>
          </p:cNvSpPr>
          <p:nvPr>
            <p:ph idx="1"/>
          </p:nvPr>
        </p:nvSpPr>
        <p:spPr>
          <a:xfrm>
            <a:off x="829340" y="648586"/>
            <a:ext cx="10473069" cy="329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2174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F1240A-1560-9FAC-B120-0D5AF12A38F4}"/>
              </a:ext>
            </a:extLst>
          </p:cNvPr>
          <p:cNvSpPr/>
          <p:nvPr userDrawn="1"/>
        </p:nvSpPr>
        <p:spPr>
          <a:xfrm flipV="1">
            <a:off x="457200" y="308342"/>
            <a:ext cx="11266966" cy="40046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84D31C13-001C-57F5-A06B-9F8C444D6597}"/>
              </a:ext>
            </a:extLst>
          </p:cNvPr>
          <p:cNvSpPr/>
          <p:nvPr userDrawn="1"/>
        </p:nvSpPr>
        <p:spPr>
          <a:xfrm flipV="1">
            <a:off x="3508744" y="4423144"/>
            <a:ext cx="8215422" cy="200372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flipV="1">
            <a:off x="467834" y="4430081"/>
            <a:ext cx="2884965" cy="20037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4557" y="4805916"/>
            <a:ext cx="7527851" cy="1403500"/>
          </a:xfrm>
        </p:spPr>
        <p:txBody>
          <a:bodyPr anchor="ctr">
            <a:normAutofit/>
          </a:bodyPr>
          <a:lstStyle>
            <a:lvl1pPr algn="l">
              <a:defRPr sz="4400" b="1" spc="20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6536995"/>
            <a:ext cx="5901458" cy="274320"/>
          </a:xfrm>
        </p:spPr>
        <p:txBody>
          <a:bodyPr/>
          <a:lstStyle>
            <a:lvl1pPr>
              <a:defRPr>
                <a:solidFill>
                  <a:schemeClr val="tx1"/>
                </a:solidFill>
              </a:defRPr>
            </a:lvl1pPr>
          </a:lstStyle>
          <a:p>
            <a:r>
              <a:rPr lang="en-US"/>
              <a:t>2026 Sheltered PIT Training</a:t>
            </a:r>
            <a:endParaRPr lang="en-US" dirty="0"/>
          </a:p>
        </p:txBody>
      </p:sp>
      <p:sp>
        <p:nvSpPr>
          <p:cNvPr id="6" name="Slide Number Placeholder 5"/>
          <p:cNvSpPr>
            <a:spLocks noGrp="1"/>
          </p:cNvSpPr>
          <p:nvPr>
            <p:ph type="sldNum" sz="quarter" idx="12"/>
          </p:nvPr>
        </p:nvSpPr>
        <p:spPr>
          <a:xfrm>
            <a:off x="10750500" y="6478464"/>
            <a:ext cx="973666" cy="274320"/>
          </a:xfrm>
        </p:spPr>
        <p:txBody>
          <a:bodyPr/>
          <a:lstStyle>
            <a:lvl1pPr algn="r">
              <a:defRPr>
                <a:solidFill>
                  <a:schemeClr val="tx1"/>
                </a:solidFill>
              </a:defRPr>
            </a:lvl1pPr>
          </a:lstStyle>
          <a:p>
            <a:fld id="{00000000-1234-1234-1234-123412341234}" type="slidenum">
              <a:rPr lang="en-US" smtClean="0"/>
              <a:pPr/>
              <a:t>‹#›</a:t>
            </a:fld>
            <a:endParaRPr lang="en-US" dirty="0"/>
          </a:p>
        </p:txBody>
      </p:sp>
      <p:sp>
        <p:nvSpPr>
          <p:cNvPr id="10" name="Content Placeholder 2">
            <a:extLst>
              <a:ext uri="{FF2B5EF4-FFF2-40B4-BE49-F238E27FC236}">
                <a16:creationId xmlns:a16="http://schemas.microsoft.com/office/drawing/2014/main" id="{105BB444-A9D4-ACBD-F436-EA05222A2562}"/>
              </a:ext>
            </a:extLst>
          </p:cNvPr>
          <p:cNvSpPr>
            <a:spLocks noGrp="1"/>
          </p:cNvSpPr>
          <p:nvPr>
            <p:ph idx="1"/>
          </p:nvPr>
        </p:nvSpPr>
        <p:spPr>
          <a:xfrm>
            <a:off x="829340" y="648586"/>
            <a:ext cx="10473069" cy="329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8249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D31C13-001C-57F5-A06B-9F8C444D6597}"/>
              </a:ext>
            </a:extLst>
          </p:cNvPr>
          <p:cNvSpPr/>
          <p:nvPr userDrawn="1"/>
        </p:nvSpPr>
        <p:spPr>
          <a:xfrm flipV="1">
            <a:off x="400494" y="4635801"/>
            <a:ext cx="11266966" cy="17862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3135" y="4805916"/>
            <a:ext cx="10409273" cy="1403500"/>
          </a:xfrm>
        </p:spPr>
        <p:txBody>
          <a:bodyPr anchor="ctr">
            <a:normAutofit/>
          </a:bodyPr>
          <a:lstStyle>
            <a:lvl1pPr algn="l">
              <a:defRPr sz="4400" b="1" spc="20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6536995"/>
            <a:ext cx="5901458" cy="274320"/>
          </a:xfrm>
        </p:spPr>
        <p:txBody>
          <a:bodyPr/>
          <a:lstStyle>
            <a:lvl1pPr>
              <a:defRPr>
                <a:solidFill>
                  <a:schemeClr val="tx1"/>
                </a:solidFill>
              </a:defRPr>
            </a:lvl1pPr>
          </a:lstStyle>
          <a:p>
            <a:r>
              <a:rPr lang="en-US"/>
              <a:t>2026 Sheltered PIT Training</a:t>
            </a:r>
            <a:endParaRPr lang="en-US" dirty="0"/>
          </a:p>
        </p:txBody>
      </p:sp>
      <p:sp>
        <p:nvSpPr>
          <p:cNvPr id="6" name="Slide Number Placeholder 5"/>
          <p:cNvSpPr>
            <a:spLocks noGrp="1"/>
          </p:cNvSpPr>
          <p:nvPr>
            <p:ph type="sldNum" sz="quarter" idx="12"/>
          </p:nvPr>
        </p:nvSpPr>
        <p:spPr>
          <a:xfrm>
            <a:off x="10750500" y="6478464"/>
            <a:ext cx="973666" cy="274320"/>
          </a:xfrm>
        </p:spPr>
        <p:txBody>
          <a:bodyPr/>
          <a:lstStyle>
            <a:lvl1pPr algn="r">
              <a:defRPr>
                <a:solidFill>
                  <a:schemeClr val="tx1"/>
                </a:solidFill>
              </a:defRPr>
            </a:lvl1pPr>
          </a:lstStyle>
          <a:p>
            <a:fld id="{00000000-1234-1234-1234-123412341234}" type="slidenum">
              <a:rPr lang="en-US" smtClean="0"/>
              <a:pPr/>
              <a:t>‹#›</a:t>
            </a:fld>
            <a:endParaRPr lang="en-US" dirty="0"/>
          </a:p>
        </p:txBody>
      </p:sp>
      <p:sp>
        <p:nvSpPr>
          <p:cNvPr id="10" name="Content Placeholder 2">
            <a:extLst>
              <a:ext uri="{FF2B5EF4-FFF2-40B4-BE49-F238E27FC236}">
                <a16:creationId xmlns:a16="http://schemas.microsoft.com/office/drawing/2014/main" id="{105BB444-A9D4-ACBD-F436-EA05222A2562}"/>
              </a:ext>
            </a:extLst>
          </p:cNvPr>
          <p:cNvSpPr>
            <a:spLocks noGrp="1"/>
          </p:cNvSpPr>
          <p:nvPr>
            <p:ph idx="1"/>
          </p:nvPr>
        </p:nvSpPr>
        <p:spPr>
          <a:xfrm>
            <a:off x="467834" y="405056"/>
            <a:ext cx="11256332" cy="3992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6EEA2A05-EEE4-2354-9FE4-8AD29C5C7989}"/>
              </a:ext>
            </a:extLst>
          </p:cNvPr>
          <p:cNvCxnSpPr/>
          <p:nvPr userDrawn="1"/>
        </p:nvCxnSpPr>
        <p:spPr>
          <a:xfrm>
            <a:off x="744279" y="5071737"/>
            <a:ext cx="0" cy="914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2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D31C13-001C-57F5-A06B-9F8C444D6597}"/>
              </a:ext>
            </a:extLst>
          </p:cNvPr>
          <p:cNvSpPr/>
          <p:nvPr userDrawn="1"/>
        </p:nvSpPr>
        <p:spPr>
          <a:xfrm flipV="1">
            <a:off x="400494" y="4635801"/>
            <a:ext cx="11266966" cy="178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3135" y="4805916"/>
            <a:ext cx="10409273" cy="1403500"/>
          </a:xfrm>
        </p:spPr>
        <p:txBody>
          <a:bodyPr anchor="ctr">
            <a:normAutofit/>
          </a:bodyPr>
          <a:lstStyle>
            <a:lvl1pPr algn="l">
              <a:defRPr sz="4400" b="1" spc="20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6536995"/>
            <a:ext cx="5901458" cy="274320"/>
          </a:xfrm>
        </p:spPr>
        <p:txBody>
          <a:bodyPr/>
          <a:lstStyle>
            <a:lvl1pPr>
              <a:defRPr>
                <a:solidFill>
                  <a:schemeClr val="tx1"/>
                </a:solidFill>
              </a:defRPr>
            </a:lvl1pPr>
          </a:lstStyle>
          <a:p>
            <a:r>
              <a:rPr lang="en-US"/>
              <a:t>2026 Sheltered PIT Training</a:t>
            </a:r>
            <a:endParaRPr lang="en-US" dirty="0"/>
          </a:p>
        </p:txBody>
      </p:sp>
      <p:sp>
        <p:nvSpPr>
          <p:cNvPr id="6" name="Slide Number Placeholder 5"/>
          <p:cNvSpPr>
            <a:spLocks noGrp="1"/>
          </p:cNvSpPr>
          <p:nvPr>
            <p:ph type="sldNum" sz="quarter" idx="12"/>
          </p:nvPr>
        </p:nvSpPr>
        <p:spPr>
          <a:xfrm>
            <a:off x="10750500" y="6478464"/>
            <a:ext cx="973666" cy="274320"/>
          </a:xfrm>
        </p:spPr>
        <p:txBody>
          <a:bodyPr/>
          <a:lstStyle>
            <a:lvl1pPr algn="r">
              <a:defRPr>
                <a:solidFill>
                  <a:schemeClr val="tx1"/>
                </a:solidFill>
              </a:defRPr>
            </a:lvl1pPr>
          </a:lstStyle>
          <a:p>
            <a:fld id="{00000000-1234-1234-1234-123412341234}" type="slidenum">
              <a:rPr lang="en-US" smtClean="0"/>
              <a:pPr/>
              <a:t>‹#›</a:t>
            </a:fld>
            <a:endParaRPr lang="en-US" dirty="0"/>
          </a:p>
        </p:txBody>
      </p:sp>
      <p:sp>
        <p:nvSpPr>
          <p:cNvPr id="10" name="Content Placeholder 2">
            <a:extLst>
              <a:ext uri="{FF2B5EF4-FFF2-40B4-BE49-F238E27FC236}">
                <a16:creationId xmlns:a16="http://schemas.microsoft.com/office/drawing/2014/main" id="{105BB444-A9D4-ACBD-F436-EA05222A2562}"/>
              </a:ext>
            </a:extLst>
          </p:cNvPr>
          <p:cNvSpPr>
            <a:spLocks noGrp="1"/>
          </p:cNvSpPr>
          <p:nvPr>
            <p:ph idx="1"/>
          </p:nvPr>
        </p:nvSpPr>
        <p:spPr>
          <a:xfrm>
            <a:off x="467834" y="405056"/>
            <a:ext cx="11256332" cy="3992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6EEA2A05-EEE4-2354-9FE4-8AD29C5C7989}"/>
              </a:ext>
            </a:extLst>
          </p:cNvPr>
          <p:cNvCxnSpPr/>
          <p:nvPr userDrawn="1"/>
        </p:nvCxnSpPr>
        <p:spPr>
          <a:xfrm>
            <a:off x="744279" y="5071737"/>
            <a:ext cx="0" cy="914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56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671637" y="832242"/>
            <a:ext cx="8848726" cy="2907513"/>
          </a:xfrm>
        </p:spPr>
        <p:txBody>
          <a:bodyPr anchor="ctr">
            <a:normAutofit/>
          </a:bodyPr>
          <a:lstStyle>
            <a:lvl1pPr algn="ctr">
              <a:defRPr sz="6600" b="1" spc="200" baseline="0">
                <a:solidFill>
                  <a:schemeClr val="bg1"/>
                </a:solidFill>
                <a:latin typeface="High Tower Text" panose="02040502050506030303" pitchFamily="18" charset="0"/>
              </a:defRPr>
            </a:lvl1pPr>
          </a:lstStyle>
          <a:p>
            <a:r>
              <a:rPr lang="en-US"/>
              <a:t>Click to edit Master 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logo of a framework strategies&#10;&#10;AI-generated content may be incorrect.">
            <a:extLst>
              <a:ext uri="{FF2B5EF4-FFF2-40B4-BE49-F238E27FC236}">
                <a16:creationId xmlns:a16="http://schemas.microsoft.com/office/drawing/2014/main" id="{DB080B60-492D-B2B9-52A9-49F37954548D}"/>
              </a:ext>
            </a:extLst>
          </p:cNvPr>
          <p:cNvPicPr>
            <a:picLocks noChangeAspect="1"/>
          </p:cNvPicPr>
          <p:nvPr userDrawn="1"/>
        </p:nvPicPr>
        <p:blipFill>
          <a:blip r:embed="rId2">
            <a:extLst>
              <a:ext uri="{28A0092B-C50C-407E-A947-70E740481C1C}">
                <a14:useLocalDpi xmlns:a14="http://schemas.microsoft.com/office/drawing/2010/main" val="0"/>
              </a:ext>
            </a:extLst>
          </a:blip>
          <a:srcRect l="20157" t="10972" r="22861" b="15833"/>
          <a:stretch/>
        </p:blipFill>
        <p:spPr>
          <a:xfrm>
            <a:off x="9660240" y="4756935"/>
            <a:ext cx="2207910" cy="1904367"/>
          </a:xfrm>
          <a:prstGeom prst="rect">
            <a:avLst/>
          </a:prstGeom>
        </p:spPr>
      </p:pic>
      <p:sp>
        <p:nvSpPr>
          <p:cNvPr id="6" name="Subtitle 2">
            <a:extLst>
              <a:ext uri="{FF2B5EF4-FFF2-40B4-BE49-F238E27FC236}">
                <a16:creationId xmlns:a16="http://schemas.microsoft.com/office/drawing/2014/main" id="{B9E04C7B-DE4D-FC6E-2AD2-0C5729451F83}"/>
              </a:ext>
            </a:extLst>
          </p:cNvPr>
          <p:cNvSpPr>
            <a:spLocks noGrp="1"/>
          </p:cNvSpPr>
          <p:nvPr>
            <p:ph type="subTitle" idx="1"/>
          </p:nvPr>
        </p:nvSpPr>
        <p:spPr>
          <a:xfrm>
            <a:off x="734428" y="5065986"/>
            <a:ext cx="8387316" cy="1463040"/>
          </a:xfrm>
        </p:spPr>
        <p:txBody>
          <a:bodyPr lIns="91440" rIns="91440" anchor="ctr">
            <a:normAutofit/>
          </a:bodyPr>
          <a:lstStyle>
            <a:lvl1pPr marL="0" indent="0" algn="r">
              <a:lnSpc>
                <a:spcPct val="100000"/>
              </a:lnSpc>
              <a:spcBef>
                <a:spcPts val="0"/>
              </a:spcBef>
              <a:buNone/>
              <a:defRPr sz="2800">
                <a:solidFill>
                  <a:schemeClr val="tx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2858584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D31C13-001C-57F5-A06B-9F8C444D6597}"/>
              </a:ext>
            </a:extLst>
          </p:cNvPr>
          <p:cNvSpPr/>
          <p:nvPr userDrawn="1"/>
        </p:nvSpPr>
        <p:spPr>
          <a:xfrm flipV="1">
            <a:off x="400494" y="4635801"/>
            <a:ext cx="11266966" cy="1786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3135" y="4805916"/>
            <a:ext cx="10409273" cy="1403500"/>
          </a:xfrm>
        </p:spPr>
        <p:txBody>
          <a:bodyPr anchor="ctr">
            <a:normAutofit/>
          </a:bodyPr>
          <a:lstStyle>
            <a:lvl1pPr algn="l">
              <a:defRPr sz="4400" b="1" spc="20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6536995"/>
            <a:ext cx="5901458" cy="274320"/>
          </a:xfrm>
        </p:spPr>
        <p:txBody>
          <a:bodyPr/>
          <a:lstStyle>
            <a:lvl1pPr>
              <a:defRPr>
                <a:solidFill>
                  <a:schemeClr val="tx1"/>
                </a:solidFill>
              </a:defRPr>
            </a:lvl1pPr>
          </a:lstStyle>
          <a:p>
            <a:r>
              <a:rPr lang="en-US"/>
              <a:t>2026 Sheltered PIT Training</a:t>
            </a:r>
            <a:endParaRPr lang="en-US" dirty="0"/>
          </a:p>
        </p:txBody>
      </p:sp>
      <p:sp>
        <p:nvSpPr>
          <p:cNvPr id="6" name="Slide Number Placeholder 5"/>
          <p:cNvSpPr>
            <a:spLocks noGrp="1"/>
          </p:cNvSpPr>
          <p:nvPr>
            <p:ph type="sldNum" sz="quarter" idx="12"/>
          </p:nvPr>
        </p:nvSpPr>
        <p:spPr>
          <a:xfrm>
            <a:off x="10750500" y="6478464"/>
            <a:ext cx="973666" cy="274320"/>
          </a:xfrm>
        </p:spPr>
        <p:txBody>
          <a:bodyPr/>
          <a:lstStyle>
            <a:lvl1pPr algn="r">
              <a:defRPr>
                <a:solidFill>
                  <a:schemeClr val="tx1"/>
                </a:solidFill>
              </a:defRPr>
            </a:lvl1pPr>
          </a:lstStyle>
          <a:p>
            <a:fld id="{00000000-1234-1234-1234-123412341234}" type="slidenum">
              <a:rPr lang="en-US" smtClean="0"/>
              <a:pPr/>
              <a:t>‹#›</a:t>
            </a:fld>
            <a:endParaRPr lang="en-US" dirty="0"/>
          </a:p>
        </p:txBody>
      </p:sp>
      <p:sp>
        <p:nvSpPr>
          <p:cNvPr id="10" name="Content Placeholder 2">
            <a:extLst>
              <a:ext uri="{FF2B5EF4-FFF2-40B4-BE49-F238E27FC236}">
                <a16:creationId xmlns:a16="http://schemas.microsoft.com/office/drawing/2014/main" id="{105BB444-A9D4-ACBD-F436-EA05222A2562}"/>
              </a:ext>
            </a:extLst>
          </p:cNvPr>
          <p:cNvSpPr>
            <a:spLocks noGrp="1"/>
          </p:cNvSpPr>
          <p:nvPr>
            <p:ph idx="1"/>
          </p:nvPr>
        </p:nvSpPr>
        <p:spPr>
          <a:xfrm>
            <a:off x="467834" y="405056"/>
            <a:ext cx="11256332" cy="3992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6EEA2A05-EEE4-2354-9FE4-8AD29C5C7989}"/>
              </a:ext>
            </a:extLst>
          </p:cNvPr>
          <p:cNvCxnSpPr/>
          <p:nvPr userDrawn="1"/>
        </p:nvCxnSpPr>
        <p:spPr>
          <a:xfrm>
            <a:off x="744279" y="5071737"/>
            <a:ext cx="0" cy="914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5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199" y="4960137"/>
            <a:ext cx="9096535"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9906000" y="4960137"/>
            <a:ext cx="19050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p:nvCxnSpPr>
        <p:spPr>
          <a:xfrm flipV="1">
            <a:off x="9729867"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169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7" name="Rectangle 6"/>
          <p:cNvSpPr/>
          <p:nvPr/>
        </p:nvSpPr>
        <p:spPr>
          <a:xfrm>
            <a:off x="510363" y="499730"/>
            <a:ext cx="7670267" cy="5762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80214" y="1743742"/>
            <a:ext cx="6081823" cy="2138256"/>
          </a:xfrm>
        </p:spPr>
        <p:txBody>
          <a:bodyPr anchor="b">
            <a:normAutofit/>
          </a:bodyPr>
          <a:lstStyle>
            <a:lvl1pPr algn="l">
              <a:defRPr sz="5000" b="1" spc="2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80214" y="4162693"/>
            <a:ext cx="3200400" cy="1463040"/>
          </a:xfrm>
        </p:spPr>
        <p:txBody>
          <a:bodyPr lIns="91440" rIns="91440" anchor="t">
            <a:normAutofit/>
          </a:bodyPr>
          <a:lstStyle>
            <a:lvl1pPr marL="0" indent="0">
              <a:lnSpc>
                <a:spcPct val="100000"/>
              </a:lnSpc>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10363" y="6487445"/>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707971" y="6477322"/>
            <a:ext cx="973666" cy="274320"/>
          </a:xfrm>
        </p:spPr>
        <p:txBody>
          <a:bodyPr/>
          <a:lstStyle>
            <a:lvl1pPr algn="r">
              <a:defRPr/>
            </a:lvl1pPr>
          </a:lstStyle>
          <a:p>
            <a:fld id="{00000000-1234-1234-1234-123412341234}" type="slidenum">
              <a:rPr lang="en-US" smtClean="0"/>
              <a:pPr/>
              <a:t>‹#›</a:t>
            </a:fld>
            <a:endParaRPr lang="en-US" dirty="0"/>
          </a:p>
        </p:txBody>
      </p:sp>
      <p:sp>
        <p:nvSpPr>
          <p:cNvPr id="12" name="Rectangle 11">
            <a:extLst>
              <a:ext uri="{FF2B5EF4-FFF2-40B4-BE49-F238E27FC236}">
                <a16:creationId xmlns:a16="http://schemas.microsoft.com/office/drawing/2014/main" id="{4D4A9381-52A1-B6F8-3D19-496A061CE12F}"/>
              </a:ext>
            </a:extLst>
          </p:cNvPr>
          <p:cNvSpPr/>
          <p:nvPr userDrawn="1"/>
        </p:nvSpPr>
        <p:spPr>
          <a:xfrm>
            <a:off x="8537944" y="499729"/>
            <a:ext cx="3143693" cy="5762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81C61BC-73E3-DA68-1A93-B6C126B76FE7}"/>
              </a:ext>
            </a:extLst>
          </p:cNvPr>
          <p:cNvCxnSpPr/>
          <p:nvPr userDrawn="1"/>
        </p:nvCxnSpPr>
        <p:spPr>
          <a:xfrm>
            <a:off x="1180214" y="4029740"/>
            <a:ext cx="60818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821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sp>
        <p:nvSpPr>
          <p:cNvPr id="7" name="Rectangle 6"/>
          <p:cNvSpPr/>
          <p:nvPr/>
        </p:nvSpPr>
        <p:spPr>
          <a:xfrm>
            <a:off x="545480" y="499729"/>
            <a:ext cx="7670267" cy="57628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80214" y="1742622"/>
            <a:ext cx="6081823" cy="2138256"/>
          </a:xfrm>
        </p:spPr>
        <p:txBody>
          <a:bodyPr anchor="b">
            <a:normAutofit/>
          </a:bodyPr>
          <a:lstStyle>
            <a:lvl1pPr algn="l">
              <a:defRPr sz="5000" b="1" spc="2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80214" y="4173326"/>
            <a:ext cx="3200400" cy="1463040"/>
          </a:xfrm>
        </p:spPr>
        <p:txBody>
          <a:bodyPr lIns="91440" rIns="91440" anchor="t">
            <a:normAutofit/>
          </a:bodyPr>
          <a:lstStyle>
            <a:lvl1pPr marL="0" indent="0">
              <a:lnSpc>
                <a:spcPct val="100000"/>
              </a:lnSpc>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45480" y="6438522"/>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672854" y="6492797"/>
            <a:ext cx="973666" cy="274320"/>
          </a:xfrm>
        </p:spPr>
        <p:txBody>
          <a:bodyPr/>
          <a:lstStyle>
            <a:lvl1pPr algn="r">
              <a:defRPr/>
            </a:lvl1pPr>
          </a:lstStyle>
          <a:p>
            <a:fld id="{00000000-1234-1234-1234-123412341234}" type="slidenum">
              <a:rPr lang="en-US" smtClean="0"/>
              <a:pPr/>
              <a:t>‹#›</a:t>
            </a:fld>
            <a:endParaRPr lang="en-US" dirty="0"/>
          </a:p>
        </p:txBody>
      </p:sp>
      <p:sp>
        <p:nvSpPr>
          <p:cNvPr id="12" name="Rectangle 11">
            <a:extLst>
              <a:ext uri="{FF2B5EF4-FFF2-40B4-BE49-F238E27FC236}">
                <a16:creationId xmlns:a16="http://schemas.microsoft.com/office/drawing/2014/main" id="{4D4A9381-52A1-B6F8-3D19-496A061CE12F}"/>
              </a:ext>
            </a:extLst>
          </p:cNvPr>
          <p:cNvSpPr/>
          <p:nvPr userDrawn="1"/>
        </p:nvSpPr>
        <p:spPr>
          <a:xfrm>
            <a:off x="8537944" y="499729"/>
            <a:ext cx="3108576" cy="5762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81C61BC-73E3-DA68-1A93-B6C126B76FE7}"/>
              </a:ext>
            </a:extLst>
          </p:cNvPr>
          <p:cNvCxnSpPr/>
          <p:nvPr userDrawn="1"/>
        </p:nvCxnSpPr>
        <p:spPr>
          <a:xfrm>
            <a:off x="1180214" y="4029740"/>
            <a:ext cx="60818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272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spTree>
      <p:nvGrpSpPr>
        <p:cNvPr id="1" name=""/>
        <p:cNvGrpSpPr/>
        <p:nvPr/>
      </p:nvGrpSpPr>
      <p:grpSpPr>
        <a:xfrm>
          <a:off x="0" y="0"/>
          <a:ext cx="0" cy="0"/>
          <a:chOff x="0" y="0"/>
          <a:chExt cx="0" cy="0"/>
        </a:xfrm>
      </p:grpSpPr>
      <p:sp>
        <p:nvSpPr>
          <p:cNvPr id="7" name="Rectangle 6"/>
          <p:cNvSpPr/>
          <p:nvPr/>
        </p:nvSpPr>
        <p:spPr>
          <a:xfrm>
            <a:off x="545480" y="499729"/>
            <a:ext cx="11101040" cy="5762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5213652" y="2312025"/>
            <a:ext cx="6081823" cy="2138256"/>
          </a:xfrm>
        </p:spPr>
        <p:txBody>
          <a:bodyPr anchor="ctr">
            <a:normAutofit/>
          </a:bodyPr>
          <a:lstStyle>
            <a:lvl1pPr algn="l">
              <a:defRPr sz="5000" b="1" spc="2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40457" y="2649633"/>
            <a:ext cx="3200400" cy="1463040"/>
          </a:xfrm>
        </p:spPr>
        <p:txBody>
          <a:bodyPr lIns="91440" rIns="91440" anchor="ctr">
            <a:normAutofit/>
          </a:bodyPr>
          <a:lstStyle>
            <a:lvl1pPr marL="0" indent="0" algn="r">
              <a:lnSpc>
                <a:spcPct val="100000"/>
              </a:lnSpc>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45480" y="6438522"/>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672854" y="6492797"/>
            <a:ext cx="973666" cy="274320"/>
          </a:xfrm>
        </p:spPr>
        <p:txBody>
          <a:bodyPr/>
          <a:lstStyle/>
          <a:p>
            <a:fld id="{00000000-1234-1234-1234-123412341234}" type="slidenum">
              <a:rPr lang="en-US" smtClean="0"/>
              <a:pPr/>
              <a:t>‹#›</a:t>
            </a:fld>
            <a:endParaRPr lang="en-US" dirty="0"/>
          </a:p>
        </p:txBody>
      </p:sp>
      <p:cxnSp>
        <p:nvCxnSpPr>
          <p:cNvPr id="14" name="Straight Connector 13">
            <a:extLst>
              <a:ext uri="{FF2B5EF4-FFF2-40B4-BE49-F238E27FC236}">
                <a16:creationId xmlns:a16="http://schemas.microsoft.com/office/drawing/2014/main" id="{E81C61BC-73E3-DA68-1A93-B6C126B76FE7}"/>
              </a:ext>
            </a:extLst>
          </p:cNvPr>
          <p:cNvCxnSpPr>
            <a:cxnSpLocks/>
          </p:cNvCxnSpPr>
          <p:nvPr userDrawn="1"/>
        </p:nvCxnSpPr>
        <p:spPr>
          <a:xfrm>
            <a:off x="4777254" y="1473765"/>
            <a:ext cx="0" cy="39104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256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spTree>
      <p:nvGrpSpPr>
        <p:cNvPr id="1" name=""/>
        <p:cNvGrpSpPr/>
        <p:nvPr/>
      </p:nvGrpSpPr>
      <p:grpSpPr>
        <a:xfrm>
          <a:off x="0" y="0"/>
          <a:ext cx="0" cy="0"/>
          <a:chOff x="0" y="0"/>
          <a:chExt cx="0" cy="0"/>
        </a:xfrm>
      </p:grpSpPr>
      <p:sp>
        <p:nvSpPr>
          <p:cNvPr id="7" name="Rectangle 6"/>
          <p:cNvSpPr/>
          <p:nvPr/>
        </p:nvSpPr>
        <p:spPr>
          <a:xfrm>
            <a:off x="545480" y="499729"/>
            <a:ext cx="11101040" cy="576284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13652" y="2312025"/>
            <a:ext cx="6081823" cy="2138256"/>
          </a:xfrm>
        </p:spPr>
        <p:txBody>
          <a:bodyPr anchor="ctr">
            <a:normAutofit/>
          </a:bodyPr>
          <a:lstStyle>
            <a:lvl1pPr algn="l">
              <a:defRPr sz="5000" b="1" spc="2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40457" y="2649633"/>
            <a:ext cx="3200400" cy="1463040"/>
          </a:xfrm>
        </p:spPr>
        <p:txBody>
          <a:bodyPr lIns="91440" rIns="91440" anchor="ctr">
            <a:normAutofit/>
          </a:bodyPr>
          <a:lstStyle>
            <a:lvl1pPr marL="0" indent="0" algn="r">
              <a:lnSpc>
                <a:spcPct val="100000"/>
              </a:lnSpc>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45480" y="6438522"/>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672854" y="6492797"/>
            <a:ext cx="973666" cy="274320"/>
          </a:xfrm>
        </p:spPr>
        <p:txBody>
          <a:bodyPr/>
          <a:lstStyle>
            <a:lvl1pPr algn="r">
              <a:defRPr/>
            </a:lvl1pPr>
          </a:lstStyle>
          <a:p>
            <a:fld id="{00000000-1234-1234-1234-123412341234}" type="slidenum">
              <a:rPr lang="en-US" smtClean="0"/>
              <a:pPr/>
              <a:t>‹#›</a:t>
            </a:fld>
            <a:endParaRPr lang="en-US" dirty="0"/>
          </a:p>
        </p:txBody>
      </p:sp>
      <p:cxnSp>
        <p:nvCxnSpPr>
          <p:cNvPr id="14" name="Straight Connector 13">
            <a:extLst>
              <a:ext uri="{FF2B5EF4-FFF2-40B4-BE49-F238E27FC236}">
                <a16:creationId xmlns:a16="http://schemas.microsoft.com/office/drawing/2014/main" id="{E81C61BC-73E3-DA68-1A93-B6C126B76FE7}"/>
              </a:ext>
            </a:extLst>
          </p:cNvPr>
          <p:cNvCxnSpPr>
            <a:cxnSpLocks/>
          </p:cNvCxnSpPr>
          <p:nvPr userDrawn="1"/>
        </p:nvCxnSpPr>
        <p:spPr>
          <a:xfrm>
            <a:off x="4777254" y="1473765"/>
            <a:ext cx="0" cy="39104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327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7_Section Header">
    <p:spTree>
      <p:nvGrpSpPr>
        <p:cNvPr id="1" name=""/>
        <p:cNvGrpSpPr/>
        <p:nvPr/>
      </p:nvGrpSpPr>
      <p:grpSpPr>
        <a:xfrm>
          <a:off x="0" y="0"/>
          <a:ext cx="0" cy="0"/>
          <a:chOff x="0" y="0"/>
          <a:chExt cx="0" cy="0"/>
        </a:xfrm>
      </p:grpSpPr>
      <p:sp>
        <p:nvSpPr>
          <p:cNvPr id="7" name="Rectangle 6"/>
          <p:cNvSpPr/>
          <p:nvPr/>
        </p:nvSpPr>
        <p:spPr>
          <a:xfrm>
            <a:off x="545480" y="499729"/>
            <a:ext cx="11101040" cy="576284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5213652" y="2312025"/>
            <a:ext cx="6081823" cy="2138256"/>
          </a:xfrm>
          <a:noFill/>
        </p:spPr>
        <p:txBody>
          <a:bodyPr anchor="ctr">
            <a:normAutofit/>
          </a:bodyPr>
          <a:lstStyle>
            <a:lvl1pPr algn="l">
              <a:defRPr sz="5000" b="1" spc="2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40457" y="2649633"/>
            <a:ext cx="3200400" cy="1463040"/>
          </a:xfrm>
        </p:spPr>
        <p:txBody>
          <a:bodyPr lIns="91440" rIns="91440" anchor="ctr">
            <a:normAutofit/>
          </a:bodyPr>
          <a:lstStyle>
            <a:lvl1pPr marL="0" indent="0" algn="r">
              <a:lnSpc>
                <a:spcPct val="100000"/>
              </a:lnSpc>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45480" y="6438522"/>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672854" y="6492797"/>
            <a:ext cx="973666" cy="274320"/>
          </a:xfrm>
        </p:spPr>
        <p:txBody>
          <a:bodyPr/>
          <a:lstStyle>
            <a:lvl1pPr algn="r">
              <a:defRPr/>
            </a:lvl1pPr>
          </a:lstStyle>
          <a:p>
            <a:fld id="{00000000-1234-1234-1234-123412341234}" type="slidenum">
              <a:rPr lang="en-US" smtClean="0"/>
              <a:pPr/>
              <a:t>‹#›</a:t>
            </a:fld>
            <a:endParaRPr lang="en-US" dirty="0"/>
          </a:p>
        </p:txBody>
      </p:sp>
      <p:cxnSp>
        <p:nvCxnSpPr>
          <p:cNvPr id="14" name="Straight Connector 13">
            <a:extLst>
              <a:ext uri="{FF2B5EF4-FFF2-40B4-BE49-F238E27FC236}">
                <a16:creationId xmlns:a16="http://schemas.microsoft.com/office/drawing/2014/main" id="{E81C61BC-73E3-DA68-1A93-B6C126B76FE7}"/>
              </a:ext>
            </a:extLst>
          </p:cNvPr>
          <p:cNvCxnSpPr>
            <a:cxnSpLocks/>
          </p:cNvCxnSpPr>
          <p:nvPr userDrawn="1"/>
        </p:nvCxnSpPr>
        <p:spPr>
          <a:xfrm>
            <a:off x="4777254" y="1473765"/>
            <a:ext cx="0" cy="39104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94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8_Section Header">
    <p:spTree>
      <p:nvGrpSpPr>
        <p:cNvPr id="1" name=""/>
        <p:cNvGrpSpPr/>
        <p:nvPr/>
      </p:nvGrpSpPr>
      <p:grpSpPr>
        <a:xfrm>
          <a:off x="0" y="0"/>
          <a:ext cx="0" cy="0"/>
          <a:chOff x="0" y="0"/>
          <a:chExt cx="0" cy="0"/>
        </a:xfrm>
      </p:grpSpPr>
      <p:sp>
        <p:nvSpPr>
          <p:cNvPr id="7" name="Rectangle 6"/>
          <p:cNvSpPr/>
          <p:nvPr/>
        </p:nvSpPr>
        <p:spPr>
          <a:xfrm>
            <a:off x="545480" y="499729"/>
            <a:ext cx="11101040" cy="576284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5213652" y="2312025"/>
            <a:ext cx="6081823" cy="2138256"/>
          </a:xfrm>
          <a:noFill/>
        </p:spPr>
        <p:txBody>
          <a:bodyPr anchor="ctr">
            <a:normAutofit/>
          </a:bodyPr>
          <a:lstStyle>
            <a:lvl1pPr algn="l">
              <a:defRPr sz="5000" b="1" spc="2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40457" y="2649633"/>
            <a:ext cx="3200400" cy="1463040"/>
          </a:xfrm>
        </p:spPr>
        <p:txBody>
          <a:bodyPr lIns="91440" rIns="91440" anchor="ctr">
            <a:normAutofit/>
          </a:bodyPr>
          <a:lstStyle>
            <a:lvl1pPr marL="0" indent="0" algn="r">
              <a:lnSpc>
                <a:spcPct val="100000"/>
              </a:lnSpc>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45480" y="6438522"/>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672854" y="6492797"/>
            <a:ext cx="973666" cy="274320"/>
          </a:xfrm>
        </p:spPr>
        <p:txBody>
          <a:bodyPr/>
          <a:lstStyle>
            <a:lvl1pPr algn="r">
              <a:defRPr/>
            </a:lvl1pPr>
          </a:lstStyle>
          <a:p>
            <a:fld id="{00000000-1234-1234-1234-123412341234}" type="slidenum">
              <a:rPr lang="en-US" smtClean="0"/>
              <a:pPr/>
              <a:t>‹#›</a:t>
            </a:fld>
            <a:endParaRPr lang="en-US" dirty="0"/>
          </a:p>
        </p:txBody>
      </p:sp>
      <p:cxnSp>
        <p:nvCxnSpPr>
          <p:cNvPr id="14" name="Straight Connector 13">
            <a:extLst>
              <a:ext uri="{FF2B5EF4-FFF2-40B4-BE49-F238E27FC236}">
                <a16:creationId xmlns:a16="http://schemas.microsoft.com/office/drawing/2014/main" id="{E81C61BC-73E3-DA68-1A93-B6C126B76FE7}"/>
              </a:ext>
            </a:extLst>
          </p:cNvPr>
          <p:cNvCxnSpPr>
            <a:cxnSpLocks/>
          </p:cNvCxnSpPr>
          <p:nvPr userDrawn="1"/>
        </p:nvCxnSpPr>
        <p:spPr>
          <a:xfrm>
            <a:off x="4777254" y="1473765"/>
            <a:ext cx="0" cy="39104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11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7732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9" y="2266088"/>
            <a:ext cx="512064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7475" y="2266088"/>
            <a:ext cx="512064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2026 Sheltered PIT Training</a:t>
            </a:r>
            <a:endParaRPr lang="en-US" dirty="0"/>
          </a:p>
        </p:txBody>
      </p:sp>
      <p:sp>
        <p:nvSpPr>
          <p:cNvPr id="7" name="Slide Number Placeholder 6"/>
          <p:cNvSpPr>
            <a:spLocks noGrp="1"/>
          </p:cNvSpPr>
          <p:nvPr>
            <p:ph type="sldNum" sz="quarter" idx="12"/>
          </p:nvPr>
        </p:nvSpPr>
        <p:spPr>
          <a:xfrm>
            <a:off x="10688792" y="6464408"/>
            <a:ext cx="912658" cy="274320"/>
          </a:xfrm>
        </p:spPr>
        <p:txBody>
          <a:bodyPr/>
          <a:lstStyle>
            <a:lvl1pPr algn="r">
              <a:defRPr/>
            </a:lvl1pPr>
          </a:lstStyle>
          <a:p>
            <a:fld id="{66FA0E92-D476-46DA-BFA2-6E718B00F428}" type="slidenum">
              <a:rPr lang="en-US" smtClean="0"/>
              <a:pPr/>
              <a:t>‹#›</a:t>
            </a:fld>
            <a:endParaRPr lang="en-US" dirty="0"/>
          </a:p>
        </p:txBody>
      </p:sp>
    </p:spTree>
    <p:extLst>
      <p:ext uri="{BB962C8B-B14F-4D97-AF65-F5344CB8AC3E}">
        <p14:creationId xmlns:p14="http://schemas.microsoft.com/office/powerpoint/2010/main" val="446147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7" y="585216"/>
            <a:ext cx="10567798"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7" y="2179636"/>
            <a:ext cx="5120640" cy="822960"/>
          </a:xfrm>
        </p:spPr>
        <p:txBody>
          <a:bodyPr lIns="137160" rIns="137160" anchor="ctr">
            <a:normAutofit/>
          </a:bodyPr>
          <a:lstStyle>
            <a:lvl1pPr marL="0" indent="0">
              <a:spcBef>
                <a:spcPts val="0"/>
              </a:spcBef>
              <a:spcAft>
                <a:spcPts val="0"/>
              </a:spcAft>
              <a:buNone/>
              <a:defRPr sz="2300" b="0" cap="all"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7" y="2967788"/>
            <a:ext cx="512064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63496" y="2179636"/>
            <a:ext cx="5120640" cy="822960"/>
          </a:xfrm>
        </p:spPr>
        <p:txBody>
          <a:bodyPr lIns="137160" rIns="137160" anchor="ctr">
            <a:normAutofit/>
          </a:bodyPr>
          <a:lstStyle>
            <a:lvl1pPr marL="0" indent="0">
              <a:spcBef>
                <a:spcPts val="0"/>
              </a:spcBef>
              <a:spcAft>
                <a:spcPts val="0"/>
              </a:spcAft>
              <a:buNone/>
              <a:defRPr lang="en-US" sz="2300" b="0" kern="1200" cap="all"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463496" y="2967788"/>
            <a:ext cx="512064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2026 Sheltered PIT Training</a:t>
            </a:r>
            <a:endParaRPr lang="en-US" dirty="0"/>
          </a:p>
        </p:txBody>
      </p:sp>
      <p:sp>
        <p:nvSpPr>
          <p:cNvPr id="9" name="Slide Number Placeholder 8"/>
          <p:cNvSpPr>
            <a:spLocks noGrp="1"/>
          </p:cNvSpPr>
          <p:nvPr>
            <p:ph type="sldNum" sz="quarter" idx="12"/>
          </p:nvPr>
        </p:nvSpPr>
        <p:spPr>
          <a:xfrm>
            <a:off x="10610470" y="6470704"/>
            <a:ext cx="973666" cy="274320"/>
          </a:xfrm>
        </p:spPr>
        <p:txBody>
          <a:bodyPr/>
          <a:lstStyle>
            <a:lvl1pPr algn="r">
              <a:defRPr/>
            </a:lvl1pPr>
          </a:lstStyle>
          <a:p>
            <a:fld id="{66FA0E92-D476-46DA-BFA2-6E718B00F428}" type="slidenum">
              <a:rPr lang="en-US" smtClean="0"/>
              <a:pPr/>
              <a:t>‹#›</a:t>
            </a:fld>
            <a:endParaRPr lang="en-US"/>
          </a:p>
        </p:txBody>
      </p:sp>
    </p:spTree>
    <p:extLst>
      <p:ext uri="{BB962C8B-B14F-4D97-AF65-F5344CB8AC3E}">
        <p14:creationId xmlns:p14="http://schemas.microsoft.com/office/powerpoint/2010/main" val="121048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199" y="4960137"/>
            <a:ext cx="8620281" cy="1463040"/>
          </a:xfrm>
        </p:spPr>
        <p:txBody>
          <a:bodyPr anchor="ctr">
            <a:normAutofit/>
          </a:bodyPr>
          <a:lstStyle>
            <a:lvl1pPr algn="r">
              <a:defRPr sz="5000" spc="200" baseline="0">
                <a:latin typeface="High Tower Text" panose="0204050205050603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525000" y="4960137"/>
            <a:ext cx="22860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34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58272" cy="1499616"/>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2026 Sheltered PIT Training</a:t>
            </a:r>
            <a:endParaRPr lang="en-US" dirty="0"/>
          </a:p>
        </p:txBody>
      </p:sp>
      <p:sp>
        <p:nvSpPr>
          <p:cNvPr id="5" name="Slide Number Placeholder 4"/>
          <p:cNvSpPr>
            <a:spLocks noGrp="1"/>
          </p:cNvSpPr>
          <p:nvPr>
            <p:ph type="sldNum" sz="quarter" idx="12"/>
          </p:nvPr>
        </p:nvSpPr>
        <p:spPr>
          <a:xfrm>
            <a:off x="10837334" y="6470704"/>
            <a:ext cx="745066" cy="274320"/>
          </a:xfrm>
        </p:spPr>
        <p:txBody>
          <a:bodyPr/>
          <a:lstStyle>
            <a:lvl1pPr algn="r">
              <a:defRPr/>
            </a:lvl1pPr>
          </a:lstStyle>
          <a:p>
            <a:fld id="{66FA0E92-D476-46DA-BFA2-6E718B00F428}" type="slidenum">
              <a:rPr lang="en-US" smtClean="0"/>
              <a:pPr/>
              <a:t>‹#›</a:t>
            </a:fld>
            <a:endParaRPr lang="en-US"/>
          </a:p>
        </p:txBody>
      </p:sp>
    </p:spTree>
    <p:extLst>
      <p:ext uri="{BB962C8B-B14F-4D97-AF65-F5344CB8AC3E}">
        <p14:creationId xmlns:p14="http://schemas.microsoft.com/office/powerpoint/2010/main" val="894721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2026 Sheltered PIT Training</a:t>
            </a:r>
            <a:endParaRPr lang="en-US" dirty="0"/>
          </a:p>
        </p:txBody>
      </p:sp>
      <p:sp>
        <p:nvSpPr>
          <p:cNvPr id="4" name="Slide Number Placeholder 3"/>
          <p:cNvSpPr>
            <a:spLocks noGrp="1"/>
          </p:cNvSpPr>
          <p:nvPr>
            <p:ph type="sldNum" sz="quarter" idx="12"/>
          </p:nvPr>
        </p:nvSpPr>
        <p:spPr/>
        <p:txBody>
          <a:bodyPr/>
          <a:lstStyle>
            <a:lvl1pPr algn="r">
              <a:defRPr/>
            </a:lvl1pPr>
          </a:lstStyle>
          <a:p>
            <a:fld id="{66FA0E92-D476-46DA-BFA2-6E718B00F428}" type="slidenum">
              <a:rPr lang="en-US" smtClean="0"/>
              <a:pPr/>
              <a:t>‹#›</a:t>
            </a:fld>
            <a:endParaRPr lang="en-US"/>
          </a:p>
        </p:txBody>
      </p:sp>
    </p:spTree>
    <p:extLst>
      <p:ext uri="{BB962C8B-B14F-4D97-AF65-F5344CB8AC3E}">
        <p14:creationId xmlns:p14="http://schemas.microsoft.com/office/powerpoint/2010/main" val="3022773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90145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2026 Sheltered PIT Training</a:t>
            </a:r>
            <a:endParaRPr lang="en-US" dirty="0"/>
          </a:p>
        </p:txBody>
      </p:sp>
      <p:sp>
        <p:nvSpPr>
          <p:cNvPr id="7" name="Slide Number Placeholder 6"/>
          <p:cNvSpPr>
            <a:spLocks noGrp="1"/>
          </p:cNvSpPr>
          <p:nvPr>
            <p:ph type="sldNum" sz="quarter" idx="12"/>
          </p:nvPr>
        </p:nvSpPr>
        <p:spPr/>
        <p:txBody>
          <a:bodyPr/>
          <a:lstStyle>
            <a:lvl1pPr algn="r">
              <a:defRPr/>
            </a:lvl1pPr>
          </a:lstStyle>
          <a:p>
            <a:fld id="{66FA0E92-D476-46DA-BFA2-6E718B00F428}" type="slidenum">
              <a:rPr lang="en-US" smtClean="0"/>
              <a:pPr/>
              <a:t>‹#›</a:t>
            </a:fld>
            <a:endParaRPr lang="en-US"/>
          </a:p>
        </p:txBody>
      </p:sp>
    </p:spTree>
    <p:extLst>
      <p:ext uri="{BB962C8B-B14F-4D97-AF65-F5344CB8AC3E}">
        <p14:creationId xmlns:p14="http://schemas.microsoft.com/office/powerpoint/2010/main" val="2221059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290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p>
            <a:fld id="{66FA0E92-D476-46DA-BFA2-6E718B00F428}" type="slidenum">
              <a:rPr lang="en-US" smtClean="0"/>
              <a:t>‹#›</a:t>
            </a:fld>
            <a:endParaRPr lang="en-US"/>
          </a:p>
        </p:txBody>
      </p:sp>
    </p:spTree>
    <p:extLst>
      <p:ext uri="{BB962C8B-B14F-4D97-AF65-F5344CB8AC3E}">
        <p14:creationId xmlns:p14="http://schemas.microsoft.com/office/powerpoint/2010/main" val="1562661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p>
            <a:fld id="{66FA0E92-D476-46DA-BFA2-6E718B00F42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199" y="4960137"/>
            <a:ext cx="8620281" cy="1463040"/>
          </a:xfrm>
        </p:spPr>
        <p:txBody>
          <a:bodyPr anchor="ctr">
            <a:normAutofit/>
          </a:bodyPr>
          <a:lstStyle>
            <a:lvl1pPr algn="r">
              <a:defRPr sz="5000" spc="200" baseline="0">
                <a:latin typeface="High Tower Text" panose="0204050205050603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525000" y="4960137"/>
            <a:ext cx="22860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97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199" y="4960137"/>
            <a:ext cx="8620281" cy="1463040"/>
          </a:xfrm>
        </p:spPr>
        <p:txBody>
          <a:bodyPr anchor="ctr">
            <a:normAutofit/>
          </a:bodyPr>
          <a:lstStyle>
            <a:lvl1pPr algn="r">
              <a:defRPr sz="5000" spc="200" baseline="0">
                <a:latin typeface="High Tower Text" panose="0204050205050603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525000" y="4960137"/>
            <a:ext cx="22860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3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199" y="4960137"/>
            <a:ext cx="8620281" cy="1463040"/>
          </a:xfrm>
        </p:spPr>
        <p:txBody>
          <a:bodyPr anchor="ctr">
            <a:normAutofit/>
          </a:bodyPr>
          <a:lstStyle>
            <a:lvl1pPr algn="r">
              <a:defRPr sz="5000" spc="200" baseline="0">
                <a:latin typeface="High Tower Text" panose="0204050205050603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525000" y="4960137"/>
            <a:ext cx="22860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cxnSp>
        <p:nvCxnSpPr>
          <p:cNvPr id="8" name="Straight Connector 7"/>
          <p:cNvCxnSpPr/>
          <p:nvPr/>
        </p:nvCxnSpPr>
        <p:spPr>
          <a:xfrm flipV="1">
            <a:off x="9301242" y="53403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7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67797" cy="1499616"/>
          </a:xfrm>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1024128" y="2286000"/>
            <a:ext cx="10567796"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2026 Sheltered PIT Training</a:t>
            </a:r>
            <a:endParaRPr lang="en-US" dirty="0"/>
          </a:p>
        </p:txBody>
      </p:sp>
      <p:sp>
        <p:nvSpPr>
          <p:cNvPr id="6" name="Slide Number Placeholder 5"/>
          <p:cNvSpPr>
            <a:spLocks noGrp="1"/>
          </p:cNvSpPr>
          <p:nvPr>
            <p:ph type="sldNum" sz="quarter" idx="12"/>
          </p:nvPr>
        </p:nvSpPr>
        <p:spPr>
          <a:xfrm>
            <a:off x="10618258" y="6464408"/>
            <a:ext cx="973666" cy="274320"/>
          </a:xfrm>
        </p:spPr>
        <p:txBody>
          <a:bodyPr/>
          <a:lstStyle>
            <a:lvl1pPr algn="r">
              <a:defRPr/>
            </a:lvl1pPr>
          </a:lstStyle>
          <a:p>
            <a:fld id="{66FA0E92-D476-46DA-BFA2-6E718B00F428}" type="slidenum">
              <a:rPr lang="en-US" smtClean="0"/>
              <a:pPr/>
              <a:t>‹#›</a:t>
            </a:fld>
            <a:endParaRPr lang="en-US"/>
          </a:p>
        </p:txBody>
      </p:sp>
    </p:spTree>
    <p:extLst>
      <p:ext uri="{BB962C8B-B14F-4D97-AF65-F5344CB8AC3E}">
        <p14:creationId xmlns:p14="http://schemas.microsoft.com/office/powerpoint/2010/main" val="241429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755C-5439-F9B5-9117-82664070C848}"/>
              </a:ext>
            </a:extLst>
          </p:cNvPr>
          <p:cNvSpPr/>
          <p:nvPr userDrawn="1"/>
        </p:nvSpPr>
        <p:spPr>
          <a:xfrm>
            <a:off x="0" y="0"/>
            <a:ext cx="4253023"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380999" y="1323966"/>
            <a:ext cx="3543301" cy="4210068"/>
          </a:xfrm>
        </p:spPr>
        <p:txBody>
          <a:bodyPr>
            <a:normAutofit/>
          </a:bodyPr>
          <a:lstStyle>
            <a:lvl1pPr algn="r">
              <a:defRPr sz="44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00775" y="510363"/>
            <a:ext cx="7110226" cy="579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00775" y="6470704"/>
            <a:ext cx="5901458" cy="274320"/>
          </a:xfrm>
        </p:spPr>
        <p:txBody>
          <a:bodyPr/>
          <a:lstStyle/>
          <a:p>
            <a:r>
              <a:rPr lang="en-US"/>
              <a:t>2026 Sheltered PIT Training</a:t>
            </a:r>
            <a:endParaRPr lang="en-US" dirty="0"/>
          </a:p>
        </p:txBody>
      </p:sp>
      <p:sp>
        <p:nvSpPr>
          <p:cNvPr id="6" name="Slide Number Placeholder 5"/>
          <p:cNvSpPr>
            <a:spLocks noGrp="1"/>
          </p:cNvSpPr>
          <p:nvPr>
            <p:ph type="sldNum" sz="quarter" idx="12"/>
          </p:nvPr>
        </p:nvSpPr>
        <p:spPr/>
        <p:txBody>
          <a:bodyPr/>
          <a:lstStyle>
            <a:lvl1pPr algn="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0341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1021703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10217029"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16375" y="6470704"/>
            <a:ext cx="5901458" cy="274320"/>
          </a:xfrm>
          <a:prstGeom prst="rect">
            <a:avLst/>
          </a:prstGeom>
        </p:spPr>
        <p:txBody>
          <a:bodyPr vert="horz" lIns="91440" tIns="45720" rIns="91440" bIns="45720" rtlCol="0" anchor="ctr"/>
          <a:lstStyle>
            <a:lvl1pPr algn="l">
              <a:defRPr sz="1000" cap="all" baseline="0">
                <a:solidFill>
                  <a:schemeClr val="tx1">
                    <a:lumMod val="90000"/>
                    <a:lumOff val="10000"/>
                  </a:schemeClr>
                </a:solidFill>
                <a:latin typeface="+mj-lt"/>
              </a:defRPr>
            </a:lvl1pPr>
          </a:lstStyle>
          <a:p>
            <a:r>
              <a:rPr lang="en-US"/>
              <a:t>2026 Sheltered PIT Training</a:t>
            </a:r>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FA0E92-D476-46DA-BFA2-6E718B00F42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25104"/>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702" r:id="rId3"/>
    <p:sldLayoutId id="2147483661" r:id="rId4"/>
    <p:sldLayoutId id="2147483704" r:id="rId5"/>
    <p:sldLayoutId id="2147483696" r:id="rId6"/>
    <p:sldLayoutId id="2147483705"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98" r:id="rId19"/>
    <p:sldLayoutId id="2147483673" r:id="rId20"/>
    <p:sldLayoutId id="2147483677" r:id="rId21"/>
    <p:sldLayoutId id="2147483674" r:id="rId22"/>
    <p:sldLayoutId id="2147483675" r:id="rId23"/>
    <p:sldLayoutId id="2147483676" r:id="rId24"/>
    <p:sldLayoutId id="2147483699" r:id="rId25"/>
    <p:sldLayoutId id="2147483678" r:id="rId26"/>
    <p:sldLayoutId id="2147483679" r:id="rId27"/>
    <p:sldLayoutId id="2147483680" r:id="rId28"/>
    <p:sldLayoutId id="2147483700" r:id="rId29"/>
    <p:sldLayoutId id="2147483701"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Lst>
  <p:hf hdr="0" dt="0"/>
  <p:txStyles>
    <p:titleStyle>
      <a:lvl1pPr algn="l" defTabSz="914400"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E717AC18.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pahomelesscount@framework-strategies.com"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pennsylvaniacoc.org/2026-point-time-pit-count-and-housing-inventory-count-hi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hud.gov/sites/dfiles/OCHCO/documents/2023-11cpdn.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0161-29F3-2BDD-670C-F81278015597}"/>
              </a:ext>
            </a:extLst>
          </p:cNvPr>
          <p:cNvSpPr>
            <a:spLocks noGrp="1"/>
          </p:cNvSpPr>
          <p:nvPr>
            <p:ph type="ctrTitle"/>
          </p:nvPr>
        </p:nvSpPr>
        <p:spPr>
          <a:xfrm>
            <a:off x="463061" y="609718"/>
            <a:ext cx="11265877" cy="2907513"/>
          </a:xfrm>
        </p:spPr>
        <p:txBody>
          <a:bodyPr>
            <a:normAutofit fontScale="90000"/>
          </a:bodyPr>
          <a:lstStyle/>
          <a:p>
            <a:r>
              <a:rPr lang="en-US" sz="4000" cap="none" dirty="0">
                <a:latin typeface="Aptos" panose="020B0004020202020204" pitchFamily="34" charset="0"/>
                <a:ea typeface="Calibri"/>
                <a:cs typeface="Calibri"/>
                <a:sym typeface="Calibri"/>
              </a:rPr>
              <a:t>2026 Point-in-Time (PIT) Count of Persons Experiencing Homelessness:</a:t>
            </a:r>
            <a:br>
              <a:rPr lang="en-US" sz="4000" cap="none" dirty="0">
                <a:latin typeface="Aptos" panose="020B0004020202020204" pitchFamily="34" charset="0"/>
                <a:ea typeface="Calibri"/>
                <a:cs typeface="Calibri"/>
                <a:sym typeface="Calibri"/>
              </a:rPr>
            </a:br>
            <a:br>
              <a:rPr lang="en-US" sz="4000" cap="none" dirty="0">
                <a:latin typeface="Aptos" panose="020B0004020202020204" pitchFamily="34" charset="0"/>
                <a:ea typeface="Calibri"/>
                <a:cs typeface="Calibri"/>
                <a:sym typeface="Calibri"/>
              </a:rPr>
            </a:br>
            <a:r>
              <a:rPr lang="en-US" sz="4000" cap="none" dirty="0">
                <a:latin typeface="Aptos" panose="020B0004020202020204" pitchFamily="34" charset="0"/>
                <a:ea typeface="Calibri"/>
                <a:cs typeface="Calibri"/>
                <a:sym typeface="Calibri"/>
              </a:rPr>
              <a:t>Training for Sheltered PIT Count </a:t>
            </a:r>
            <a:br>
              <a:rPr lang="en-US" sz="4000" cap="none" dirty="0">
                <a:latin typeface="Aptos" panose="020B0004020202020204" pitchFamily="34" charset="0"/>
                <a:ea typeface="Calibri"/>
                <a:cs typeface="Calibri"/>
                <a:sym typeface="Calibri"/>
              </a:rPr>
            </a:br>
            <a:r>
              <a:rPr lang="en-US" sz="3100" cap="none" dirty="0">
                <a:latin typeface="Aptos" panose="020B0004020202020204" pitchFamily="34" charset="0"/>
                <a:ea typeface="Calibri"/>
                <a:cs typeface="Calibri"/>
                <a:sym typeface="Calibri"/>
              </a:rPr>
              <a:t>(for homeless assistance project staff and volunteers)</a:t>
            </a:r>
            <a:br>
              <a:rPr lang="en-US" sz="5300" b="0" cap="none" dirty="0">
                <a:solidFill>
                  <a:srgbClr val="2B4767"/>
                </a:solidFill>
                <a:latin typeface="Aptos" panose="020B0004020202020204" pitchFamily="34" charset="0"/>
                <a:ea typeface="Calibri"/>
                <a:cs typeface="Calibri"/>
                <a:sym typeface="Calibri"/>
              </a:rPr>
            </a:br>
            <a:endParaRPr lang="en-US" dirty="0"/>
          </a:p>
        </p:txBody>
      </p:sp>
      <p:sp>
        <p:nvSpPr>
          <p:cNvPr id="3" name="Subtitle 2">
            <a:extLst>
              <a:ext uri="{FF2B5EF4-FFF2-40B4-BE49-F238E27FC236}">
                <a16:creationId xmlns:a16="http://schemas.microsoft.com/office/drawing/2014/main" id="{CAAFCB80-0FE3-DAF5-C6C2-7E70E0955016}"/>
              </a:ext>
            </a:extLst>
          </p:cNvPr>
          <p:cNvSpPr>
            <a:spLocks noGrp="1"/>
          </p:cNvSpPr>
          <p:nvPr>
            <p:ph type="subTitle" idx="1"/>
          </p:nvPr>
        </p:nvSpPr>
        <p:spPr/>
        <p:txBody>
          <a:bodyPr>
            <a:normAutofit fontScale="70000" lnSpcReduction="20000"/>
          </a:bodyPr>
          <a:lstStyle/>
          <a:p>
            <a:pPr marL="91440" lvl="0" indent="-91440" algn="l">
              <a:lnSpc>
                <a:spcPct val="90000"/>
              </a:lnSpc>
              <a:spcAft>
                <a:spcPts val="0"/>
              </a:spcAft>
              <a:buClr>
                <a:schemeClr val="accent1"/>
              </a:buClr>
            </a:pPr>
            <a:endParaRPr lang="en-US" dirty="0">
              <a:solidFill>
                <a:schemeClr val="bg1"/>
              </a:solidFill>
              <a:latin typeface="Aptos" panose="020B0004020202020204" pitchFamily="34" charset="0"/>
              <a:ea typeface="Calibri"/>
              <a:cs typeface="Calibri"/>
              <a:sym typeface="Calibri"/>
            </a:endParaRPr>
          </a:p>
          <a:p>
            <a:pPr marL="91440" lvl="0" indent="-91440" algn="l">
              <a:lnSpc>
                <a:spcPct val="90000"/>
              </a:lnSpc>
              <a:spcAft>
                <a:spcPts val="0"/>
              </a:spcAft>
              <a:buClr>
                <a:schemeClr val="accent1"/>
              </a:buClr>
            </a:pPr>
            <a:r>
              <a:rPr lang="en-US" dirty="0">
                <a:solidFill>
                  <a:schemeClr val="bg1"/>
                </a:solidFill>
                <a:latin typeface="Aptos" panose="020B0004020202020204" pitchFamily="34" charset="0"/>
                <a:ea typeface="Calibri"/>
                <a:cs typeface="Calibri"/>
                <a:sym typeface="Calibri"/>
              </a:rPr>
              <a:t>Eastern and Western PA Continuums of Care</a:t>
            </a:r>
            <a:endParaRPr lang="en-US" dirty="0">
              <a:solidFill>
                <a:schemeClr val="bg1"/>
              </a:solidFill>
            </a:endParaRPr>
          </a:p>
          <a:p>
            <a:pPr marL="91440" lvl="0" indent="-91440" algn="l">
              <a:lnSpc>
                <a:spcPct val="90000"/>
              </a:lnSpc>
              <a:spcAft>
                <a:spcPts val="0"/>
              </a:spcAft>
              <a:buClr>
                <a:schemeClr val="accent1"/>
              </a:buClr>
            </a:pPr>
            <a:endParaRPr lang="en-US" dirty="0">
              <a:solidFill>
                <a:schemeClr val="bg1"/>
              </a:solidFill>
              <a:latin typeface="Aptos" panose="020B0004020202020204" pitchFamily="34" charset="0"/>
              <a:ea typeface="Calibri"/>
              <a:cs typeface="Calibri"/>
              <a:sym typeface="Calibri"/>
            </a:endParaRPr>
          </a:p>
          <a:p>
            <a:pPr lvl="0" algn="l">
              <a:lnSpc>
                <a:spcPct val="90000"/>
              </a:lnSpc>
              <a:spcAft>
                <a:spcPts val="0"/>
              </a:spcAft>
              <a:buClr>
                <a:schemeClr val="accent1"/>
              </a:buClr>
            </a:pPr>
            <a:r>
              <a:rPr lang="en-US" dirty="0">
                <a:solidFill>
                  <a:schemeClr val="bg1"/>
                </a:solidFill>
                <a:latin typeface="Aptos" panose="020B0004020202020204" pitchFamily="34" charset="0"/>
                <a:ea typeface="Calibri"/>
                <a:cs typeface="Calibri"/>
                <a:sym typeface="Calibri"/>
              </a:rPr>
              <a:t>by Framework Strategies</a:t>
            </a:r>
            <a:endParaRPr lang="en-US" dirty="0">
              <a:solidFill>
                <a:schemeClr val="bg1"/>
              </a:solidFill>
            </a:endParaRPr>
          </a:p>
          <a:p>
            <a:pPr lvl="0" algn="l">
              <a:lnSpc>
                <a:spcPct val="90000"/>
              </a:lnSpc>
              <a:spcAft>
                <a:spcPts val="0"/>
              </a:spcAft>
              <a:buClr>
                <a:schemeClr val="accent1"/>
              </a:buClr>
            </a:pPr>
            <a:r>
              <a:rPr lang="en-US" dirty="0">
                <a:solidFill>
                  <a:schemeClr val="bg1"/>
                </a:solidFill>
                <a:latin typeface="Aptos" panose="020B0004020202020204" pitchFamily="34" charset="0"/>
                <a:ea typeface="Calibri"/>
                <a:cs typeface="Calibri"/>
                <a:sym typeface="Calibri"/>
              </a:rPr>
              <a:t>on behalf of the PA Department of Community and Economic Development (DCED)</a:t>
            </a:r>
            <a:endParaRPr lang="en-US" dirty="0">
              <a:solidFill>
                <a:schemeClr val="bg1"/>
              </a:solidFill>
            </a:endParaRPr>
          </a:p>
          <a:p>
            <a:endParaRPr lang="en-US" dirty="0"/>
          </a:p>
        </p:txBody>
      </p:sp>
      <p:pic>
        <p:nvPicPr>
          <p:cNvPr id="4" name="Google Shape;109;p1" descr="Logo, company name&#10;&#10;Description automatically generated">
            <a:extLst>
              <a:ext uri="{FF2B5EF4-FFF2-40B4-BE49-F238E27FC236}">
                <a16:creationId xmlns:a16="http://schemas.microsoft.com/office/drawing/2014/main" id="{9F75B0BA-37A4-61FF-0A10-8F3B00561353}"/>
              </a:ext>
            </a:extLst>
          </p:cNvPr>
          <p:cNvPicPr preferRelativeResize="0"/>
          <p:nvPr/>
        </p:nvPicPr>
        <p:blipFill rotWithShape="1">
          <a:blip r:embed="rId4">
            <a:alphaModFix/>
          </a:blip>
          <a:srcRect/>
          <a:stretch/>
        </p:blipFill>
        <p:spPr>
          <a:xfrm>
            <a:off x="4686300" y="5029369"/>
            <a:ext cx="3413125" cy="1321210"/>
          </a:xfrm>
          <a:prstGeom prst="rect">
            <a:avLst/>
          </a:prstGeom>
          <a:noFill/>
          <a:ln>
            <a:noFill/>
          </a:ln>
        </p:spPr>
      </p:pic>
      <p:pic>
        <p:nvPicPr>
          <p:cNvPr id="5" name="Google Shape;110;p1" descr="Logo, company name&#10;&#10;Description automatically generated">
            <a:extLst>
              <a:ext uri="{FF2B5EF4-FFF2-40B4-BE49-F238E27FC236}">
                <a16:creationId xmlns:a16="http://schemas.microsoft.com/office/drawing/2014/main" id="{4AD1250B-0B3C-6C89-4CAA-162E93CF2BE1}"/>
              </a:ext>
            </a:extLst>
          </p:cNvPr>
          <p:cNvPicPr preferRelativeResize="0"/>
          <p:nvPr/>
        </p:nvPicPr>
        <p:blipFill rotWithShape="1">
          <a:blip r:embed="rId5">
            <a:alphaModFix/>
          </a:blip>
          <a:srcRect/>
          <a:stretch/>
        </p:blipFill>
        <p:spPr>
          <a:xfrm>
            <a:off x="161880" y="4875988"/>
            <a:ext cx="4072582" cy="1627972"/>
          </a:xfrm>
          <a:prstGeom prst="rect">
            <a:avLst/>
          </a:prstGeom>
          <a:noFill/>
          <a:ln>
            <a:noFill/>
          </a:ln>
        </p:spPr>
      </p:pic>
      <p:sp>
        <p:nvSpPr>
          <p:cNvPr id="6" name="Subtitle 2">
            <a:extLst>
              <a:ext uri="{FF2B5EF4-FFF2-40B4-BE49-F238E27FC236}">
                <a16:creationId xmlns:a16="http://schemas.microsoft.com/office/drawing/2014/main" id="{621D32DC-D541-C6DF-B950-FF830E9092EA}"/>
              </a:ext>
            </a:extLst>
          </p:cNvPr>
          <p:cNvSpPr txBox="1">
            <a:spLocks/>
          </p:cNvSpPr>
          <p:nvPr/>
        </p:nvSpPr>
        <p:spPr>
          <a:xfrm>
            <a:off x="328245" y="3039966"/>
            <a:ext cx="11265877" cy="1463040"/>
          </a:xfrm>
          <a:prstGeom prst="rect">
            <a:avLst/>
          </a:prstGeom>
        </p:spPr>
        <p:txBody>
          <a:bodyPr vert="horz" lIns="91440" tIns="45720" rIns="91440" bIns="45720" rtlCol="0" anchor="ctr">
            <a:normAutofit fontScale="85000" lnSpcReduction="20000"/>
          </a:bodyPr>
          <a:lstStyle>
            <a:lvl1pPr marL="0" indent="0" algn="r"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marL="91440" indent="-91440" algn="l">
              <a:lnSpc>
                <a:spcPct val="90000"/>
              </a:lnSpc>
              <a:spcAft>
                <a:spcPts val="0"/>
              </a:spcAft>
              <a:buClr>
                <a:schemeClr val="accent1"/>
              </a:buClr>
            </a:pPr>
            <a:endParaRPr lang="en-US" dirty="0">
              <a:solidFill>
                <a:schemeClr val="bg1"/>
              </a:solidFill>
              <a:latin typeface="Aptos" panose="020B0004020202020204" pitchFamily="34" charset="0"/>
              <a:ea typeface="Calibri"/>
              <a:cs typeface="Calibri"/>
              <a:sym typeface="Calibri"/>
            </a:endParaRPr>
          </a:p>
          <a:p>
            <a:pPr marL="91440" indent="-91440" algn="l">
              <a:lnSpc>
                <a:spcPct val="90000"/>
              </a:lnSpc>
              <a:spcAft>
                <a:spcPts val="0"/>
              </a:spcAft>
              <a:buClr>
                <a:schemeClr val="accent1"/>
              </a:buClr>
            </a:pPr>
            <a:r>
              <a:rPr lang="en-US" dirty="0">
                <a:solidFill>
                  <a:schemeClr val="bg1"/>
                </a:solidFill>
                <a:latin typeface="Aptos" panose="020B0004020202020204" pitchFamily="34" charset="0"/>
                <a:ea typeface="Calibri"/>
                <a:cs typeface="Calibri"/>
                <a:sym typeface="Calibri"/>
              </a:rPr>
              <a:t>Eastern and Western PA Continuums of Care</a:t>
            </a:r>
            <a:endParaRPr lang="en-US" dirty="0">
              <a:solidFill>
                <a:schemeClr val="bg1"/>
              </a:solidFill>
            </a:endParaRPr>
          </a:p>
          <a:p>
            <a:pPr marL="91440" indent="-91440" algn="l">
              <a:lnSpc>
                <a:spcPct val="90000"/>
              </a:lnSpc>
              <a:spcAft>
                <a:spcPts val="0"/>
              </a:spcAft>
              <a:buClr>
                <a:schemeClr val="accent1"/>
              </a:buClr>
            </a:pPr>
            <a:endParaRPr lang="en-US" dirty="0">
              <a:solidFill>
                <a:schemeClr val="bg1"/>
              </a:solidFill>
              <a:latin typeface="Aptos" panose="020B0004020202020204" pitchFamily="34" charset="0"/>
              <a:ea typeface="Calibri"/>
              <a:cs typeface="Calibri"/>
              <a:sym typeface="Calibri"/>
            </a:endParaRPr>
          </a:p>
          <a:p>
            <a:pPr algn="l">
              <a:lnSpc>
                <a:spcPct val="90000"/>
              </a:lnSpc>
              <a:spcAft>
                <a:spcPts val="0"/>
              </a:spcAft>
              <a:buClr>
                <a:schemeClr val="accent1"/>
              </a:buClr>
            </a:pPr>
            <a:r>
              <a:rPr lang="en-US" dirty="0">
                <a:solidFill>
                  <a:schemeClr val="bg1"/>
                </a:solidFill>
                <a:latin typeface="Aptos" panose="020B0004020202020204" pitchFamily="34" charset="0"/>
                <a:ea typeface="Calibri"/>
                <a:cs typeface="Calibri"/>
                <a:sym typeface="Calibri"/>
              </a:rPr>
              <a:t>by Framework Strategies, on behalf of the PA Department of Community and Economic Development (DCED)</a:t>
            </a:r>
            <a:endParaRPr lang="en-US" dirty="0">
              <a:solidFill>
                <a:schemeClr val="bg1"/>
              </a:solidFill>
            </a:endParaRPr>
          </a:p>
          <a:p>
            <a:endParaRPr lang="en-US" dirty="0"/>
          </a:p>
        </p:txBody>
      </p:sp>
    </p:spTree>
    <p:extLst>
      <p:ext uri="{BB962C8B-B14F-4D97-AF65-F5344CB8AC3E}">
        <p14:creationId xmlns:p14="http://schemas.microsoft.com/office/powerpoint/2010/main" val="387708828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normAutofit/>
          </a:bodyPr>
          <a:lstStyle/>
          <a:p>
            <a:r>
              <a:rPr lang="en-US" altLang="en-US" sz="4000" dirty="0"/>
              <a:t>Sheltered PIT Count Overview</a:t>
            </a:r>
          </a:p>
        </p:txBody>
      </p:sp>
      <p:sp>
        <p:nvSpPr>
          <p:cNvPr id="6" name="Content Placeholder 5"/>
          <p:cNvSpPr>
            <a:spLocks noGrp="1"/>
          </p:cNvSpPr>
          <p:nvPr>
            <p:ph idx="1"/>
          </p:nvPr>
        </p:nvSpPr>
        <p:spPr/>
        <p:txBody>
          <a:bodyPr>
            <a:normAutofit/>
          </a:bodyPr>
          <a:lstStyle/>
          <a:p>
            <a:pPr marL="0" indent="0">
              <a:buNone/>
              <a:defRPr/>
            </a:pPr>
            <a:r>
              <a:rPr lang="en-US" sz="3200" dirty="0"/>
              <a:t>The sheltered PIT count has two components:  </a:t>
            </a:r>
          </a:p>
          <a:p>
            <a:pPr marL="0" indent="0">
              <a:buNone/>
              <a:defRPr/>
            </a:pPr>
            <a:endParaRPr lang="en-US" sz="1600" dirty="0"/>
          </a:p>
          <a:p>
            <a:pPr marL="514350" indent="-514350">
              <a:buFont typeface="+mj-lt"/>
              <a:buAutoNum type="arabicPeriod"/>
              <a:defRPr/>
            </a:pPr>
            <a:r>
              <a:rPr lang="en-US" sz="2600" dirty="0"/>
              <a:t>Point-in-Time (PIT) data, which includes the number of people experiencing homelessness on the night of January 21, 2026</a:t>
            </a:r>
          </a:p>
          <a:p>
            <a:pPr marL="514350" indent="-514350">
              <a:buFont typeface="+mj-lt"/>
              <a:buAutoNum type="arabicPeriod"/>
              <a:defRPr/>
            </a:pPr>
            <a:r>
              <a:rPr lang="en-US" sz="2600" dirty="0"/>
              <a:t>Housing Inventory Count data, which includes all housing and shelter programs in the CoC that provide homeless assistance</a:t>
            </a:r>
          </a:p>
        </p:txBody>
      </p:sp>
      <p:sp>
        <p:nvSpPr>
          <p:cNvPr id="2" name="Slide Number Placeholder 1">
            <a:extLst>
              <a:ext uri="{FF2B5EF4-FFF2-40B4-BE49-F238E27FC236}">
                <a16:creationId xmlns:a16="http://schemas.microsoft.com/office/drawing/2014/main" id="{081AE5D1-CE6D-4739-BDD9-AFC44C72A3D4}"/>
              </a:ext>
            </a:extLst>
          </p:cNvPr>
          <p:cNvSpPr>
            <a:spLocks noGrp="1"/>
          </p:cNvSpPr>
          <p:nvPr>
            <p:ph type="sldNum" sz="quarter" idx="12"/>
          </p:nvPr>
        </p:nvSpPr>
        <p:spPr/>
        <p:txBody>
          <a:bodyPr/>
          <a:lstStyle/>
          <a:p>
            <a:pPr>
              <a:defRPr/>
            </a:pPr>
            <a:fld id="{835A4528-469D-4B23-9475-7EF959A02A44}"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AD92-4D76-4549-AAE5-255CD43EFD74}"/>
              </a:ext>
            </a:extLst>
          </p:cNvPr>
          <p:cNvSpPr>
            <a:spLocks noGrp="1"/>
          </p:cNvSpPr>
          <p:nvPr>
            <p:ph type="title"/>
          </p:nvPr>
        </p:nvSpPr>
        <p:spPr/>
        <p:txBody>
          <a:bodyPr>
            <a:normAutofit/>
          </a:bodyPr>
          <a:lstStyle/>
          <a:p>
            <a:r>
              <a:rPr lang="en-US" sz="4000" dirty="0"/>
              <a:t>Sheltered PIT Count Overview</a:t>
            </a:r>
          </a:p>
        </p:txBody>
      </p:sp>
      <p:sp>
        <p:nvSpPr>
          <p:cNvPr id="6147" name="Rectangle 3">
            <a:extLst>
              <a:ext uri="{FF2B5EF4-FFF2-40B4-BE49-F238E27FC236}">
                <a16:creationId xmlns:a16="http://schemas.microsoft.com/office/drawing/2014/main" id="{D8D6C33B-AB79-4323-B044-E1E67544569B}"/>
              </a:ext>
            </a:extLst>
          </p:cNvPr>
          <p:cNvSpPr>
            <a:spLocks noGrp="1" noChangeArrowheads="1"/>
          </p:cNvSpPr>
          <p:nvPr>
            <p:ph idx="1"/>
          </p:nvPr>
        </p:nvSpPr>
        <p:spPr/>
        <p:txBody>
          <a:bodyPr anchor="ctr"/>
          <a:lstStyle/>
          <a:p>
            <a:pPr marL="0" indent="0" algn="ctr">
              <a:buNone/>
              <a:defRPr/>
            </a:pPr>
            <a:br>
              <a:rPr lang="en-US" altLang="en-US" sz="3200" dirty="0">
                <a:solidFill>
                  <a:srgbClr val="000000"/>
                </a:solidFill>
              </a:rPr>
            </a:br>
            <a:endParaRPr lang="en-US" altLang="en-US" sz="3200" dirty="0">
              <a:solidFill>
                <a:srgbClr val="000000"/>
              </a:solidFill>
            </a:endParaRPr>
          </a:p>
        </p:txBody>
      </p:sp>
      <p:sp>
        <p:nvSpPr>
          <p:cNvPr id="3" name="Rectangle 2">
            <a:extLst>
              <a:ext uri="{FF2B5EF4-FFF2-40B4-BE49-F238E27FC236}">
                <a16:creationId xmlns:a16="http://schemas.microsoft.com/office/drawing/2014/main" id="{C71CE00F-F710-43CE-80F4-AD49611B3277}"/>
              </a:ext>
            </a:extLst>
          </p:cNvPr>
          <p:cNvSpPr/>
          <p:nvPr/>
        </p:nvSpPr>
        <p:spPr bwMode="auto">
          <a:xfrm>
            <a:off x="2842846" y="2438400"/>
            <a:ext cx="5825144" cy="2971800"/>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90000"/>
              </a:lnSpc>
              <a:defRPr/>
            </a:pPr>
            <a:endParaRPr lang="en-US" altLang="en-US" dirty="0">
              <a:solidFill>
                <a:srgbClr val="000000"/>
              </a:solidFill>
            </a:endParaRPr>
          </a:p>
          <a:p>
            <a:pPr algn="ctr">
              <a:lnSpc>
                <a:spcPct val="90000"/>
              </a:lnSpc>
              <a:defRPr/>
            </a:pPr>
            <a:endParaRPr lang="en-US" altLang="en-US" sz="2000" dirty="0">
              <a:solidFill>
                <a:schemeClr val="bg1"/>
              </a:solidFill>
            </a:endParaRPr>
          </a:p>
          <a:p>
            <a:pPr algn="ctr">
              <a:lnSpc>
                <a:spcPct val="90000"/>
              </a:lnSpc>
              <a:defRPr/>
            </a:pPr>
            <a:r>
              <a:rPr lang="en-US" altLang="en-US" sz="5400" dirty="0">
                <a:solidFill>
                  <a:schemeClr val="bg1"/>
                </a:solidFill>
              </a:rPr>
              <a:t>PIT = people</a:t>
            </a:r>
          </a:p>
          <a:p>
            <a:pPr algn="ctr">
              <a:lnSpc>
                <a:spcPct val="90000"/>
              </a:lnSpc>
              <a:defRPr/>
            </a:pPr>
            <a:r>
              <a:rPr lang="en-US" altLang="en-US" sz="5400" dirty="0">
                <a:solidFill>
                  <a:schemeClr val="bg1"/>
                </a:solidFill>
              </a:rPr>
              <a:t>HIC = beds/units</a:t>
            </a:r>
          </a:p>
        </p:txBody>
      </p:sp>
      <p:sp>
        <p:nvSpPr>
          <p:cNvPr id="4" name="Slide Number Placeholder 3">
            <a:extLst>
              <a:ext uri="{FF2B5EF4-FFF2-40B4-BE49-F238E27FC236}">
                <a16:creationId xmlns:a16="http://schemas.microsoft.com/office/drawing/2014/main" id="{EFD15A5A-22DA-4C81-8177-7A28DDB9D776}"/>
              </a:ext>
            </a:extLst>
          </p:cNvPr>
          <p:cNvSpPr>
            <a:spLocks noGrp="1"/>
          </p:cNvSpPr>
          <p:nvPr>
            <p:ph type="sldNum" sz="quarter" idx="12"/>
          </p:nvPr>
        </p:nvSpPr>
        <p:spPr/>
        <p:txBody>
          <a:bodyPr/>
          <a:lstStyle/>
          <a:p>
            <a:pPr>
              <a:defRPr/>
            </a:pPr>
            <a:fld id="{835A4528-469D-4B23-9475-7EF959A02A44}"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BD46-2AFF-7E19-B720-84ACB8018B0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6CDE0D9-CC31-BAF5-F56F-8D9B86748D05}"/>
              </a:ext>
            </a:extLst>
          </p:cNvPr>
          <p:cNvSpPr>
            <a:spLocks noGrp="1"/>
          </p:cNvSpPr>
          <p:nvPr>
            <p:ph type="title"/>
          </p:nvPr>
        </p:nvSpPr>
        <p:spPr/>
        <p:txBody>
          <a:bodyPr>
            <a:normAutofit/>
          </a:bodyPr>
          <a:lstStyle/>
          <a:p>
            <a:pPr algn="l"/>
            <a:r>
              <a:rPr lang="en-US" sz="3200" b="0" dirty="0">
                <a:solidFill>
                  <a:srgbClr val="FFFFFF"/>
                </a:solidFill>
              </a:rPr>
              <a:t>Requirements for </a:t>
            </a:r>
            <a:r>
              <a:rPr lang="en-US" sz="3200" b="0" u="sng" dirty="0">
                <a:solidFill>
                  <a:srgbClr val="FFFFFF"/>
                </a:solidFill>
              </a:rPr>
              <a:t>ALL</a:t>
            </a:r>
            <a:r>
              <a:rPr lang="en-US" sz="3200" b="0" dirty="0">
                <a:solidFill>
                  <a:srgbClr val="FFFFFF"/>
                </a:solidFill>
              </a:rPr>
              <a:t> Housing Providers</a:t>
            </a:r>
            <a:endParaRPr lang="en-US" sz="3200" b="0" dirty="0"/>
          </a:p>
        </p:txBody>
      </p:sp>
      <p:sp>
        <p:nvSpPr>
          <p:cNvPr id="3" name="Footer Placeholder 2">
            <a:extLst>
              <a:ext uri="{FF2B5EF4-FFF2-40B4-BE49-F238E27FC236}">
                <a16:creationId xmlns:a16="http://schemas.microsoft.com/office/drawing/2014/main" id="{B4DCD293-5092-38E2-489F-FB4E908407B9}"/>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C9A688BE-35C6-44D2-EEFF-EBD4EA3EB75C}"/>
              </a:ext>
            </a:extLst>
          </p:cNvPr>
          <p:cNvSpPr>
            <a:spLocks noGrp="1"/>
          </p:cNvSpPr>
          <p:nvPr>
            <p:ph type="sldNum" sz="quarter" idx="12"/>
          </p:nvPr>
        </p:nvSpPr>
        <p:spPr/>
        <p:txBody>
          <a:bodyPr/>
          <a:lstStyle/>
          <a:p>
            <a:fld id="{00000000-1234-1234-1234-123412341234}" type="slidenum">
              <a:rPr lang="en-US" smtClean="0"/>
              <a:pPr/>
              <a:t>12</a:t>
            </a:fld>
            <a:endParaRPr lang="en-US" dirty="0"/>
          </a:p>
        </p:txBody>
      </p:sp>
      <p:graphicFrame>
        <p:nvGraphicFramePr>
          <p:cNvPr id="8" name="Content Placeholder 11">
            <a:extLst>
              <a:ext uri="{FF2B5EF4-FFF2-40B4-BE49-F238E27FC236}">
                <a16:creationId xmlns:a16="http://schemas.microsoft.com/office/drawing/2014/main" id="{E4393BBA-36AC-BEF7-8A54-A321B0315791}"/>
              </a:ext>
            </a:extLst>
          </p:cNvPr>
          <p:cNvGraphicFramePr>
            <a:graphicFrameLocks noGrp="1"/>
          </p:cNvGraphicFramePr>
          <p:nvPr>
            <p:ph idx="1"/>
            <p:extLst>
              <p:ext uri="{D42A27DB-BD31-4B8C-83A1-F6EECF244321}">
                <p14:modId xmlns:p14="http://schemas.microsoft.com/office/powerpoint/2010/main" val="4071444750"/>
              </p:ext>
            </p:extLst>
          </p:nvPr>
        </p:nvGraphicFramePr>
        <p:xfrm>
          <a:off x="5040389" y="428748"/>
          <a:ext cx="5728280"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136E72F-0A51-6894-485D-4B948F8400D3}"/>
              </a:ext>
            </a:extLst>
          </p:cNvPr>
          <p:cNvSpPr txBox="1"/>
          <p:nvPr/>
        </p:nvSpPr>
        <p:spPr>
          <a:xfrm>
            <a:off x="4974146" y="3862280"/>
            <a:ext cx="6555702" cy="2523768"/>
          </a:xfrm>
          <a:prstGeom prst="rect">
            <a:avLst/>
          </a:prstGeom>
          <a:noFill/>
        </p:spPr>
        <p:txBody>
          <a:bodyPr wrap="square" rtlCol="0">
            <a:spAutoFit/>
          </a:bodyPr>
          <a:lstStyle/>
          <a:p>
            <a:r>
              <a:rPr lang="en-US" altLang="en-US" sz="2000" dirty="0">
                <a:solidFill>
                  <a:srgbClr val="000000"/>
                </a:solidFill>
              </a:rPr>
              <a:t>The week of the PIT count, Framework Strategies will send a link to an online survey.  </a:t>
            </a:r>
            <a:r>
              <a:rPr lang="en-US" altLang="en-US" sz="2000" b="1" i="1" dirty="0">
                <a:solidFill>
                  <a:srgbClr val="000000"/>
                </a:solidFill>
              </a:rPr>
              <a:t>ALL homeless-dedicated projects and project types (Emergency Shelter, Hotel/Motel Programs, Transitional Housing, Rapid Rehousing, Permanent Supportive Housing, Other Permanent Housing) must complete the online survey…</a:t>
            </a:r>
            <a:r>
              <a:rPr lang="en-US" altLang="en-US" sz="2000" dirty="0">
                <a:solidFill>
                  <a:srgbClr val="000000"/>
                </a:solidFill>
              </a:rPr>
              <a:t> </a:t>
            </a:r>
            <a:r>
              <a:rPr lang="en-US" altLang="en-US" sz="2000" b="1" u="sng" dirty="0">
                <a:solidFill>
                  <a:srgbClr val="000000"/>
                </a:solidFill>
              </a:rPr>
              <a:t>even if the program is in HMIS</a:t>
            </a:r>
          </a:p>
          <a:p>
            <a:endParaRPr lang="en-US" dirty="0"/>
          </a:p>
        </p:txBody>
      </p:sp>
    </p:spTree>
    <p:extLst>
      <p:ext uri="{BB962C8B-B14F-4D97-AF65-F5344CB8AC3E}">
        <p14:creationId xmlns:p14="http://schemas.microsoft.com/office/powerpoint/2010/main" val="143944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730DA-A7A5-6BA4-C3CF-74160E3D14B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BC2C899-D607-C29C-299B-FD80E76FFAEE}"/>
              </a:ext>
            </a:extLst>
          </p:cNvPr>
          <p:cNvSpPr>
            <a:spLocks noGrp="1"/>
          </p:cNvSpPr>
          <p:nvPr>
            <p:ph type="title"/>
          </p:nvPr>
        </p:nvSpPr>
        <p:spPr/>
        <p:txBody>
          <a:bodyPr>
            <a:normAutofit/>
          </a:bodyPr>
          <a:lstStyle/>
          <a:p>
            <a:pPr algn="l"/>
            <a:r>
              <a:rPr lang="en-US" sz="3200" b="0" dirty="0">
                <a:solidFill>
                  <a:srgbClr val="FFFFFF"/>
                </a:solidFill>
              </a:rPr>
              <a:t>Requirements for Emergency SHELTERS, Hotel/motel programs, transitional housing programs</a:t>
            </a:r>
            <a:endParaRPr lang="en-US" sz="3200" b="0" dirty="0"/>
          </a:p>
        </p:txBody>
      </p:sp>
      <p:sp>
        <p:nvSpPr>
          <p:cNvPr id="3" name="Footer Placeholder 2">
            <a:extLst>
              <a:ext uri="{FF2B5EF4-FFF2-40B4-BE49-F238E27FC236}">
                <a16:creationId xmlns:a16="http://schemas.microsoft.com/office/drawing/2014/main" id="{D52E8116-6200-4147-A702-F919B3CAB140}"/>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48EACDDE-CC8C-7512-2920-C7E5AADEA4AB}"/>
              </a:ext>
            </a:extLst>
          </p:cNvPr>
          <p:cNvSpPr>
            <a:spLocks noGrp="1"/>
          </p:cNvSpPr>
          <p:nvPr>
            <p:ph type="sldNum" sz="quarter" idx="12"/>
          </p:nvPr>
        </p:nvSpPr>
        <p:spPr/>
        <p:txBody>
          <a:bodyPr/>
          <a:lstStyle/>
          <a:p>
            <a:fld id="{00000000-1234-1234-1234-123412341234}" type="slidenum">
              <a:rPr lang="en-US" smtClean="0"/>
              <a:pPr/>
              <a:t>13</a:t>
            </a:fld>
            <a:endParaRPr lang="en-US" dirty="0"/>
          </a:p>
        </p:txBody>
      </p:sp>
      <p:graphicFrame>
        <p:nvGraphicFramePr>
          <p:cNvPr id="6" name="Content Placeholder 11">
            <a:extLst>
              <a:ext uri="{FF2B5EF4-FFF2-40B4-BE49-F238E27FC236}">
                <a16:creationId xmlns:a16="http://schemas.microsoft.com/office/drawing/2014/main" id="{9DD3E53A-059A-13C9-92C2-0384CF4229FC}"/>
              </a:ext>
            </a:extLst>
          </p:cNvPr>
          <p:cNvGraphicFramePr>
            <a:graphicFrameLocks noGrp="1"/>
          </p:cNvGraphicFramePr>
          <p:nvPr>
            <p:ph idx="1"/>
            <p:extLst>
              <p:ext uri="{D42A27DB-BD31-4B8C-83A1-F6EECF244321}">
                <p14:modId xmlns:p14="http://schemas.microsoft.com/office/powerpoint/2010/main" val="1924928147"/>
              </p:ext>
            </p:extLst>
          </p:nvPr>
        </p:nvGraphicFramePr>
        <p:xfrm>
          <a:off x="5503977" y="510259"/>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39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2167-D301-22FF-1FEF-F1EE3C33729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046D74B-105C-C8B5-A2EF-BD56F6C5C5CF}"/>
              </a:ext>
            </a:extLst>
          </p:cNvPr>
          <p:cNvSpPr>
            <a:spLocks noGrp="1"/>
          </p:cNvSpPr>
          <p:nvPr>
            <p:ph type="title"/>
          </p:nvPr>
        </p:nvSpPr>
        <p:spPr/>
        <p:txBody>
          <a:bodyPr>
            <a:normAutofit/>
          </a:bodyPr>
          <a:lstStyle/>
          <a:p>
            <a:pPr algn="l"/>
            <a:r>
              <a:rPr lang="en-US" sz="4000" b="0" dirty="0"/>
              <a:t>When is PIT Count Data Due?</a:t>
            </a:r>
          </a:p>
        </p:txBody>
      </p:sp>
      <p:sp>
        <p:nvSpPr>
          <p:cNvPr id="3" name="Footer Placeholder 2">
            <a:extLst>
              <a:ext uri="{FF2B5EF4-FFF2-40B4-BE49-F238E27FC236}">
                <a16:creationId xmlns:a16="http://schemas.microsoft.com/office/drawing/2014/main" id="{487519F1-15F9-1111-E65A-EBA1C3B7C06C}"/>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6F03AF1F-5D1A-BA72-F5EE-D53344847AE3}"/>
              </a:ext>
            </a:extLst>
          </p:cNvPr>
          <p:cNvSpPr>
            <a:spLocks noGrp="1"/>
          </p:cNvSpPr>
          <p:nvPr>
            <p:ph type="sldNum" sz="quarter" idx="12"/>
          </p:nvPr>
        </p:nvSpPr>
        <p:spPr/>
        <p:txBody>
          <a:bodyPr/>
          <a:lstStyle/>
          <a:p>
            <a:fld id="{00000000-1234-1234-1234-123412341234}" type="slidenum">
              <a:rPr lang="en-US" smtClean="0"/>
              <a:pPr/>
              <a:t>14</a:t>
            </a:fld>
            <a:endParaRPr lang="en-US" dirty="0"/>
          </a:p>
        </p:txBody>
      </p:sp>
      <p:sp>
        <p:nvSpPr>
          <p:cNvPr id="5" name="Content Placeholder 4">
            <a:extLst>
              <a:ext uri="{FF2B5EF4-FFF2-40B4-BE49-F238E27FC236}">
                <a16:creationId xmlns:a16="http://schemas.microsoft.com/office/drawing/2014/main" id="{08389BD7-5A76-9F69-8944-D42E4007C8FC}"/>
              </a:ext>
            </a:extLst>
          </p:cNvPr>
          <p:cNvSpPr>
            <a:spLocks noGrp="1"/>
          </p:cNvSpPr>
          <p:nvPr>
            <p:ph idx="1"/>
          </p:nvPr>
        </p:nvSpPr>
        <p:spPr>
          <a:xfrm>
            <a:off x="4444121" y="529501"/>
            <a:ext cx="7110226" cy="5798997"/>
          </a:xfrm>
        </p:spPr>
        <p:txBody>
          <a:bodyPr anchor="ctr"/>
          <a:lstStyle/>
          <a:p>
            <a:pPr algn="ctr"/>
            <a:r>
              <a:rPr lang="en-US" altLang="en-US" sz="4400" dirty="0">
                <a:solidFill>
                  <a:srgbClr val="000000"/>
                </a:solidFill>
              </a:rPr>
              <a:t>Point in Time Count surveys and Housing Inventory Count surveys will be due by </a:t>
            </a:r>
            <a:r>
              <a:rPr lang="en-US" altLang="en-US" sz="4400" b="1" u="sng" dirty="0">
                <a:solidFill>
                  <a:srgbClr val="000000"/>
                </a:solidFill>
              </a:rPr>
              <a:t>February 11</a:t>
            </a:r>
            <a:r>
              <a:rPr lang="en-US" altLang="en-US" sz="4400" b="1" u="sng" baseline="30000" dirty="0">
                <a:solidFill>
                  <a:srgbClr val="000000"/>
                </a:solidFill>
              </a:rPr>
              <a:t>th, </a:t>
            </a:r>
            <a:r>
              <a:rPr lang="en-US" altLang="en-US" sz="4400" b="1" u="sng" dirty="0">
                <a:solidFill>
                  <a:srgbClr val="000000"/>
                </a:solidFill>
              </a:rPr>
              <a:t>2025.</a:t>
            </a:r>
          </a:p>
          <a:p>
            <a:endParaRPr lang="en-US" dirty="0"/>
          </a:p>
        </p:txBody>
      </p:sp>
    </p:spTree>
    <p:extLst>
      <p:ext uri="{BB962C8B-B14F-4D97-AF65-F5344CB8AC3E}">
        <p14:creationId xmlns:p14="http://schemas.microsoft.com/office/powerpoint/2010/main" val="9980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55820-75FE-DEF0-EE3B-3A7108DFA0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5BC98A7-30F8-4964-C934-203029A75A1C}"/>
              </a:ext>
            </a:extLst>
          </p:cNvPr>
          <p:cNvSpPr>
            <a:spLocks noGrp="1"/>
          </p:cNvSpPr>
          <p:nvPr>
            <p:ph type="title"/>
          </p:nvPr>
        </p:nvSpPr>
        <p:spPr/>
        <p:txBody>
          <a:bodyPr>
            <a:noAutofit/>
          </a:bodyPr>
          <a:lstStyle/>
          <a:p>
            <a:r>
              <a:rPr lang="en-US" sz="4000" spc="-50" dirty="0">
                <a:latin typeface="Nirmala Text" panose="020B0502040204020203" pitchFamily="34" charset="0"/>
                <a:ea typeface="Nirmala Text" panose="020B0502040204020203" pitchFamily="34" charset="0"/>
                <a:cs typeface="Nirmala Text" panose="020B0502040204020203" pitchFamily="34" charset="0"/>
              </a:rPr>
              <a:t>Housing Inventory Count (HIC) instructions</a:t>
            </a:r>
            <a:endParaRPr lang="en-US" sz="3600" dirty="0">
              <a:latin typeface="Nirmala Text" panose="020B0502040204020203" pitchFamily="34" charset="0"/>
              <a:ea typeface="Nirmala Text" panose="020B0502040204020203" pitchFamily="34" charset="0"/>
              <a:cs typeface="Nirmala Text" panose="020B0502040204020203" pitchFamily="34" charset="0"/>
            </a:endParaRPr>
          </a:p>
        </p:txBody>
      </p:sp>
      <p:sp>
        <p:nvSpPr>
          <p:cNvPr id="2" name="Text Placeholder 1">
            <a:extLst>
              <a:ext uri="{FF2B5EF4-FFF2-40B4-BE49-F238E27FC236}">
                <a16:creationId xmlns:a16="http://schemas.microsoft.com/office/drawing/2014/main" id="{D43B9111-461B-3C9E-648C-01696DD112C7}"/>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343395D5-C780-A7E2-68A7-D8EA6BC6C734}"/>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D3A0906A-AC7F-AE5D-BCF3-333C08ABCE57}"/>
              </a:ext>
            </a:extLst>
          </p:cNvPr>
          <p:cNvSpPr>
            <a:spLocks noGrp="1"/>
          </p:cNvSpPr>
          <p:nvPr>
            <p:ph type="sldNum" sz="quarter" idx="12"/>
          </p:nvPr>
        </p:nvSpPr>
        <p:spPr/>
        <p:txBody>
          <a:bodyPr/>
          <a:lstStyle/>
          <a:p>
            <a:fld id="{00000000-1234-1234-1234-123412341234}" type="slidenum">
              <a:rPr lang="en-US" smtClean="0"/>
              <a:pPr/>
              <a:t>15</a:t>
            </a:fld>
            <a:endParaRPr lang="en-US" dirty="0"/>
          </a:p>
        </p:txBody>
      </p:sp>
    </p:spTree>
    <p:extLst>
      <p:ext uri="{BB962C8B-B14F-4D97-AF65-F5344CB8AC3E}">
        <p14:creationId xmlns:p14="http://schemas.microsoft.com/office/powerpoint/2010/main" val="11752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1049215" y="497989"/>
            <a:ext cx="10093569" cy="1450757"/>
          </a:xfrm>
        </p:spPr>
        <p:txBody>
          <a:bodyPr>
            <a:normAutofit/>
          </a:bodyPr>
          <a:lstStyle/>
          <a:p>
            <a:r>
              <a:rPr lang="en-US" altLang="en-US" sz="4000" dirty="0"/>
              <a:t>HIC Instructions</a:t>
            </a:r>
          </a:p>
        </p:txBody>
      </p:sp>
      <p:sp>
        <p:nvSpPr>
          <p:cNvPr id="6" name="Content Placeholder 5"/>
          <p:cNvSpPr>
            <a:spLocks noGrp="1"/>
          </p:cNvSpPr>
          <p:nvPr>
            <p:ph idx="1"/>
          </p:nvPr>
        </p:nvSpPr>
        <p:spPr>
          <a:xfrm>
            <a:off x="1049215" y="1948746"/>
            <a:ext cx="10093569" cy="4343400"/>
          </a:xfrm>
        </p:spPr>
        <p:txBody>
          <a:bodyPr>
            <a:normAutofit/>
          </a:bodyPr>
          <a:lstStyle/>
          <a:p>
            <a:pPr marL="0" indent="0">
              <a:buNone/>
              <a:defRPr/>
            </a:pPr>
            <a:r>
              <a:rPr lang="en-US" sz="2000" b="1" u="sng" dirty="0"/>
              <a:t>Housing Inventory Count (HIC)</a:t>
            </a:r>
            <a:r>
              <a:rPr lang="en-US" sz="2000" dirty="0"/>
              <a:t> data includes the number of beds, bed types, funding sources and other programmatic data.  This data is collected through an online survey from all emergency shelters (including hotel/motel voucher programs), transitional housing, rapid re-housing, permanent supportive housing, and other permanent housing projects. </a:t>
            </a:r>
            <a:endParaRPr lang="en-US" sz="1800" dirty="0"/>
          </a:p>
          <a:p>
            <a:pPr marL="0" indent="0">
              <a:buNone/>
              <a:defRPr/>
            </a:pPr>
            <a:r>
              <a:rPr lang="en-US" sz="2000" dirty="0"/>
              <a:t>ALL Programs providing homeless assistance will need to complete an on-line survey to report housing inventory, regardless of HMIS participation.</a:t>
            </a:r>
            <a:br>
              <a:rPr lang="en-US" sz="2000" dirty="0"/>
            </a:br>
            <a:endParaRPr lang="en-US" sz="2000" dirty="0"/>
          </a:p>
          <a:p>
            <a:pPr marL="914400" lvl="1" indent="-182880">
              <a:buFont typeface="Arial" panose="020B0604020202020204" pitchFamily="34" charset="0"/>
              <a:buChar char="•"/>
              <a:defRPr/>
            </a:pPr>
            <a:r>
              <a:rPr lang="en-US" sz="2000" dirty="0"/>
              <a:t>Survey collects information about your program (e.g. funding, # of beds, etc.)</a:t>
            </a:r>
          </a:p>
          <a:p>
            <a:pPr marL="914400" lvl="1" indent="-182880">
              <a:buFont typeface="Arial" panose="020B0604020202020204" pitchFamily="34" charset="0"/>
              <a:buChar char="•"/>
              <a:defRPr/>
            </a:pPr>
            <a:r>
              <a:rPr lang="en-US" sz="2000" dirty="0"/>
              <a:t>Survey collects the total number of people in your program on the night of 1/21/26.</a:t>
            </a:r>
          </a:p>
          <a:p>
            <a:pPr marL="914400" lvl="1" indent="-182880">
              <a:buFont typeface="Arial" panose="020B0604020202020204" pitchFamily="34" charset="0"/>
              <a:buChar char="•"/>
              <a:defRPr/>
            </a:pPr>
            <a:r>
              <a:rPr lang="en-US" sz="2000" dirty="0"/>
              <a:t>Please ensure the # of people reported on the online survey matches:</a:t>
            </a:r>
          </a:p>
          <a:p>
            <a:pPr marL="1097280" lvl="2" indent="-182880">
              <a:buFont typeface="Arial" panose="020B0604020202020204" pitchFamily="34" charset="0"/>
              <a:buChar char="•"/>
              <a:defRPr/>
            </a:pPr>
            <a:r>
              <a:rPr lang="en-US" sz="1600" dirty="0"/>
              <a:t>the # of people reported in HMIS; OR</a:t>
            </a:r>
          </a:p>
          <a:p>
            <a:pPr marL="1097280" lvl="2" indent="-182880">
              <a:buFont typeface="Arial" panose="020B0604020202020204" pitchFamily="34" charset="0"/>
              <a:buChar char="•"/>
              <a:defRPr/>
            </a:pPr>
            <a:r>
              <a:rPr lang="en-US" sz="1600" dirty="0"/>
              <a:t>submitted through the Interview Forms; OR</a:t>
            </a:r>
          </a:p>
          <a:p>
            <a:pPr marL="1097280" lvl="2" indent="-182880">
              <a:buFont typeface="Arial" panose="020B0604020202020204" pitchFamily="34" charset="0"/>
              <a:buChar char="•"/>
              <a:defRPr/>
            </a:pPr>
            <a:r>
              <a:rPr lang="en-US" sz="1600" dirty="0"/>
              <a:t>submitted through the PIT mobile app.</a:t>
            </a:r>
          </a:p>
        </p:txBody>
      </p:sp>
      <p:sp>
        <p:nvSpPr>
          <p:cNvPr id="2" name="Slide Number Placeholder 1">
            <a:extLst>
              <a:ext uri="{FF2B5EF4-FFF2-40B4-BE49-F238E27FC236}">
                <a16:creationId xmlns:a16="http://schemas.microsoft.com/office/drawing/2014/main" id="{0D89A139-7AE2-4C54-B495-217459949B51}"/>
              </a:ext>
            </a:extLst>
          </p:cNvPr>
          <p:cNvSpPr>
            <a:spLocks noGrp="1"/>
          </p:cNvSpPr>
          <p:nvPr>
            <p:ph type="sldNum" sz="quarter" idx="12"/>
          </p:nvPr>
        </p:nvSpPr>
        <p:spPr/>
        <p:txBody>
          <a:bodyPr/>
          <a:lstStyle/>
          <a:p>
            <a:pPr>
              <a:defRPr/>
            </a:pPr>
            <a:fld id="{835A4528-469D-4B23-9475-7EF959A02A44}" type="slidenum">
              <a:rPr lang="en-US" altLang="en-US" smtClean="0"/>
              <a:pPr>
                <a:defRPr/>
              </a:pPr>
              <a:t>16</a:t>
            </a:fld>
            <a:endParaRPr lang="en-US" altLang="en-US" dirty="0"/>
          </a:p>
        </p:txBody>
      </p:sp>
    </p:spTree>
    <p:extLst>
      <p:ext uri="{BB962C8B-B14F-4D97-AF65-F5344CB8AC3E}">
        <p14:creationId xmlns:p14="http://schemas.microsoft.com/office/powerpoint/2010/main" val="372981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ACDC2-AB4F-F607-9DC6-66F2A87EF45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257C218-D771-5656-563B-83B789570D44}"/>
              </a:ext>
            </a:extLst>
          </p:cNvPr>
          <p:cNvSpPr>
            <a:spLocks noGrp="1"/>
          </p:cNvSpPr>
          <p:nvPr>
            <p:ph type="title"/>
          </p:nvPr>
        </p:nvSpPr>
        <p:spPr/>
        <p:txBody>
          <a:bodyPr>
            <a:noAutofit/>
          </a:bodyPr>
          <a:lstStyle/>
          <a:p>
            <a:r>
              <a:rPr lang="en-US" sz="4000" dirty="0"/>
              <a:t>PIT Survey Instructions</a:t>
            </a:r>
            <a:br>
              <a:rPr lang="en-US" sz="4000" dirty="0"/>
            </a:br>
            <a:br>
              <a:rPr lang="en-US" sz="4000" dirty="0"/>
            </a:br>
            <a:r>
              <a:rPr lang="en-US" sz="1800" dirty="0"/>
              <a:t>(Emergency shelters &amp; transitional housing providers only, including hotel/motel and DV)</a:t>
            </a:r>
            <a:endParaRPr lang="en-US" sz="3600" b="0" dirty="0">
              <a:latin typeface="Nirmala Text" panose="020B0502040204020203" pitchFamily="34" charset="0"/>
              <a:ea typeface="Nirmala Text" panose="020B0502040204020203" pitchFamily="34" charset="0"/>
              <a:cs typeface="Nirmala Text" panose="020B0502040204020203" pitchFamily="34" charset="0"/>
            </a:endParaRPr>
          </a:p>
        </p:txBody>
      </p:sp>
      <p:sp>
        <p:nvSpPr>
          <p:cNvPr id="2" name="Text Placeholder 1">
            <a:extLst>
              <a:ext uri="{FF2B5EF4-FFF2-40B4-BE49-F238E27FC236}">
                <a16:creationId xmlns:a16="http://schemas.microsoft.com/office/drawing/2014/main" id="{A273F987-5E6B-F17D-BC59-72376C682639}"/>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FB59C62E-15AD-1E4D-127F-E070E307A857}"/>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465A8571-8DA9-C0C5-0FA6-AB2018DAFE3A}"/>
              </a:ext>
            </a:extLst>
          </p:cNvPr>
          <p:cNvSpPr>
            <a:spLocks noGrp="1"/>
          </p:cNvSpPr>
          <p:nvPr>
            <p:ph type="sldNum" sz="quarter" idx="12"/>
          </p:nvPr>
        </p:nvSpPr>
        <p:spPr/>
        <p:txBody>
          <a:bodyPr/>
          <a:lstStyle/>
          <a:p>
            <a:fld id="{00000000-1234-1234-1234-123412341234}" type="slidenum">
              <a:rPr lang="en-US" smtClean="0"/>
              <a:pPr/>
              <a:t>17</a:t>
            </a:fld>
            <a:endParaRPr lang="en-US" dirty="0"/>
          </a:p>
        </p:txBody>
      </p:sp>
    </p:spTree>
    <p:extLst>
      <p:ext uri="{BB962C8B-B14F-4D97-AF65-F5344CB8AC3E}">
        <p14:creationId xmlns:p14="http://schemas.microsoft.com/office/powerpoint/2010/main" val="132737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r>
              <a:rPr lang="en-US" altLang="en-US" sz="3200" dirty="0"/>
              <a:t>Overview: Sheltered PIT Count</a:t>
            </a:r>
          </a:p>
        </p:txBody>
      </p:sp>
      <p:sp>
        <p:nvSpPr>
          <p:cNvPr id="6" name="Content Placeholder 5"/>
          <p:cNvSpPr>
            <a:spLocks noGrp="1"/>
          </p:cNvSpPr>
          <p:nvPr>
            <p:ph idx="1"/>
          </p:nvPr>
        </p:nvSpPr>
        <p:spPr>
          <a:xfrm>
            <a:off x="1024127" y="1905000"/>
            <a:ext cx="9594131" cy="4023360"/>
          </a:xfrm>
        </p:spPr>
        <p:txBody>
          <a:bodyPr>
            <a:normAutofit/>
          </a:bodyPr>
          <a:lstStyle/>
          <a:p>
            <a:pPr marL="0" indent="0">
              <a:buNone/>
              <a:defRPr/>
            </a:pPr>
            <a:r>
              <a:rPr lang="en-US" sz="2400" b="1" u="sng" dirty="0"/>
              <a:t>Sheltered PIT data</a:t>
            </a:r>
            <a:r>
              <a:rPr lang="en-US" sz="2400" dirty="0"/>
              <a:t> includes the number of people assisted in emergency shelter, domestic violence shelters, hotel/motel voucher programs and transitional housing programs on the night of January 21</a:t>
            </a:r>
            <a:r>
              <a:rPr lang="en-US" sz="2400" baseline="30000" dirty="0"/>
              <a:t>st</a:t>
            </a:r>
            <a:r>
              <a:rPr lang="en-US" sz="2400" dirty="0"/>
              <a:t>  (Wednesday night through Thursday morning), as well as the demographic data of those households.  </a:t>
            </a:r>
          </a:p>
          <a:p>
            <a:pPr marL="0" indent="0">
              <a:buNone/>
              <a:defRPr/>
            </a:pPr>
            <a:r>
              <a:rPr lang="en-US" sz="2400" dirty="0"/>
              <a:t>This is data is collected through either </a:t>
            </a:r>
          </a:p>
          <a:p>
            <a:pPr marL="749808" lvl="1" indent="-457200">
              <a:buAutoNum type="arabicParenR"/>
              <a:defRPr/>
            </a:pPr>
            <a:r>
              <a:rPr lang="en-US" sz="2400" dirty="0"/>
              <a:t>PA-HMIS, or</a:t>
            </a:r>
          </a:p>
          <a:p>
            <a:pPr marL="749808" lvl="1" indent="-457200">
              <a:buAutoNum type="arabicParenR"/>
              <a:defRPr/>
            </a:pPr>
            <a:r>
              <a:rPr lang="en-US" sz="2400" dirty="0"/>
              <a:t>Interview Forms, or</a:t>
            </a:r>
          </a:p>
          <a:p>
            <a:pPr marL="749808" lvl="1" indent="-457200">
              <a:buAutoNum type="arabicParenR"/>
              <a:defRPr/>
            </a:pPr>
            <a:r>
              <a:rPr lang="en-US" sz="2400" dirty="0"/>
              <a:t>PIT mobile app</a:t>
            </a:r>
          </a:p>
          <a:p>
            <a:pPr marL="0" indent="0">
              <a:buNone/>
              <a:defRPr/>
            </a:pPr>
            <a:endParaRPr lang="en-US" sz="2000" b="1" i="1" dirty="0"/>
          </a:p>
        </p:txBody>
      </p:sp>
      <p:sp>
        <p:nvSpPr>
          <p:cNvPr id="2" name="Slide Number Placeholder 1">
            <a:extLst>
              <a:ext uri="{FF2B5EF4-FFF2-40B4-BE49-F238E27FC236}">
                <a16:creationId xmlns:a16="http://schemas.microsoft.com/office/drawing/2014/main" id="{0CE8E961-9BE7-461E-99D5-978119A29685}"/>
              </a:ext>
            </a:extLst>
          </p:cNvPr>
          <p:cNvSpPr>
            <a:spLocks noGrp="1"/>
          </p:cNvSpPr>
          <p:nvPr>
            <p:ph type="sldNum" sz="quarter" idx="12"/>
          </p:nvPr>
        </p:nvSpPr>
        <p:spPr/>
        <p:txBody>
          <a:bodyPr/>
          <a:lstStyle/>
          <a:p>
            <a:pPr>
              <a:defRPr/>
            </a:pPr>
            <a:fld id="{835A4528-469D-4B23-9475-7EF959A02A44}" type="slidenum">
              <a:rPr lang="en-US" altLang="en-US" smtClean="0"/>
              <a:pPr>
                <a:defRPr/>
              </a:pPr>
              <a:t>18</a:t>
            </a:fld>
            <a:endParaRPr lang="en-US" altLang="en-US" dirty="0"/>
          </a:p>
        </p:txBody>
      </p:sp>
    </p:spTree>
    <p:extLst>
      <p:ext uri="{BB962C8B-B14F-4D97-AF65-F5344CB8AC3E}">
        <p14:creationId xmlns:p14="http://schemas.microsoft.com/office/powerpoint/2010/main" val="326139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r>
              <a:rPr lang="en-US" altLang="en-US" sz="4000" dirty="0"/>
              <a:t>Data Source for Sheltered PIT Count</a:t>
            </a:r>
          </a:p>
        </p:txBody>
      </p:sp>
      <p:sp>
        <p:nvSpPr>
          <p:cNvPr id="6" name="Content Placeholder 5"/>
          <p:cNvSpPr>
            <a:spLocks noGrp="1"/>
          </p:cNvSpPr>
          <p:nvPr>
            <p:ph idx="1"/>
          </p:nvPr>
        </p:nvSpPr>
        <p:spPr>
          <a:xfrm>
            <a:off x="1143000" y="1946318"/>
            <a:ext cx="9906000" cy="4326466"/>
          </a:xfrm>
        </p:spPr>
        <p:txBody>
          <a:bodyPr>
            <a:normAutofit/>
          </a:bodyPr>
          <a:lstStyle/>
          <a:p>
            <a:pPr>
              <a:defRPr/>
            </a:pPr>
            <a:r>
              <a:rPr lang="en-US" sz="2400" b="1" u="sng" dirty="0"/>
              <a:t>Option 1: HMIS as PIT data source</a:t>
            </a:r>
            <a:r>
              <a:rPr lang="en-US" sz="2400" dirty="0"/>
              <a:t>:  </a:t>
            </a:r>
          </a:p>
          <a:p>
            <a:pPr lvl="1" indent="-182880">
              <a:buFont typeface="Arial" panose="020B0604020202020204" pitchFamily="34" charset="0"/>
              <a:buChar char="•"/>
              <a:defRPr/>
            </a:pPr>
            <a:r>
              <a:rPr lang="en-US" altLang="en-US" sz="2400" dirty="0"/>
              <a:t>Emergency Shelter and Transitional Housing programs that enter data into PA-HMIS (the CoC’s Homeless Management Information System) will be informed if their HMIS data quality is sufficient for generating the PIT count data. In this case, the program staff will not need to conduct interviews or complete Interview Forms.  </a:t>
            </a:r>
            <a:br>
              <a:rPr lang="en-US" altLang="en-US" sz="2400" dirty="0"/>
            </a:br>
            <a:endParaRPr lang="en-US" altLang="en-US" sz="2400" dirty="0"/>
          </a:p>
          <a:p>
            <a:pPr marL="201168" lvl="1" indent="0">
              <a:buNone/>
              <a:defRPr/>
            </a:pPr>
            <a:r>
              <a:rPr lang="en-US" altLang="en-US" sz="2400" b="1" dirty="0"/>
              <a:t>We HIGHLY prefer to use HMIS as the data source if your program participates in HMIS – it saves time for you, your participants, and the CoC. But the data must be updated and clean!</a:t>
            </a:r>
          </a:p>
        </p:txBody>
      </p:sp>
      <p:sp>
        <p:nvSpPr>
          <p:cNvPr id="2" name="Slide Number Placeholder 1">
            <a:extLst>
              <a:ext uri="{FF2B5EF4-FFF2-40B4-BE49-F238E27FC236}">
                <a16:creationId xmlns:a16="http://schemas.microsoft.com/office/drawing/2014/main" id="{7BC79ACC-5960-4043-AB09-66FF01635F34}"/>
              </a:ext>
            </a:extLst>
          </p:cNvPr>
          <p:cNvSpPr>
            <a:spLocks noGrp="1"/>
          </p:cNvSpPr>
          <p:nvPr>
            <p:ph type="sldNum" sz="quarter" idx="12"/>
          </p:nvPr>
        </p:nvSpPr>
        <p:spPr/>
        <p:txBody>
          <a:bodyPr/>
          <a:lstStyle/>
          <a:p>
            <a:pPr>
              <a:defRPr/>
            </a:pPr>
            <a:fld id="{835A4528-469D-4B23-9475-7EF959A02A44}"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A64487-6179-C2BA-C4D5-5633DBE03604}"/>
              </a:ext>
            </a:extLst>
          </p:cNvPr>
          <p:cNvSpPr>
            <a:spLocks noGrp="1"/>
          </p:cNvSpPr>
          <p:nvPr>
            <p:ph type="title"/>
          </p:nvPr>
        </p:nvSpPr>
        <p:spPr/>
        <p:txBody>
          <a:bodyPr>
            <a:normAutofit/>
          </a:bodyPr>
          <a:lstStyle/>
          <a:p>
            <a:r>
              <a:rPr lang="en-US" dirty="0">
                <a:solidFill>
                  <a:schemeClr val="dk1"/>
                </a:solidFill>
              </a:rPr>
              <a:t>Agenda</a:t>
            </a:r>
            <a:endParaRPr lang="en-US" dirty="0"/>
          </a:p>
        </p:txBody>
      </p:sp>
      <p:sp>
        <p:nvSpPr>
          <p:cNvPr id="5" name="Content Placeholder 4">
            <a:extLst>
              <a:ext uri="{FF2B5EF4-FFF2-40B4-BE49-F238E27FC236}">
                <a16:creationId xmlns:a16="http://schemas.microsoft.com/office/drawing/2014/main" id="{7A77F002-01BA-5664-DBE1-A93D251BA739}"/>
              </a:ext>
            </a:extLst>
          </p:cNvPr>
          <p:cNvSpPr>
            <a:spLocks noGrp="1"/>
          </p:cNvSpPr>
          <p:nvPr>
            <p:ph idx="1"/>
          </p:nvPr>
        </p:nvSpPr>
        <p:spPr/>
        <p:txBody>
          <a:bodyPr/>
          <a:lstStyle/>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PIT Count Overview</a:t>
            </a:r>
          </a:p>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Sheltered PIT Count Overview</a:t>
            </a:r>
          </a:p>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Roles and Responsibilities for homeless-dedicated housing providers </a:t>
            </a:r>
          </a:p>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Housing Inventory Count (HIC) Instructions</a:t>
            </a:r>
          </a:p>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PIT Survey Instructions</a:t>
            </a:r>
          </a:p>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PIT Mobile App – Brendan Auman (DCED)</a:t>
            </a:r>
          </a:p>
          <a:p>
            <a:pPr marL="594360" indent="-342900">
              <a:lnSpc>
                <a:spcPct val="107000"/>
              </a:lnSpc>
              <a:spcBef>
                <a:spcPts val="0"/>
              </a:spcBef>
              <a:buSzPts val="2000"/>
              <a:buFont typeface="Arial" panose="020B0604020202020204" pitchFamily="34" charset="0"/>
              <a:buChar char="•"/>
              <a:tabLst>
                <a:tab pos="457200" algn="l"/>
              </a:tabLst>
            </a:pPr>
            <a:r>
              <a:rPr lang="en-US" dirty="0">
                <a:ea typeface="Calibri"/>
                <a:cs typeface="Calibri"/>
              </a:rPr>
              <a:t>Next Steps</a:t>
            </a:r>
          </a:p>
          <a:p>
            <a:endParaRPr lang="en-US" dirty="0"/>
          </a:p>
        </p:txBody>
      </p:sp>
      <p:sp>
        <p:nvSpPr>
          <p:cNvPr id="6" name="Footer Placeholder 5">
            <a:extLst>
              <a:ext uri="{FF2B5EF4-FFF2-40B4-BE49-F238E27FC236}">
                <a16:creationId xmlns:a16="http://schemas.microsoft.com/office/drawing/2014/main" id="{B3F0A38E-C7F9-692B-6632-C86489238CB9}"/>
              </a:ext>
            </a:extLst>
          </p:cNvPr>
          <p:cNvSpPr>
            <a:spLocks noGrp="1"/>
          </p:cNvSpPr>
          <p:nvPr>
            <p:ph type="ftr" sz="quarter" idx="10"/>
          </p:nvPr>
        </p:nvSpPr>
        <p:spPr/>
        <p:txBody>
          <a:bodyPr/>
          <a:lstStyle/>
          <a:p>
            <a:r>
              <a:rPr lang="en-US"/>
              <a:t>2026 Sheltered PIT Training</a:t>
            </a:r>
            <a:endParaRPr lang="en-US" dirty="0"/>
          </a:p>
        </p:txBody>
      </p:sp>
      <p:sp>
        <p:nvSpPr>
          <p:cNvPr id="7" name="Slide Number Placeholder 6">
            <a:extLst>
              <a:ext uri="{FF2B5EF4-FFF2-40B4-BE49-F238E27FC236}">
                <a16:creationId xmlns:a16="http://schemas.microsoft.com/office/drawing/2014/main" id="{BE2FF604-2AF6-486A-3743-C07C8F035543}"/>
              </a:ext>
            </a:extLst>
          </p:cNvPr>
          <p:cNvSpPr>
            <a:spLocks noGrp="1"/>
          </p:cNvSpPr>
          <p:nvPr>
            <p:ph type="sldNum" sz="quarter" idx="11"/>
          </p:nvPr>
        </p:nvSpPr>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91273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r>
              <a:rPr lang="en-US" altLang="en-US" sz="4000" dirty="0"/>
              <a:t>Data Source for Sheltered PIT Count</a:t>
            </a:r>
          </a:p>
        </p:txBody>
      </p:sp>
      <p:sp>
        <p:nvSpPr>
          <p:cNvPr id="6" name="Content Placeholder 5"/>
          <p:cNvSpPr>
            <a:spLocks noGrp="1"/>
          </p:cNvSpPr>
          <p:nvPr>
            <p:ph idx="1"/>
          </p:nvPr>
        </p:nvSpPr>
        <p:spPr/>
        <p:txBody>
          <a:bodyPr>
            <a:normAutofit/>
          </a:bodyPr>
          <a:lstStyle/>
          <a:p>
            <a:pPr>
              <a:defRPr/>
            </a:pPr>
            <a:r>
              <a:rPr lang="en-US" sz="2400" b="1" u="sng" dirty="0"/>
              <a:t>Option 1: HMIS as PIT data source</a:t>
            </a:r>
            <a:r>
              <a:rPr lang="en-US" sz="2400" dirty="0"/>
              <a:t>:  </a:t>
            </a:r>
          </a:p>
          <a:p>
            <a:pPr marL="457200" indent="-182880">
              <a:buFont typeface="Arial" panose="020B0604020202020204" pitchFamily="34" charset="0"/>
              <a:buChar char="•"/>
              <a:defRPr/>
            </a:pPr>
            <a:r>
              <a:rPr lang="en-US" altLang="en-US" dirty="0"/>
              <a:t>If your ES or TH program participates in HMIS, Framework Strategies staff will review your data to check whether it passes a data quality threshold:</a:t>
            </a:r>
          </a:p>
          <a:p>
            <a:pPr marL="914400" lvl="1" indent="-182880">
              <a:buFont typeface="Arial" panose="020B0604020202020204" pitchFamily="34" charset="0"/>
              <a:buChar char="•"/>
              <a:defRPr/>
            </a:pPr>
            <a:r>
              <a:rPr lang="en-US" altLang="en-US" dirty="0"/>
              <a:t>Program entries/exits entered regularly</a:t>
            </a:r>
          </a:p>
          <a:p>
            <a:pPr marL="914400" lvl="1" indent="-182880">
              <a:buFont typeface="Arial" panose="020B0604020202020204" pitchFamily="34" charset="0"/>
              <a:buChar char="•"/>
              <a:defRPr/>
            </a:pPr>
            <a:r>
              <a:rPr lang="en-US" altLang="en-US" dirty="0"/>
              <a:t>Program enrollments roughly align with program inventory (e.g. you do not have 50 people in the program when you only have 15 beds)</a:t>
            </a:r>
          </a:p>
          <a:p>
            <a:pPr marL="914400" lvl="1" indent="-182880">
              <a:buFont typeface="Arial" panose="020B0604020202020204" pitchFamily="34" charset="0"/>
              <a:buChar char="•"/>
              <a:defRPr/>
            </a:pPr>
            <a:r>
              <a:rPr lang="en-US" altLang="en-US" dirty="0"/>
              <a:t>If your program has good data quality, we will use HMIS data for PIT Count. If not, you will need to complete interview forms for al households.</a:t>
            </a:r>
          </a:p>
          <a:p>
            <a:pPr marL="457200" indent="-182880">
              <a:buFont typeface="Arial" panose="020B0604020202020204" pitchFamily="34" charset="0"/>
              <a:buChar char="•"/>
              <a:defRPr/>
            </a:pPr>
            <a:r>
              <a:rPr lang="en-US" altLang="en-US" b="1" u="sng" dirty="0"/>
              <a:t>You can start working on data quality now, by ensuring that your HMIS records are up to date (former clients exited, all current clients enrolled, program census is accurate)</a:t>
            </a:r>
          </a:p>
          <a:p>
            <a:pPr marL="914400" lvl="1" indent="-514350">
              <a:defRPr/>
            </a:pPr>
            <a:endParaRPr lang="en-US" sz="1000" dirty="0"/>
          </a:p>
        </p:txBody>
      </p:sp>
      <p:sp>
        <p:nvSpPr>
          <p:cNvPr id="2" name="Slide Number Placeholder 1">
            <a:extLst>
              <a:ext uri="{FF2B5EF4-FFF2-40B4-BE49-F238E27FC236}">
                <a16:creationId xmlns:a16="http://schemas.microsoft.com/office/drawing/2014/main" id="{DECC4E58-C7B1-425D-A1CA-139556B93B4D}"/>
              </a:ext>
            </a:extLst>
          </p:cNvPr>
          <p:cNvSpPr>
            <a:spLocks noGrp="1"/>
          </p:cNvSpPr>
          <p:nvPr>
            <p:ph type="sldNum" sz="quarter" idx="12"/>
          </p:nvPr>
        </p:nvSpPr>
        <p:spPr/>
        <p:txBody>
          <a:bodyPr/>
          <a:lstStyle/>
          <a:p>
            <a:pPr>
              <a:defRPr/>
            </a:pPr>
            <a:fld id="{835A4528-469D-4B23-9475-7EF959A02A44}" type="slidenum">
              <a:rPr lang="en-US" altLang="en-US" smtClean="0"/>
              <a:pPr>
                <a:defRPr/>
              </a:pPr>
              <a:t>20</a:t>
            </a:fld>
            <a:endParaRPr lang="en-US" altLang="en-US" dirty="0"/>
          </a:p>
        </p:txBody>
      </p:sp>
    </p:spTree>
    <p:extLst>
      <p:ext uri="{BB962C8B-B14F-4D97-AF65-F5344CB8AC3E}">
        <p14:creationId xmlns:p14="http://schemas.microsoft.com/office/powerpoint/2010/main" val="70104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r>
              <a:rPr lang="en-US" altLang="en-US" sz="4000" dirty="0"/>
              <a:t>Data Source for Sheltered PIT Count</a:t>
            </a:r>
          </a:p>
        </p:txBody>
      </p:sp>
      <p:sp>
        <p:nvSpPr>
          <p:cNvPr id="6" name="Content Placeholder 5"/>
          <p:cNvSpPr>
            <a:spLocks noGrp="1"/>
          </p:cNvSpPr>
          <p:nvPr>
            <p:ph idx="1"/>
          </p:nvPr>
        </p:nvSpPr>
        <p:spPr>
          <a:xfrm>
            <a:off x="1024127" y="1845734"/>
            <a:ext cx="9831441" cy="4174066"/>
          </a:xfrm>
        </p:spPr>
        <p:txBody>
          <a:bodyPr>
            <a:normAutofit/>
          </a:bodyPr>
          <a:lstStyle/>
          <a:p>
            <a:pPr>
              <a:defRPr/>
            </a:pPr>
            <a:r>
              <a:rPr lang="en-US" sz="2600" b="1" u="sng" dirty="0"/>
              <a:t>Option 2: Paper Interview Forms as PIT data source</a:t>
            </a:r>
            <a:r>
              <a:rPr lang="en-US" sz="2600" b="1" dirty="0"/>
              <a:t>:  </a:t>
            </a:r>
            <a:endParaRPr lang="en-US" sz="2600" dirty="0"/>
          </a:p>
          <a:p>
            <a:pPr marL="742950" lvl="1" indent="-182880">
              <a:buFont typeface="Arial" panose="020B0604020202020204" pitchFamily="34" charset="0"/>
              <a:buChar char="•"/>
              <a:defRPr/>
            </a:pPr>
            <a:r>
              <a:rPr lang="en-US" altLang="en-US" sz="2000" b="1" dirty="0"/>
              <a:t>An Interview Form must be completed with </a:t>
            </a:r>
            <a:r>
              <a:rPr lang="en-US" altLang="en-US" sz="2000" b="1" u="sng" dirty="0"/>
              <a:t>each household </a:t>
            </a:r>
            <a:r>
              <a:rPr lang="en-US" altLang="en-US" sz="2000" b="1" dirty="0"/>
              <a:t>who is residing in your program the night of 1/21/26</a:t>
            </a:r>
            <a:r>
              <a:rPr lang="en-US" altLang="en-US" sz="2000" dirty="0"/>
              <a:t>, including those that enter after hours.</a:t>
            </a:r>
          </a:p>
          <a:p>
            <a:pPr marL="742950" lvl="1" indent="-182880">
              <a:buFont typeface="Arial" panose="020B0604020202020204" pitchFamily="34" charset="0"/>
              <a:buChar char="•"/>
              <a:defRPr/>
            </a:pPr>
            <a:r>
              <a:rPr lang="en-US" altLang="en-US" sz="2000" dirty="0"/>
              <a:t>Prior to making copies, please complete the information at the top of the form, indicating: the county in which your program is located; agency name; program name. </a:t>
            </a:r>
          </a:p>
          <a:p>
            <a:pPr marL="742950" lvl="1" indent="-182880">
              <a:buFont typeface="Arial" panose="020B0604020202020204" pitchFamily="34" charset="0"/>
              <a:buChar char="•"/>
              <a:defRPr/>
            </a:pPr>
            <a:r>
              <a:rPr lang="en-US" altLang="en-US" sz="2000" dirty="0"/>
              <a:t>Make enough copies so that you can complete one form with each household.  Households with more than 5 members will need two forms </a:t>
            </a:r>
            <a:r>
              <a:rPr lang="en-US" altLang="en-US" sz="2000" i="1" dirty="0"/>
              <a:t>(please mark clearly – e.g., form 1 of 2; form 2 of 2).</a:t>
            </a:r>
          </a:p>
          <a:p>
            <a:pPr marL="742950" lvl="1" indent="-182880">
              <a:buFont typeface="Arial" panose="020B0604020202020204" pitchFamily="34" charset="0"/>
              <a:buChar char="•"/>
              <a:defRPr/>
            </a:pPr>
            <a:r>
              <a:rPr lang="en-US" altLang="en-US" sz="2000" dirty="0"/>
              <a:t>If your program is accepting people/households identified through the unsheltered count, please coordinate with the individual transporting the household to the shelter in order to ensure that only one Interview Form is submitted for each household </a:t>
            </a:r>
            <a:r>
              <a:rPr lang="en-US" altLang="en-US" sz="2000" i="1" dirty="0"/>
              <a:t>(in this scenario, the household would be counted as sheltered).</a:t>
            </a:r>
          </a:p>
          <a:p>
            <a:pPr marL="0" indent="0">
              <a:buNone/>
              <a:defRPr/>
            </a:pPr>
            <a:endParaRPr lang="en-US" sz="1300" u="sng" dirty="0"/>
          </a:p>
          <a:p>
            <a:pPr marL="914400" lvl="1" indent="-514350">
              <a:defRPr/>
            </a:pPr>
            <a:endParaRPr lang="en-US" sz="1000" dirty="0"/>
          </a:p>
        </p:txBody>
      </p:sp>
      <p:sp>
        <p:nvSpPr>
          <p:cNvPr id="2" name="Slide Number Placeholder 1">
            <a:extLst>
              <a:ext uri="{FF2B5EF4-FFF2-40B4-BE49-F238E27FC236}">
                <a16:creationId xmlns:a16="http://schemas.microsoft.com/office/drawing/2014/main" id="{CBE0383D-704B-4BCA-9870-8C97DB1C1289}"/>
              </a:ext>
            </a:extLst>
          </p:cNvPr>
          <p:cNvSpPr>
            <a:spLocks noGrp="1"/>
          </p:cNvSpPr>
          <p:nvPr>
            <p:ph type="sldNum" sz="quarter" idx="12"/>
          </p:nvPr>
        </p:nvSpPr>
        <p:spPr/>
        <p:txBody>
          <a:bodyPr/>
          <a:lstStyle/>
          <a:p>
            <a:pPr>
              <a:defRPr/>
            </a:pPr>
            <a:fld id="{835A4528-469D-4B23-9475-7EF959A02A44}" type="slidenum">
              <a:rPr lang="en-US" altLang="en-US" smtClean="0"/>
              <a:pPr>
                <a:defRPr/>
              </a:pPr>
              <a:t>21</a:t>
            </a:fld>
            <a:endParaRPr lang="en-US" altLang="en-US" dirty="0"/>
          </a:p>
        </p:txBody>
      </p:sp>
    </p:spTree>
    <p:extLst>
      <p:ext uri="{BB962C8B-B14F-4D97-AF65-F5344CB8AC3E}">
        <p14:creationId xmlns:p14="http://schemas.microsoft.com/office/powerpoint/2010/main" val="194062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r>
              <a:rPr lang="en-US" altLang="en-US" sz="4000" dirty="0"/>
              <a:t>Data Source for Sheltered PIT Count</a:t>
            </a:r>
          </a:p>
        </p:txBody>
      </p:sp>
      <p:sp>
        <p:nvSpPr>
          <p:cNvPr id="6" name="Content Placeholder 5"/>
          <p:cNvSpPr>
            <a:spLocks noGrp="1"/>
          </p:cNvSpPr>
          <p:nvPr>
            <p:ph idx="1"/>
          </p:nvPr>
        </p:nvSpPr>
        <p:spPr>
          <a:xfrm>
            <a:off x="1266091" y="1834011"/>
            <a:ext cx="9901781" cy="4023360"/>
          </a:xfrm>
        </p:spPr>
        <p:txBody>
          <a:bodyPr>
            <a:normAutofit/>
          </a:bodyPr>
          <a:lstStyle/>
          <a:p>
            <a:pPr marL="0" indent="0">
              <a:buNone/>
              <a:defRPr/>
            </a:pPr>
            <a:r>
              <a:rPr lang="en-US" sz="2600" b="1" u="sng" dirty="0"/>
              <a:t>Option 3: PIT mobile app as PIT data source</a:t>
            </a:r>
            <a:r>
              <a:rPr lang="en-US" sz="2600" b="1" dirty="0"/>
              <a:t>:  </a:t>
            </a:r>
          </a:p>
          <a:p>
            <a:pPr lvl="1" indent="-182880">
              <a:buFont typeface="Arial" panose="020B0604020202020204" pitchFamily="34" charset="0"/>
              <a:buChar char="•"/>
              <a:defRPr/>
            </a:pPr>
            <a:r>
              <a:rPr lang="en-US" sz="2400" dirty="0"/>
              <a:t>You may also opt to collect the PIT data into the PIT mobile app.  The questions within the PIT app are the same as the questions on the Interview Forms but are submitted electronically.  Information to access and test the PIT app will be provided prior to the PIT count.</a:t>
            </a:r>
          </a:p>
          <a:p>
            <a:pPr lvl="1" indent="-182880">
              <a:buFont typeface="Arial" panose="020B0604020202020204" pitchFamily="34" charset="0"/>
              <a:buChar char="•"/>
              <a:defRPr/>
            </a:pPr>
            <a:r>
              <a:rPr lang="en-US" sz="2400" dirty="0"/>
              <a:t>You can do the surveys on a mobile device (phone, tablet) OR on a computer. </a:t>
            </a:r>
            <a:r>
              <a:rPr lang="en-US" sz="2400" b="1" i="1" dirty="0"/>
              <a:t>You do not have to download an app unless you want to – surveys can be completed using a computer browser.</a:t>
            </a:r>
            <a:br>
              <a:rPr lang="en-US" sz="2400" dirty="0"/>
            </a:br>
            <a:endParaRPr lang="en-US" sz="2400" dirty="0"/>
          </a:p>
          <a:p>
            <a:pPr marL="201168" lvl="1" indent="0">
              <a:buNone/>
              <a:defRPr/>
            </a:pPr>
            <a:r>
              <a:rPr lang="en-US" sz="2400" b="1" dirty="0"/>
              <a:t>Easy to use and may be a great option for many providers!</a:t>
            </a:r>
          </a:p>
          <a:p>
            <a:pPr marL="0" indent="0">
              <a:buNone/>
              <a:defRPr/>
            </a:pPr>
            <a:endParaRPr lang="en-US" sz="1300" u="sng" dirty="0"/>
          </a:p>
          <a:p>
            <a:pPr marL="914400" lvl="1" indent="-514350">
              <a:defRPr/>
            </a:pPr>
            <a:endParaRPr lang="en-US" sz="1000" dirty="0"/>
          </a:p>
        </p:txBody>
      </p:sp>
      <p:sp>
        <p:nvSpPr>
          <p:cNvPr id="2" name="Slide Number Placeholder 1">
            <a:extLst>
              <a:ext uri="{FF2B5EF4-FFF2-40B4-BE49-F238E27FC236}">
                <a16:creationId xmlns:a16="http://schemas.microsoft.com/office/drawing/2014/main" id="{B243EE85-6E23-49B7-9EAA-A817070F63BC}"/>
              </a:ext>
            </a:extLst>
          </p:cNvPr>
          <p:cNvSpPr>
            <a:spLocks noGrp="1"/>
          </p:cNvSpPr>
          <p:nvPr>
            <p:ph type="sldNum" sz="quarter" idx="12"/>
          </p:nvPr>
        </p:nvSpPr>
        <p:spPr/>
        <p:txBody>
          <a:bodyPr/>
          <a:lstStyle/>
          <a:p>
            <a:pPr>
              <a:defRPr/>
            </a:pPr>
            <a:fld id="{835A4528-469D-4B23-9475-7EF959A02A44}" type="slidenum">
              <a:rPr lang="en-US" altLang="en-US" smtClean="0"/>
              <a:pPr>
                <a:defRPr/>
              </a:pPr>
              <a:t>22</a:t>
            </a:fld>
            <a:endParaRPr lang="en-US" altLang="en-US" dirty="0"/>
          </a:p>
        </p:txBody>
      </p:sp>
    </p:spTree>
    <p:extLst>
      <p:ext uri="{BB962C8B-B14F-4D97-AF65-F5344CB8AC3E}">
        <p14:creationId xmlns:p14="http://schemas.microsoft.com/office/powerpoint/2010/main" val="8272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200" dirty="0"/>
              <a:t>PIT Count Survey: </a:t>
            </a:r>
            <a:br>
              <a:rPr lang="en-US" altLang="en-US" sz="3200" dirty="0"/>
            </a:br>
            <a:r>
              <a:rPr lang="en-US" altLang="en-US" sz="3200" dirty="0"/>
              <a:t>What Information are we Collecting?</a:t>
            </a:r>
            <a:endParaRPr lang="en-US" altLang="en-US" sz="3600" dirty="0"/>
          </a:p>
        </p:txBody>
      </p:sp>
      <p:sp>
        <p:nvSpPr>
          <p:cNvPr id="6" name="Content Placeholder 5">
            <a:extLst>
              <a:ext uri="{FF2B5EF4-FFF2-40B4-BE49-F238E27FC236}">
                <a16:creationId xmlns:a16="http://schemas.microsoft.com/office/drawing/2014/main" id="{57200C16-5472-491D-B92C-B378BE9019A4}"/>
              </a:ext>
            </a:extLst>
          </p:cNvPr>
          <p:cNvSpPr>
            <a:spLocks noGrp="1"/>
          </p:cNvSpPr>
          <p:nvPr>
            <p:ph idx="1"/>
          </p:nvPr>
        </p:nvSpPr>
        <p:spPr>
          <a:xfrm>
            <a:off x="917737" y="1870118"/>
            <a:ext cx="10187354" cy="4402666"/>
          </a:xfrm>
        </p:spPr>
        <p:txBody>
          <a:bodyPr>
            <a:normAutofit fontScale="92500" lnSpcReduction="10000"/>
          </a:bodyPr>
          <a:lstStyle/>
          <a:p>
            <a:pPr indent="-182880">
              <a:lnSpc>
                <a:spcPct val="110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One form per household</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If more than 5 people in household, use multiple forms but clearly label so we know they are the same household (e.g., Survey 1 of 2; Survey 2 of 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182880">
              <a:lnSpc>
                <a:spcPct val="110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Number of persons in household</a:t>
            </a:r>
          </a:p>
          <a:p>
            <a:pPr indent="-182880">
              <a:lnSpc>
                <a:spcPct val="110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For each person in household:</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Age</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Race/Ethnicity</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Gender</a:t>
            </a:r>
          </a:p>
          <a:p>
            <a:pPr indent="-182880">
              <a:lnSpc>
                <a:spcPct val="110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Additional data collected for adults or youth under 18 who are head of household:</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Number of homeless episodes and length of time homeless</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Domestic violence status (not asked in front of two adults who have identified that they are part of the same household)</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Veteran status</a:t>
            </a:r>
          </a:p>
          <a:p>
            <a:pPr marL="635508" lvl="1" indent="-182880">
              <a:lnSpc>
                <a:spcPct val="11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Disability information</a:t>
            </a:r>
          </a:p>
        </p:txBody>
      </p:sp>
      <p:sp>
        <p:nvSpPr>
          <p:cNvPr id="7" name="Slide Number Placeholder 6">
            <a:extLst>
              <a:ext uri="{FF2B5EF4-FFF2-40B4-BE49-F238E27FC236}">
                <a16:creationId xmlns:a16="http://schemas.microsoft.com/office/drawing/2014/main" id="{19BBBF7E-B731-45CD-9AB3-6610C03A798D}"/>
              </a:ext>
            </a:extLst>
          </p:cNvPr>
          <p:cNvSpPr>
            <a:spLocks noGrp="1"/>
          </p:cNvSpPr>
          <p:nvPr>
            <p:ph type="sldNum" sz="quarter" idx="12"/>
          </p:nvPr>
        </p:nvSpPr>
        <p:spPr/>
        <p:txBody>
          <a:bodyPr/>
          <a:lstStyle/>
          <a:p>
            <a:pPr>
              <a:defRPr/>
            </a:pPr>
            <a:fld id="{835A4528-469D-4B23-9475-7EF959A02A44}" type="slidenum">
              <a:rPr lang="en-US" altLang="en-US" smtClean="0"/>
              <a:pPr>
                <a:defRPr/>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9CBE5E7-9890-4330-B2B6-CA248B8A0AC7}"/>
              </a:ext>
            </a:extLst>
          </p:cNvPr>
          <p:cNvSpPr>
            <a:spLocks noGrp="1" noChangeArrowheads="1"/>
          </p:cNvSpPr>
          <p:nvPr>
            <p:ph type="title"/>
          </p:nvPr>
        </p:nvSpPr>
        <p:spPr/>
        <p:txBody>
          <a:bodyPr/>
          <a:lstStyle/>
          <a:p>
            <a:r>
              <a:rPr lang="en-US" altLang="en-US" sz="3400" dirty="0"/>
              <a:t>PIT Count Survey Instructions: Demographics</a:t>
            </a:r>
          </a:p>
        </p:txBody>
      </p:sp>
      <p:sp>
        <p:nvSpPr>
          <p:cNvPr id="37891" name="Rectangle 3">
            <a:extLst>
              <a:ext uri="{FF2B5EF4-FFF2-40B4-BE49-F238E27FC236}">
                <a16:creationId xmlns:a16="http://schemas.microsoft.com/office/drawing/2014/main" id="{1472A088-5431-448D-934A-70C3DB04607B}"/>
              </a:ext>
            </a:extLst>
          </p:cNvPr>
          <p:cNvSpPr>
            <a:spLocks noGrp="1" noChangeArrowheads="1"/>
          </p:cNvSpPr>
          <p:nvPr>
            <p:ph idx="1"/>
          </p:nvPr>
        </p:nvSpPr>
        <p:spPr>
          <a:xfrm>
            <a:off x="1406768" y="2262940"/>
            <a:ext cx="9636369" cy="4023360"/>
          </a:xfrm>
        </p:spPr>
        <p:txBody>
          <a:bodyPr>
            <a:normAutofit/>
          </a:bodyPr>
          <a:lstStyle/>
          <a:p>
            <a:pPr lvl="1" indent="-182880">
              <a:lnSpc>
                <a:spcPct val="90000"/>
              </a:lnSpc>
              <a:buFont typeface="Arial" panose="020B0604020202020204" pitchFamily="34" charset="0"/>
              <a:buChar char="•"/>
            </a:pPr>
            <a:r>
              <a:rPr lang="en-US" altLang="en-US" sz="2800" dirty="0"/>
              <a:t>Initials only, no name</a:t>
            </a:r>
          </a:p>
          <a:p>
            <a:pPr lvl="1" indent="-182880">
              <a:lnSpc>
                <a:spcPct val="90000"/>
              </a:lnSpc>
              <a:buFont typeface="Arial" panose="020B0604020202020204" pitchFamily="34" charset="0"/>
              <a:buChar char="•"/>
            </a:pPr>
            <a:r>
              <a:rPr lang="en-US" altLang="en-US" sz="2800" dirty="0"/>
              <a:t>Age – Estimate if person does not reveal</a:t>
            </a:r>
          </a:p>
          <a:p>
            <a:pPr lvl="1" indent="-182880">
              <a:lnSpc>
                <a:spcPct val="90000"/>
              </a:lnSpc>
              <a:buFont typeface="Arial" panose="020B0604020202020204" pitchFamily="34" charset="0"/>
              <a:buChar char="•"/>
            </a:pPr>
            <a:r>
              <a:rPr lang="en-US" altLang="en-US" sz="2800" dirty="0"/>
              <a:t>Gender and race/ethnicity – Read the lists out loud and have the person self-identify their response. Please do not assume a response.</a:t>
            </a:r>
          </a:p>
        </p:txBody>
      </p:sp>
      <p:sp>
        <p:nvSpPr>
          <p:cNvPr id="2" name="Slide Number Placeholder 1">
            <a:extLst>
              <a:ext uri="{FF2B5EF4-FFF2-40B4-BE49-F238E27FC236}">
                <a16:creationId xmlns:a16="http://schemas.microsoft.com/office/drawing/2014/main" id="{DAB6001A-CC78-43D3-AE96-72D18F00E014}"/>
              </a:ext>
            </a:extLst>
          </p:cNvPr>
          <p:cNvSpPr>
            <a:spLocks noGrp="1"/>
          </p:cNvSpPr>
          <p:nvPr>
            <p:ph type="sldNum" sz="quarter" idx="12"/>
          </p:nvPr>
        </p:nvSpPr>
        <p:spPr/>
        <p:txBody>
          <a:bodyPr/>
          <a:lstStyle/>
          <a:p>
            <a:pPr>
              <a:defRPr/>
            </a:pPr>
            <a:fld id="{835A4528-469D-4B23-9475-7EF959A02A44}" type="slidenum">
              <a:rPr lang="en-US" altLang="en-US" smtClean="0"/>
              <a:pPr>
                <a:defRPr/>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FFB5CB8-CCD4-4973-BEE7-520AAE150168}"/>
              </a:ext>
            </a:extLst>
          </p:cNvPr>
          <p:cNvSpPr>
            <a:spLocks noGrp="1" noChangeArrowheads="1"/>
          </p:cNvSpPr>
          <p:nvPr>
            <p:ph type="title"/>
          </p:nvPr>
        </p:nvSpPr>
        <p:spPr/>
        <p:txBody>
          <a:bodyPr/>
          <a:lstStyle/>
          <a:p>
            <a:r>
              <a:rPr lang="en-US" altLang="en-US" sz="3400" dirty="0"/>
              <a:t>PIT Count Survey Instructions: </a:t>
            </a:r>
            <a:br>
              <a:rPr lang="en-US" altLang="en-US" sz="3400" dirty="0"/>
            </a:br>
            <a:r>
              <a:rPr lang="en-US" altLang="en-US" sz="3400" dirty="0"/>
              <a:t>Homeless History</a:t>
            </a:r>
          </a:p>
        </p:txBody>
      </p:sp>
      <p:sp>
        <p:nvSpPr>
          <p:cNvPr id="39939" name="Rectangle 3">
            <a:extLst>
              <a:ext uri="{FF2B5EF4-FFF2-40B4-BE49-F238E27FC236}">
                <a16:creationId xmlns:a16="http://schemas.microsoft.com/office/drawing/2014/main" id="{44C0FF8E-9030-4DD9-BA6C-F9A65AC00B6A}"/>
              </a:ext>
            </a:extLst>
          </p:cNvPr>
          <p:cNvSpPr>
            <a:spLocks noGrp="1" noChangeArrowheads="1"/>
          </p:cNvSpPr>
          <p:nvPr>
            <p:ph idx="1"/>
          </p:nvPr>
        </p:nvSpPr>
        <p:spPr/>
        <p:txBody>
          <a:bodyPr>
            <a:normAutofit/>
          </a:bodyPr>
          <a:lstStyle/>
          <a:p>
            <a:r>
              <a:rPr lang="en-US" altLang="en-US" sz="2800" dirty="0"/>
              <a:t>Questions related to the length of time homeless and number of homeless episodes.</a:t>
            </a:r>
          </a:p>
          <a:p>
            <a:pPr lvl="1">
              <a:buFont typeface="Arial" panose="020B0604020202020204" pitchFamily="34" charset="0"/>
              <a:buChar char="•"/>
            </a:pPr>
            <a:r>
              <a:rPr lang="en-US" altLang="en-US" sz="2400" dirty="0"/>
              <a:t>This may be difficult to recall.  It is OK if you believe someone is estimating or not 100% certain about their responses.  </a:t>
            </a:r>
          </a:p>
          <a:p>
            <a:pPr lvl="1">
              <a:buFont typeface="Arial" panose="020B0604020202020204" pitchFamily="34" charset="0"/>
              <a:buChar char="•"/>
            </a:pPr>
            <a:r>
              <a:rPr lang="en-US" altLang="en-US" sz="2400" dirty="0"/>
              <a:t>When asking about the # of times homeless in the last three years, it may be helpful to indicate that this refers to the period of time since January 2023.</a:t>
            </a:r>
          </a:p>
          <a:p>
            <a:pPr lvl="1">
              <a:buFont typeface="Arial" panose="020B0604020202020204" pitchFamily="34" charset="0"/>
              <a:buChar char="•"/>
            </a:pPr>
            <a:r>
              <a:rPr lang="en-US" altLang="en-US" sz="2400" dirty="0"/>
              <a:t>These questions ask about homelessness experiences in an unsheltered situation or emergency shelter.  It does not include sleeping in the home of a friend/family member.</a:t>
            </a:r>
          </a:p>
        </p:txBody>
      </p:sp>
      <p:sp>
        <p:nvSpPr>
          <p:cNvPr id="2" name="Slide Number Placeholder 1">
            <a:extLst>
              <a:ext uri="{FF2B5EF4-FFF2-40B4-BE49-F238E27FC236}">
                <a16:creationId xmlns:a16="http://schemas.microsoft.com/office/drawing/2014/main" id="{01E95043-FC5D-4BC2-A837-F003EA4F513F}"/>
              </a:ext>
            </a:extLst>
          </p:cNvPr>
          <p:cNvSpPr>
            <a:spLocks noGrp="1"/>
          </p:cNvSpPr>
          <p:nvPr>
            <p:ph type="sldNum" sz="quarter" idx="12"/>
          </p:nvPr>
        </p:nvSpPr>
        <p:spPr/>
        <p:txBody>
          <a:bodyPr/>
          <a:lstStyle/>
          <a:p>
            <a:pPr>
              <a:defRPr/>
            </a:pPr>
            <a:fld id="{835A4528-469D-4B23-9475-7EF959A02A44}" type="slidenum">
              <a:rPr lang="en-US" altLang="en-US" smtClean="0"/>
              <a:pPr>
                <a:defRPr/>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04EF4AC-3E8C-49ED-A510-D8C1B4AA8521}"/>
              </a:ext>
            </a:extLst>
          </p:cNvPr>
          <p:cNvSpPr>
            <a:spLocks noGrp="1"/>
          </p:cNvSpPr>
          <p:nvPr>
            <p:ph type="title"/>
          </p:nvPr>
        </p:nvSpPr>
        <p:spPr/>
        <p:txBody>
          <a:bodyPr/>
          <a:lstStyle/>
          <a:p>
            <a:r>
              <a:rPr lang="en-US" altLang="en-US" sz="3200" dirty="0"/>
              <a:t>PIT Count Survey Instructions: </a:t>
            </a:r>
            <a:br>
              <a:rPr lang="en-US" altLang="en-US" sz="3200" dirty="0"/>
            </a:br>
            <a:r>
              <a:rPr lang="en-US" altLang="en-US" sz="3200" dirty="0"/>
              <a:t>Domestic Violence</a:t>
            </a:r>
            <a:endParaRPr lang="en-US" altLang="en-US" sz="3000" cap="none" dirty="0"/>
          </a:p>
        </p:txBody>
      </p:sp>
      <p:sp>
        <p:nvSpPr>
          <p:cNvPr id="3" name="Text Placeholder 2">
            <a:extLst>
              <a:ext uri="{FF2B5EF4-FFF2-40B4-BE49-F238E27FC236}">
                <a16:creationId xmlns:a16="http://schemas.microsoft.com/office/drawing/2014/main" id="{714F1698-6101-4331-8133-F19BD4B62F40}"/>
              </a:ext>
            </a:extLst>
          </p:cNvPr>
          <p:cNvSpPr>
            <a:spLocks noGrp="1"/>
          </p:cNvSpPr>
          <p:nvPr>
            <p:ph idx="1"/>
          </p:nvPr>
        </p:nvSpPr>
        <p:spPr/>
        <p:txBody>
          <a:bodyPr anchor="t">
            <a:normAutofit fontScale="92500" lnSpcReduction="20000"/>
          </a:bodyPr>
          <a:lstStyle/>
          <a:p>
            <a:pPr lvl="1" indent="-182880">
              <a:lnSpc>
                <a:spcPct val="110000"/>
              </a:lnSpc>
              <a:buFont typeface="Arial" panose="020B0604020202020204" pitchFamily="34" charset="0"/>
              <a:buChar char="•"/>
              <a:defRPr/>
            </a:pPr>
            <a:r>
              <a:rPr lang="en-US" sz="2800" dirty="0"/>
              <a:t>Did you need to leave the place you were last staying due to someone making you feel unsafe?  Do you feel unable to return there because you feel unsafe?</a:t>
            </a:r>
          </a:p>
          <a:p>
            <a:pPr lvl="1" indent="-182880">
              <a:lnSpc>
                <a:spcPct val="110000"/>
              </a:lnSpc>
              <a:buFont typeface="Arial" panose="020B0604020202020204" pitchFamily="34" charset="0"/>
              <a:buChar char="•"/>
              <a:defRPr/>
            </a:pPr>
            <a:r>
              <a:rPr lang="en-US" sz="2800" dirty="0"/>
              <a:t>If yes:  </a:t>
            </a:r>
          </a:p>
          <a:p>
            <a:pPr lvl="2" indent="-182880">
              <a:lnSpc>
                <a:spcPct val="110000"/>
              </a:lnSpc>
              <a:buFont typeface="Arial" panose="020B0604020202020204" pitchFamily="34" charset="0"/>
              <a:buChar char="•"/>
              <a:defRPr/>
            </a:pPr>
            <a:r>
              <a:rPr lang="en-US" sz="2000" dirty="0"/>
              <a:t>Would you like to speak to someone who can talk to you about increasing your safety? If yes, please provide the National DV Hotline number (as provided on the Interview Form) or connect with your local DV program.</a:t>
            </a:r>
          </a:p>
          <a:p>
            <a:pPr lvl="2" indent="-182880">
              <a:lnSpc>
                <a:spcPct val="110000"/>
              </a:lnSpc>
              <a:buFont typeface="Arial" panose="020B0604020202020204" pitchFamily="34" charset="0"/>
              <a:buChar char="•"/>
              <a:defRPr/>
            </a:pPr>
            <a:r>
              <a:rPr lang="en-US" sz="2000" dirty="0"/>
              <a:t>I have a series of additional sensitive questions to ask you.  Is that ok, or do you feel like answering additional questions would compromise your safety? </a:t>
            </a:r>
          </a:p>
          <a:p>
            <a:pPr marL="438912" indent="0">
              <a:spcBef>
                <a:spcPts val="0"/>
              </a:spcBef>
              <a:spcAft>
                <a:spcPts val="0"/>
              </a:spcAft>
              <a:buNone/>
              <a:defRPr/>
            </a:pPr>
            <a:endParaRPr lang="en-US" sz="1600" dirty="0"/>
          </a:p>
          <a:p>
            <a:pPr>
              <a:lnSpc>
                <a:spcPct val="100000"/>
              </a:lnSpc>
              <a:defRPr/>
            </a:pPr>
            <a:r>
              <a:rPr lang="en-US" sz="2400" b="1" dirty="0"/>
              <a:t>If two or more adults are being interviewed together, skip these questions for safety reasons.</a:t>
            </a:r>
          </a:p>
        </p:txBody>
      </p:sp>
      <p:sp>
        <p:nvSpPr>
          <p:cNvPr id="4" name="Slide Number Placeholder 3">
            <a:extLst>
              <a:ext uri="{FF2B5EF4-FFF2-40B4-BE49-F238E27FC236}">
                <a16:creationId xmlns:a16="http://schemas.microsoft.com/office/drawing/2014/main" id="{3F41425C-AEFB-4C15-9B7D-B4C2B194C4E6}"/>
              </a:ext>
            </a:extLst>
          </p:cNvPr>
          <p:cNvSpPr>
            <a:spLocks noGrp="1"/>
          </p:cNvSpPr>
          <p:nvPr>
            <p:ph type="sldNum" sz="quarter" idx="12"/>
          </p:nvPr>
        </p:nvSpPr>
        <p:spPr/>
        <p:txBody>
          <a:bodyPr/>
          <a:lstStyle/>
          <a:p>
            <a:pPr>
              <a:defRPr/>
            </a:pPr>
            <a:fld id="{835A4528-469D-4B23-9475-7EF959A02A44}" type="slidenum">
              <a:rPr lang="en-US" altLang="en-US" smtClean="0"/>
              <a:pPr>
                <a:defRPr/>
              </a:pPr>
              <a:t>26</a:t>
            </a:fld>
            <a:endParaRPr lang="en-US" altLang="en-US" dirty="0"/>
          </a:p>
        </p:txBody>
      </p:sp>
    </p:spTree>
    <p:extLst>
      <p:ext uri="{BB962C8B-B14F-4D97-AF65-F5344CB8AC3E}">
        <p14:creationId xmlns:p14="http://schemas.microsoft.com/office/powerpoint/2010/main" val="108479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EE86F04-608B-4EC3-A97E-F9ABA9A83BCC}"/>
              </a:ext>
            </a:extLst>
          </p:cNvPr>
          <p:cNvSpPr>
            <a:spLocks noGrp="1" noChangeArrowheads="1"/>
          </p:cNvSpPr>
          <p:nvPr>
            <p:ph type="title"/>
          </p:nvPr>
        </p:nvSpPr>
        <p:spPr/>
        <p:txBody>
          <a:bodyPr/>
          <a:lstStyle/>
          <a:p>
            <a:r>
              <a:rPr lang="en-US" altLang="en-US" sz="3600" dirty="0"/>
              <a:t>PIT Count Survey Instructions: Disability</a:t>
            </a:r>
            <a:endParaRPr lang="en-US" altLang="en-US" sz="3400" u="sng" dirty="0"/>
          </a:p>
        </p:txBody>
      </p:sp>
      <p:sp>
        <p:nvSpPr>
          <p:cNvPr id="43011" name="Rectangle 3">
            <a:extLst>
              <a:ext uri="{FF2B5EF4-FFF2-40B4-BE49-F238E27FC236}">
                <a16:creationId xmlns:a16="http://schemas.microsoft.com/office/drawing/2014/main" id="{69C50167-DACD-47AE-A538-D1133F244B2D}"/>
              </a:ext>
            </a:extLst>
          </p:cNvPr>
          <p:cNvSpPr>
            <a:spLocks noGrp="1" noChangeArrowheads="1"/>
          </p:cNvSpPr>
          <p:nvPr>
            <p:ph idx="1"/>
          </p:nvPr>
        </p:nvSpPr>
        <p:spPr>
          <a:xfrm>
            <a:off x="879231" y="1845734"/>
            <a:ext cx="10567797" cy="4023360"/>
          </a:xfrm>
        </p:spPr>
        <p:txBody>
          <a:bodyPr>
            <a:normAutofit/>
          </a:bodyPr>
          <a:lstStyle/>
          <a:p>
            <a:pPr lvl="1" indent="-182880">
              <a:buFont typeface="Arial" panose="020B0604020202020204" pitchFamily="34" charset="0"/>
              <a:buChar char="•"/>
            </a:pPr>
            <a:r>
              <a:rPr lang="en-US" sz="2400" dirty="0"/>
              <a:t>Read the questions as they are written and check “yes” or “no” based on the information provided by the individual. </a:t>
            </a:r>
          </a:p>
          <a:p>
            <a:pPr lvl="1" indent="-182880">
              <a:buFont typeface="Arial" panose="020B0604020202020204" pitchFamily="34" charset="0"/>
              <a:buChar char="•"/>
            </a:pPr>
            <a:r>
              <a:rPr lang="en-US" sz="2400" dirty="0"/>
              <a:t>Do not answer question based on observed behaviors.</a:t>
            </a:r>
          </a:p>
          <a:p>
            <a:pPr lvl="1" indent="-182880">
              <a:buFont typeface="Arial" panose="020B0604020202020204" pitchFamily="34" charset="0"/>
              <a:buChar char="•"/>
            </a:pPr>
            <a:r>
              <a:rPr lang="en-US" sz="2400" dirty="0"/>
              <a:t>Do not ask follow up questions regarding the nature or severity of the person’s disability.</a:t>
            </a:r>
          </a:p>
          <a:p>
            <a:pPr lvl="1" indent="-182880">
              <a:buFont typeface="Arial" panose="020B0604020202020204" pitchFamily="34" charset="0"/>
              <a:buChar char="•"/>
            </a:pPr>
            <a:r>
              <a:rPr lang="en-US" sz="2400" dirty="0"/>
              <a:t>All disability-related questions should be asked of every adult being interviewed (or youth under 18 who are head of household).</a:t>
            </a:r>
          </a:p>
        </p:txBody>
      </p:sp>
      <p:sp>
        <p:nvSpPr>
          <p:cNvPr id="2" name="Slide Number Placeholder 1">
            <a:extLst>
              <a:ext uri="{FF2B5EF4-FFF2-40B4-BE49-F238E27FC236}">
                <a16:creationId xmlns:a16="http://schemas.microsoft.com/office/drawing/2014/main" id="{C6F99699-CDA7-4604-BE8D-C047704558D2}"/>
              </a:ext>
            </a:extLst>
          </p:cNvPr>
          <p:cNvSpPr>
            <a:spLocks noGrp="1"/>
          </p:cNvSpPr>
          <p:nvPr>
            <p:ph type="sldNum" sz="quarter" idx="12"/>
          </p:nvPr>
        </p:nvSpPr>
        <p:spPr/>
        <p:txBody>
          <a:bodyPr/>
          <a:lstStyle/>
          <a:p>
            <a:pPr>
              <a:defRPr/>
            </a:pPr>
            <a:fld id="{835A4528-469D-4B23-9475-7EF959A02A44}" type="slidenum">
              <a:rPr lang="en-US" altLang="en-US" smtClean="0"/>
              <a:pPr>
                <a:defRPr/>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56B852F-57CC-462F-BFDB-D7863DC04092}"/>
              </a:ext>
            </a:extLst>
          </p:cNvPr>
          <p:cNvSpPr>
            <a:spLocks noGrp="1" noChangeArrowheads="1"/>
          </p:cNvSpPr>
          <p:nvPr>
            <p:ph type="title"/>
          </p:nvPr>
        </p:nvSpPr>
        <p:spPr/>
        <p:txBody>
          <a:bodyPr>
            <a:normAutofit/>
          </a:bodyPr>
          <a:lstStyle/>
          <a:p>
            <a:r>
              <a:rPr lang="en-US" altLang="en-US" sz="4000" dirty="0"/>
              <a:t>PIT Count Survey Instructions: Additional Reminders</a:t>
            </a:r>
          </a:p>
        </p:txBody>
      </p:sp>
      <p:sp>
        <p:nvSpPr>
          <p:cNvPr id="45059" name="Rectangle 3">
            <a:extLst>
              <a:ext uri="{FF2B5EF4-FFF2-40B4-BE49-F238E27FC236}">
                <a16:creationId xmlns:a16="http://schemas.microsoft.com/office/drawing/2014/main" id="{44A95D60-5581-4DC5-8AD1-1ED089EE2C5E}"/>
              </a:ext>
            </a:extLst>
          </p:cNvPr>
          <p:cNvSpPr>
            <a:spLocks noGrp="1" noChangeArrowheads="1"/>
          </p:cNvSpPr>
          <p:nvPr>
            <p:ph idx="1"/>
          </p:nvPr>
        </p:nvSpPr>
        <p:spPr>
          <a:xfrm>
            <a:off x="1024127" y="1981200"/>
            <a:ext cx="10143746" cy="4023360"/>
          </a:xfrm>
        </p:spPr>
        <p:txBody>
          <a:bodyPr>
            <a:normAutofit/>
          </a:bodyPr>
          <a:lstStyle/>
          <a:p>
            <a:pPr lvl="1" indent="-182880">
              <a:buFont typeface="Arial" panose="020B0604020202020204" pitchFamily="34" charset="0"/>
              <a:buChar char="•"/>
              <a:defRPr/>
            </a:pPr>
            <a:r>
              <a:rPr lang="en-US" altLang="en-US" sz="2800" dirty="0"/>
              <a:t>All questions should be asked as they are written</a:t>
            </a:r>
            <a:endParaRPr lang="en-US" sz="2800" dirty="0"/>
          </a:p>
          <a:p>
            <a:pPr lvl="1" indent="-182880">
              <a:buFont typeface="Arial" panose="020B0604020202020204" pitchFamily="34" charset="0"/>
              <a:buChar char="•"/>
              <a:defRPr/>
            </a:pPr>
            <a:r>
              <a:rPr lang="en-US" altLang="en-US" sz="2800" dirty="0"/>
              <a:t>Do not ask about disability, veteran status, and domestic violence of children who are in a household with adults.</a:t>
            </a:r>
          </a:p>
        </p:txBody>
      </p:sp>
      <p:sp>
        <p:nvSpPr>
          <p:cNvPr id="2" name="Slide Number Placeholder 1">
            <a:extLst>
              <a:ext uri="{FF2B5EF4-FFF2-40B4-BE49-F238E27FC236}">
                <a16:creationId xmlns:a16="http://schemas.microsoft.com/office/drawing/2014/main" id="{6025118D-4CA9-4608-842F-4D2DE34CEFA5}"/>
              </a:ext>
            </a:extLst>
          </p:cNvPr>
          <p:cNvSpPr>
            <a:spLocks noGrp="1"/>
          </p:cNvSpPr>
          <p:nvPr>
            <p:ph type="sldNum" sz="quarter" idx="12"/>
          </p:nvPr>
        </p:nvSpPr>
        <p:spPr/>
        <p:txBody>
          <a:bodyPr/>
          <a:lstStyle/>
          <a:p>
            <a:pPr>
              <a:defRPr/>
            </a:pPr>
            <a:fld id="{835A4528-469D-4B23-9475-7EF959A02A44}" type="slidenum">
              <a:rPr lang="en-US" altLang="en-US" smtClean="0"/>
              <a:pPr>
                <a:defRPr/>
              </a:pPr>
              <a:t>28</a:t>
            </a:fld>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56B852F-57CC-462F-BFDB-D7863DC04092}"/>
              </a:ext>
            </a:extLst>
          </p:cNvPr>
          <p:cNvSpPr>
            <a:spLocks noGrp="1" noChangeArrowheads="1"/>
          </p:cNvSpPr>
          <p:nvPr>
            <p:ph type="title"/>
          </p:nvPr>
        </p:nvSpPr>
        <p:spPr/>
        <p:txBody>
          <a:bodyPr>
            <a:normAutofit/>
          </a:bodyPr>
          <a:lstStyle/>
          <a:p>
            <a:r>
              <a:rPr lang="en-US" altLang="en-US" sz="4000" dirty="0"/>
              <a:t>PIT Count Survey Instructions: Additional Reminders</a:t>
            </a:r>
          </a:p>
        </p:txBody>
      </p:sp>
      <p:sp>
        <p:nvSpPr>
          <p:cNvPr id="45059" name="Rectangle 3">
            <a:extLst>
              <a:ext uri="{FF2B5EF4-FFF2-40B4-BE49-F238E27FC236}">
                <a16:creationId xmlns:a16="http://schemas.microsoft.com/office/drawing/2014/main" id="{44A95D60-5581-4DC5-8AD1-1ED089EE2C5E}"/>
              </a:ext>
            </a:extLst>
          </p:cNvPr>
          <p:cNvSpPr>
            <a:spLocks noGrp="1" noChangeArrowheads="1"/>
          </p:cNvSpPr>
          <p:nvPr>
            <p:ph idx="1"/>
          </p:nvPr>
        </p:nvSpPr>
        <p:spPr>
          <a:xfrm>
            <a:off x="1024127" y="1981200"/>
            <a:ext cx="9679042" cy="4023360"/>
          </a:xfrm>
        </p:spPr>
        <p:txBody>
          <a:bodyPr>
            <a:normAutofit/>
          </a:bodyPr>
          <a:lstStyle/>
          <a:p>
            <a:pPr lvl="1" indent="-182880">
              <a:buFont typeface="Arial" panose="020B0604020202020204" pitchFamily="34" charset="0"/>
              <a:buChar char="•"/>
              <a:defRPr/>
            </a:pPr>
            <a:r>
              <a:rPr lang="en-US" altLang="en-US" sz="2400" dirty="0"/>
              <a:t>Please inform all individuals being interviewed that their participation is voluntary, and they may refuse to answer some or all questions. </a:t>
            </a:r>
          </a:p>
          <a:p>
            <a:pPr lvl="1" indent="-182880">
              <a:buFont typeface="Arial" panose="020B0604020202020204" pitchFamily="34" charset="0"/>
              <a:buChar char="•"/>
              <a:defRPr/>
            </a:pPr>
            <a:r>
              <a:rPr lang="en-US" altLang="en-US" sz="2400" dirty="0"/>
              <a:t>Refusal to participate should not result in a denial of shelter, service, or other assistance.</a:t>
            </a:r>
          </a:p>
          <a:p>
            <a:pPr lvl="1" indent="-182880">
              <a:buFont typeface="Arial" panose="020B0604020202020204" pitchFamily="34" charset="0"/>
              <a:buChar char="•"/>
              <a:defRPr/>
            </a:pPr>
            <a:r>
              <a:rPr lang="en-US" altLang="en-US" sz="2400" dirty="0"/>
              <a:t>If a household/individual does not want to participate, please record the following information on the Interview Form/ PIT app for </a:t>
            </a:r>
            <a:r>
              <a:rPr lang="en-US" altLang="en-US" sz="2400" b="1" dirty="0"/>
              <a:t>each member of the household</a:t>
            </a:r>
            <a:r>
              <a:rPr lang="en-US" altLang="en-US" sz="2400" dirty="0"/>
              <a:t>, based on your observation or knowledge:  initials, estimated age.  If you have additional info from your program intake, you may also use that to complete remaining questions. </a:t>
            </a:r>
          </a:p>
          <a:p>
            <a:pPr lvl="1" indent="-182880">
              <a:buFont typeface="Arial" panose="020B0604020202020204" pitchFamily="34" charset="0"/>
              <a:buChar char="•"/>
              <a:defRPr/>
            </a:pPr>
            <a:r>
              <a:rPr lang="en-US" altLang="en-US" sz="2400" dirty="0"/>
              <a:t>If person refuses to give initials, complete rest of interview anyway.  Please assign initials to at least one household member.</a:t>
            </a:r>
          </a:p>
        </p:txBody>
      </p:sp>
      <p:sp>
        <p:nvSpPr>
          <p:cNvPr id="2" name="Slide Number Placeholder 1">
            <a:extLst>
              <a:ext uri="{FF2B5EF4-FFF2-40B4-BE49-F238E27FC236}">
                <a16:creationId xmlns:a16="http://schemas.microsoft.com/office/drawing/2014/main" id="{A4F4F412-59EE-4E68-BC80-AD1E992FCBDC}"/>
              </a:ext>
            </a:extLst>
          </p:cNvPr>
          <p:cNvSpPr>
            <a:spLocks noGrp="1"/>
          </p:cNvSpPr>
          <p:nvPr>
            <p:ph type="sldNum" sz="quarter" idx="12"/>
          </p:nvPr>
        </p:nvSpPr>
        <p:spPr/>
        <p:txBody>
          <a:bodyPr/>
          <a:lstStyle/>
          <a:p>
            <a:pPr>
              <a:defRPr/>
            </a:pPr>
            <a:fld id="{835A4528-469D-4B23-9475-7EF959A02A44}" type="slidenum">
              <a:rPr lang="en-US" altLang="en-US" smtClean="0"/>
              <a:pPr>
                <a:defRPr/>
              </a:pPr>
              <a:t>29</a:t>
            </a:fld>
            <a:endParaRPr lang="en-US" altLang="en-US" dirty="0"/>
          </a:p>
        </p:txBody>
      </p:sp>
    </p:spTree>
    <p:extLst>
      <p:ext uri="{BB962C8B-B14F-4D97-AF65-F5344CB8AC3E}">
        <p14:creationId xmlns:p14="http://schemas.microsoft.com/office/powerpoint/2010/main" val="42622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F6876-6A0D-5B5F-C5F2-D92505B8163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6FC3CA7-379B-FD58-DC58-DF2E2B5F1D07}"/>
              </a:ext>
            </a:extLst>
          </p:cNvPr>
          <p:cNvSpPr>
            <a:spLocks noGrp="1"/>
          </p:cNvSpPr>
          <p:nvPr>
            <p:ph type="title"/>
          </p:nvPr>
        </p:nvSpPr>
        <p:spPr/>
        <p:txBody>
          <a:bodyPr>
            <a:noAutofit/>
          </a:bodyPr>
          <a:lstStyle/>
          <a:p>
            <a:r>
              <a:rPr lang="en-US" sz="4000" dirty="0">
                <a:latin typeface="Nirmala Text" panose="020B0502040204020203" pitchFamily="34" charset="0"/>
                <a:ea typeface="Nirmala Text" panose="020B0502040204020203" pitchFamily="34" charset="0"/>
                <a:cs typeface="Nirmala Text" panose="020B0502040204020203" pitchFamily="34" charset="0"/>
              </a:rPr>
              <a:t>PIT Count overview</a:t>
            </a:r>
            <a:endParaRPr lang="en-US" sz="3600" dirty="0">
              <a:latin typeface="Nirmala Text" panose="020B0502040204020203" pitchFamily="34" charset="0"/>
              <a:ea typeface="Nirmala Text" panose="020B0502040204020203" pitchFamily="34" charset="0"/>
              <a:cs typeface="Nirmala Text" panose="020B0502040204020203" pitchFamily="34" charset="0"/>
            </a:endParaRPr>
          </a:p>
        </p:txBody>
      </p:sp>
      <p:sp>
        <p:nvSpPr>
          <p:cNvPr id="2" name="Text Placeholder 1">
            <a:extLst>
              <a:ext uri="{FF2B5EF4-FFF2-40B4-BE49-F238E27FC236}">
                <a16:creationId xmlns:a16="http://schemas.microsoft.com/office/drawing/2014/main" id="{1CC354E9-1ACE-B03C-A4E7-E19DADBA90B5}"/>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1E3D0082-A20B-2439-44AF-33D7352B9A7C}"/>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A980176C-573F-0FB9-C3C5-797EC7A5B447}"/>
              </a:ext>
            </a:extLst>
          </p:cNvPr>
          <p:cNvSpPr>
            <a:spLocks noGrp="1"/>
          </p:cNvSpPr>
          <p:nvPr>
            <p:ph type="sldNum" sz="quarter" idx="12"/>
          </p:nvPr>
        </p:nvSpPr>
        <p:spPr/>
        <p:txBody>
          <a:bodyPr/>
          <a:lstStyle/>
          <a:p>
            <a:fld id="{00000000-1234-1234-1234-123412341234}" type="slidenum">
              <a:rPr lang="en-US" smtClean="0"/>
              <a:pPr/>
              <a:t>3</a:t>
            </a:fld>
            <a:endParaRPr lang="en-US" dirty="0"/>
          </a:p>
        </p:txBody>
      </p:sp>
    </p:spTree>
    <p:extLst>
      <p:ext uri="{BB962C8B-B14F-4D97-AF65-F5344CB8AC3E}">
        <p14:creationId xmlns:p14="http://schemas.microsoft.com/office/powerpoint/2010/main" val="121243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9118D-9D43-555C-2BA2-75CC1ADCD1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BB6F40-EB34-3B23-58DD-956207D755D0}"/>
              </a:ext>
            </a:extLst>
          </p:cNvPr>
          <p:cNvSpPr>
            <a:spLocks noGrp="1"/>
          </p:cNvSpPr>
          <p:nvPr>
            <p:ph type="title"/>
          </p:nvPr>
        </p:nvSpPr>
        <p:spPr/>
        <p:txBody>
          <a:bodyPr>
            <a:noAutofit/>
          </a:bodyPr>
          <a:lstStyle/>
          <a:p>
            <a:r>
              <a:rPr lang="en-US" sz="4000" dirty="0"/>
              <a:t>Walk through the survey</a:t>
            </a:r>
            <a:endParaRPr lang="en-US" sz="3600" b="0" dirty="0">
              <a:latin typeface="Nirmala Text" panose="020B0502040204020203" pitchFamily="34" charset="0"/>
              <a:ea typeface="Nirmala Text" panose="020B0502040204020203" pitchFamily="34" charset="0"/>
              <a:cs typeface="Nirmala Text" panose="020B0502040204020203" pitchFamily="34" charset="0"/>
            </a:endParaRPr>
          </a:p>
        </p:txBody>
      </p:sp>
      <p:sp>
        <p:nvSpPr>
          <p:cNvPr id="2" name="Text Placeholder 1">
            <a:extLst>
              <a:ext uri="{FF2B5EF4-FFF2-40B4-BE49-F238E27FC236}">
                <a16:creationId xmlns:a16="http://schemas.microsoft.com/office/drawing/2014/main" id="{B918D558-B4EF-0B13-C07F-4140E928038B}"/>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9D41257B-4CED-A58C-134A-7A1F3B2DB47F}"/>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F1D05DE2-64AA-8C91-890B-12D8709F72E4}"/>
              </a:ext>
            </a:extLst>
          </p:cNvPr>
          <p:cNvSpPr>
            <a:spLocks noGrp="1"/>
          </p:cNvSpPr>
          <p:nvPr>
            <p:ph type="sldNum" sz="quarter" idx="12"/>
          </p:nvPr>
        </p:nvSpPr>
        <p:spPr/>
        <p:txBody>
          <a:bodyPr/>
          <a:lstStyle/>
          <a:p>
            <a:fld id="{00000000-1234-1234-1234-123412341234}" type="slidenum">
              <a:rPr lang="en-US" smtClean="0"/>
              <a:pPr/>
              <a:t>30</a:t>
            </a:fld>
            <a:endParaRPr lang="en-US" dirty="0"/>
          </a:p>
        </p:txBody>
      </p:sp>
    </p:spTree>
    <p:extLst>
      <p:ext uri="{BB962C8B-B14F-4D97-AF65-F5344CB8AC3E}">
        <p14:creationId xmlns:p14="http://schemas.microsoft.com/office/powerpoint/2010/main" val="121288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C0F3-8357-609E-3A7C-210039ADB7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FE928EE-F04F-4B7F-BECE-72721E22506E}"/>
              </a:ext>
            </a:extLst>
          </p:cNvPr>
          <p:cNvSpPr>
            <a:spLocks noGrp="1"/>
          </p:cNvSpPr>
          <p:nvPr>
            <p:ph type="title"/>
          </p:nvPr>
        </p:nvSpPr>
        <p:spPr/>
        <p:txBody>
          <a:bodyPr>
            <a:noAutofit/>
          </a:bodyPr>
          <a:lstStyle/>
          <a:p>
            <a:r>
              <a:rPr lang="en-US" sz="4000" dirty="0"/>
              <a:t>PIT mobile app quick demo</a:t>
            </a:r>
            <a:endParaRPr lang="en-US" sz="3600" b="0" dirty="0">
              <a:latin typeface="Nirmala Text" panose="020B0502040204020203" pitchFamily="34" charset="0"/>
              <a:ea typeface="Nirmala Text" panose="020B0502040204020203" pitchFamily="34" charset="0"/>
              <a:cs typeface="Nirmala Text" panose="020B0502040204020203" pitchFamily="34" charset="0"/>
            </a:endParaRPr>
          </a:p>
        </p:txBody>
      </p:sp>
      <p:sp>
        <p:nvSpPr>
          <p:cNvPr id="2" name="Text Placeholder 1">
            <a:extLst>
              <a:ext uri="{FF2B5EF4-FFF2-40B4-BE49-F238E27FC236}">
                <a16:creationId xmlns:a16="http://schemas.microsoft.com/office/drawing/2014/main" id="{776D6462-357C-FDE0-C181-2D46054277D2}"/>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D68D40AF-5935-D9B0-7CAA-1741F5D7B788}"/>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05A79F43-4231-9AD3-8123-6B4933B05217}"/>
              </a:ext>
            </a:extLst>
          </p:cNvPr>
          <p:cNvSpPr>
            <a:spLocks noGrp="1"/>
          </p:cNvSpPr>
          <p:nvPr>
            <p:ph type="sldNum" sz="quarter" idx="12"/>
          </p:nvPr>
        </p:nvSpPr>
        <p:spPr/>
        <p:txBody>
          <a:bodyPr/>
          <a:lstStyle/>
          <a:p>
            <a:fld id="{00000000-1234-1234-1234-123412341234}" type="slidenum">
              <a:rPr lang="en-US" smtClean="0"/>
              <a:pPr/>
              <a:t>31</a:t>
            </a:fld>
            <a:endParaRPr lang="en-US" dirty="0"/>
          </a:p>
        </p:txBody>
      </p:sp>
    </p:spTree>
    <p:extLst>
      <p:ext uri="{BB962C8B-B14F-4D97-AF65-F5344CB8AC3E}">
        <p14:creationId xmlns:p14="http://schemas.microsoft.com/office/powerpoint/2010/main" val="8087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CD6EEB-ED44-4179-B693-C0D7BCADCC77}"/>
              </a:ext>
            </a:extLst>
          </p:cNvPr>
          <p:cNvSpPr>
            <a:spLocks noGrp="1"/>
          </p:cNvSpPr>
          <p:nvPr>
            <p:ph type="title"/>
          </p:nvPr>
        </p:nvSpPr>
        <p:spPr/>
        <p:txBody>
          <a:bodyPr>
            <a:normAutofit/>
          </a:bodyPr>
          <a:lstStyle/>
          <a:p>
            <a:r>
              <a:rPr lang="en-US" dirty="0"/>
              <a:t>Mobile App Testing</a:t>
            </a:r>
            <a:endParaRPr lang="en-US" sz="4800" dirty="0"/>
          </a:p>
        </p:txBody>
      </p:sp>
      <p:sp>
        <p:nvSpPr>
          <p:cNvPr id="5" name="Content Placeholder 4">
            <a:extLst>
              <a:ext uri="{FF2B5EF4-FFF2-40B4-BE49-F238E27FC236}">
                <a16:creationId xmlns:a16="http://schemas.microsoft.com/office/drawing/2014/main" id="{69498BDC-A127-F3A2-29F9-1CEFD3D9AD3A}"/>
              </a:ext>
            </a:extLst>
          </p:cNvPr>
          <p:cNvSpPr>
            <a:spLocks noGrp="1"/>
          </p:cNvSpPr>
          <p:nvPr>
            <p:ph idx="1"/>
          </p:nvPr>
        </p:nvSpPr>
        <p:spPr/>
        <p:txBody>
          <a:bodyPr/>
          <a:lstStyle/>
          <a:p>
            <a:r>
              <a:rPr lang="en-US" sz="3600" dirty="0"/>
              <a:t>You can test out the mobile app here: </a:t>
            </a:r>
            <a:r>
              <a:rPr lang="en-US" sz="32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https://arcg.is/Dfymn0</a:t>
            </a:r>
          </a:p>
        </p:txBody>
      </p:sp>
      <p:sp>
        <p:nvSpPr>
          <p:cNvPr id="2" name="Slide Number Placeholder 1">
            <a:extLst>
              <a:ext uri="{FF2B5EF4-FFF2-40B4-BE49-F238E27FC236}">
                <a16:creationId xmlns:a16="http://schemas.microsoft.com/office/drawing/2014/main" id="{B84C545B-E4E8-4935-AD99-36A5F5517D45}"/>
              </a:ext>
            </a:extLst>
          </p:cNvPr>
          <p:cNvSpPr>
            <a:spLocks noGrp="1"/>
          </p:cNvSpPr>
          <p:nvPr>
            <p:ph type="sldNum" sz="quarter" idx="12"/>
          </p:nvPr>
        </p:nvSpPr>
        <p:spPr/>
        <p:txBody>
          <a:bodyPr/>
          <a:lstStyle/>
          <a:p>
            <a:pPr>
              <a:defRPr/>
            </a:pPr>
            <a:fld id="{CFA32361-0289-439F-93C1-2CD00B2B73FB}" type="slidenum">
              <a:rPr lang="en-US" altLang="en-US" smtClean="0"/>
              <a:pPr>
                <a:defRPr/>
              </a:pPr>
              <a:t>32</a:t>
            </a:fld>
            <a:endParaRPr lang="en-US" altLang="en-US" dirty="0"/>
          </a:p>
        </p:txBody>
      </p:sp>
    </p:spTree>
    <p:extLst>
      <p:ext uri="{BB962C8B-B14F-4D97-AF65-F5344CB8AC3E}">
        <p14:creationId xmlns:p14="http://schemas.microsoft.com/office/powerpoint/2010/main" val="604525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3A13B-DC58-4168-80CF-C30E8F328DD4}"/>
              </a:ext>
            </a:extLst>
          </p:cNvPr>
          <p:cNvSpPr>
            <a:spLocks noGrp="1"/>
          </p:cNvSpPr>
          <p:nvPr>
            <p:ph type="title"/>
          </p:nvPr>
        </p:nvSpPr>
        <p:spPr/>
        <p:txBody>
          <a:bodyPr/>
          <a:lstStyle/>
          <a:p>
            <a:r>
              <a:rPr lang="en-US" dirty="0"/>
              <a:t>Next Steps</a:t>
            </a:r>
          </a:p>
        </p:txBody>
      </p:sp>
      <p:sp>
        <p:nvSpPr>
          <p:cNvPr id="6" name="Content Placeholder 5">
            <a:extLst>
              <a:ext uri="{FF2B5EF4-FFF2-40B4-BE49-F238E27FC236}">
                <a16:creationId xmlns:a16="http://schemas.microsoft.com/office/drawing/2014/main" id="{4B5DE0F4-38EB-4057-9BA0-900BABD31A70}"/>
              </a:ext>
            </a:extLst>
          </p:cNvPr>
          <p:cNvSpPr>
            <a:spLocks noGrp="1"/>
          </p:cNvSpPr>
          <p:nvPr>
            <p:ph idx="1"/>
          </p:nvPr>
        </p:nvSpPr>
        <p:spPr/>
        <p:txBody>
          <a:bodyPr>
            <a:normAutofit/>
          </a:bodyPr>
          <a:lstStyle/>
          <a:p>
            <a:pPr marL="498348" lvl="1" indent="-182880">
              <a:lnSpc>
                <a:spcPct val="110000"/>
              </a:lnSpc>
              <a:spcBef>
                <a:spcPts val="0"/>
              </a:spcBef>
              <a:spcAft>
                <a:spcPts val="0"/>
              </a:spcAft>
              <a:buFont typeface="Arial" panose="020B0604020202020204" pitchFamily="34" charset="0"/>
              <a:buChar char="•"/>
              <a:tabLst>
                <a:tab pos="457200" algn="l"/>
              </a:tabLst>
              <a:defRPr/>
            </a:pPr>
            <a:r>
              <a:rPr lang="en-US" sz="2400" b="1" dirty="0">
                <a:latin typeface="Calibri" panose="020F0502020204030204" pitchFamily="34" charset="0"/>
                <a:cs typeface="Times New Roman" panose="02020603050405020304" pitchFamily="18" charset="0"/>
              </a:rPr>
              <a:t>First week of January:  </a:t>
            </a:r>
            <a:r>
              <a:rPr lang="en-US" sz="2400" dirty="0">
                <a:latin typeface="Calibri" panose="020F0502020204030204" pitchFamily="34" charset="0"/>
                <a:cs typeface="Times New Roman" panose="02020603050405020304" pitchFamily="18" charset="0"/>
              </a:rPr>
              <a:t>HMIS Data quality check of emergency shelter and transitional housing programs that participate in HMIS. </a:t>
            </a:r>
          </a:p>
          <a:p>
            <a:pPr marL="681228" lvl="2" indent="-182880">
              <a:lnSpc>
                <a:spcPct val="110000"/>
              </a:lnSpc>
              <a:spcBef>
                <a:spcPts val="0"/>
              </a:spcBef>
              <a:spcAft>
                <a:spcPts val="0"/>
              </a:spcAft>
              <a:buFont typeface="Arial" panose="020B0604020202020204" pitchFamily="34" charset="0"/>
              <a:buChar char="•"/>
              <a:tabLst>
                <a:tab pos="457200" algn="l"/>
              </a:tabLst>
              <a:defRPr/>
            </a:pPr>
            <a:r>
              <a:rPr lang="en-US" sz="2000" dirty="0">
                <a:latin typeface="Calibri" panose="020F0502020204030204" pitchFamily="34" charset="0"/>
                <a:cs typeface="Times New Roman" panose="02020603050405020304" pitchFamily="18" charset="0"/>
              </a:rPr>
              <a:t>We will inform emergency shelter and transitional housing providers if we can use your HMIS data for the PIT Count.</a:t>
            </a:r>
          </a:p>
          <a:p>
            <a:pPr marL="498348" lvl="1" indent="-182880">
              <a:lnSpc>
                <a:spcPct val="110000"/>
              </a:lnSpc>
              <a:spcBef>
                <a:spcPts val="0"/>
              </a:spcBef>
              <a:spcAft>
                <a:spcPts val="0"/>
              </a:spcAft>
              <a:buFont typeface="Arial" panose="020B0604020202020204" pitchFamily="34" charset="0"/>
              <a:buChar char="•"/>
              <a:tabLst>
                <a:tab pos="457200" algn="l"/>
              </a:tabLst>
              <a:defRPr/>
            </a:pPr>
            <a:r>
              <a:rPr lang="en-US" sz="2400" b="1" dirty="0">
                <a:latin typeface="Calibri" panose="020F0502020204030204" pitchFamily="34" charset="0"/>
                <a:cs typeface="Times New Roman" panose="02020603050405020304" pitchFamily="18" charset="0"/>
              </a:rPr>
              <a:t>In the week before the PIT count: </a:t>
            </a:r>
            <a:r>
              <a:rPr lang="en-US" sz="2400" dirty="0">
                <a:latin typeface="Calibri" panose="020F0502020204030204" pitchFamily="34" charset="0"/>
                <a:cs typeface="Times New Roman" panose="02020603050405020304" pitchFamily="18" charset="0"/>
              </a:rPr>
              <a:t>We will send PIT count reminder and full instructions, including Housing Inventory survey link</a:t>
            </a:r>
          </a:p>
          <a:p>
            <a:pPr marL="498348" lvl="1" indent="-182880">
              <a:lnSpc>
                <a:spcPct val="110000"/>
              </a:lnSpc>
              <a:spcBef>
                <a:spcPts val="0"/>
              </a:spcBef>
              <a:spcAft>
                <a:spcPts val="0"/>
              </a:spcAft>
              <a:buFont typeface="Arial" panose="020B0604020202020204" pitchFamily="34" charset="0"/>
              <a:buChar char="•"/>
              <a:tabLst>
                <a:tab pos="457200" algn="l"/>
              </a:tabLst>
              <a:defRPr/>
            </a:pPr>
            <a:r>
              <a:rPr lang="en-US" sz="2400" b="1" dirty="0">
                <a:latin typeface="Calibri" panose="020F0502020204030204" pitchFamily="34" charset="0"/>
                <a:cs typeface="Times New Roman" panose="02020603050405020304" pitchFamily="18" charset="0"/>
              </a:rPr>
              <a:t>January 21, 2026:  PIT COUNT DATE</a:t>
            </a:r>
          </a:p>
          <a:p>
            <a:pPr marL="498348" lvl="1" indent="-182880">
              <a:lnSpc>
                <a:spcPct val="110000"/>
              </a:lnSpc>
              <a:spcBef>
                <a:spcPts val="0"/>
              </a:spcBef>
              <a:spcAft>
                <a:spcPts val="0"/>
              </a:spcAft>
              <a:buFont typeface="Arial" panose="020B0604020202020204" pitchFamily="34" charset="0"/>
              <a:buChar char="•"/>
              <a:tabLst>
                <a:tab pos="457200" algn="l"/>
              </a:tabLst>
              <a:defRPr/>
            </a:pPr>
            <a:r>
              <a:rPr lang="en-US" sz="2400" b="1" dirty="0">
                <a:latin typeface="Calibri" panose="020F0502020204030204" pitchFamily="34" charset="0"/>
                <a:cs typeface="Times New Roman" panose="02020603050405020304" pitchFamily="18" charset="0"/>
              </a:rPr>
              <a:t>February 11, 2026</a:t>
            </a:r>
            <a:r>
              <a:rPr lang="en-US" sz="2400" dirty="0">
                <a:latin typeface="Calibri" panose="020F0502020204030204" pitchFamily="34" charset="0"/>
                <a:cs typeface="Times New Roman" panose="02020603050405020304" pitchFamily="18" charset="0"/>
              </a:rPr>
              <a:t>: HIC surveys and Point in Time Count interview forms due to Framework Strategies</a:t>
            </a:r>
          </a:p>
        </p:txBody>
      </p:sp>
      <p:sp>
        <p:nvSpPr>
          <p:cNvPr id="2" name="Slide Number Placeholder 1">
            <a:extLst>
              <a:ext uri="{FF2B5EF4-FFF2-40B4-BE49-F238E27FC236}">
                <a16:creationId xmlns:a16="http://schemas.microsoft.com/office/drawing/2014/main" id="{7212A07F-C287-4F6D-BAF3-D3C6E217F871}"/>
              </a:ext>
            </a:extLst>
          </p:cNvPr>
          <p:cNvSpPr>
            <a:spLocks noGrp="1"/>
          </p:cNvSpPr>
          <p:nvPr>
            <p:ph type="sldNum" sz="quarter" idx="12"/>
          </p:nvPr>
        </p:nvSpPr>
        <p:spPr/>
        <p:txBody>
          <a:bodyPr/>
          <a:lstStyle/>
          <a:p>
            <a:pPr>
              <a:defRPr/>
            </a:pPr>
            <a:fld id="{835A4528-469D-4B23-9475-7EF959A02A44}" type="slidenum">
              <a:rPr lang="en-US" altLang="en-US" smtClean="0"/>
              <a:pPr>
                <a:defRPr/>
              </a:pPr>
              <a:t>33</a:t>
            </a:fld>
            <a:endParaRPr lang="en-US" altLang="en-US" dirty="0"/>
          </a:p>
        </p:txBody>
      </p:sp>
    </p:spTree>
    <p:extLst>
      <p:ext uri="{BB962C8B-B14F-4D97-AF65-F5344CB8AC3E}">
        <p14:creationId xmlns:p14="http://schemas.microsoft.com/office/powerpoint/2010/main" val="238845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3A13B-DC58-4168-80CF-C30E8F328DD4}"/>
              </a:ext>
            </a:extLst>
          </p:cNvPr>
          <p:cNvSpPr>
            <a:spLocks noGrp="1"/>
          </p:cNvSpPr>
          <p:nvPr>
            <p:ph type="title"/>
          </p:nvPr>
        </p:nvSpPr>
        <p:spPr/>
        <p:txBody>
          <a:bodyPr/>
          <a:lstStyle/>
          <a:p>
            <a:r>
              <a:rPr lang="en-US" dirty="0"/>
              <a:t>Reminders</a:t>
            </a:r>
          </a:p>
        </p:txBody>
      </p:sp>
      <p:sp>
        <p:nvSpPr>
          <p:cNvPr id="6" name="Content Placeholder 5">
            <a:extLst>
              <a:ext uri="{FF2B5EF4-FFF2-40B4-BE49-F238E27FC236}">
                <a16:creationId xmlns:a16="http://schemas.microsoft.com/office/drawing/2014/main" id="{4B5DE0F4-38EB-4057-9BA0-900BABD31A70}"/>
              </a:ext>
            </a:extLst>
          </p:cNvPr>
          <p:cNvSpPr>
            <a:spLocks noGrp="1"/>
          </p:cNvSpPr>
          <p:nvPr>
            <p:ph idx="1"/>
          </p:nvPr>
        </p:nvSpPr>
        <p:spPr>
          <a:xfrm>
            <a:off x="1012538" y="2084832"/>
            <a:ext cx="5083462" cy="4023360"/>
          </a:xfrm>
        </p:spPr>
        <p:txBody>
          <a:bodyPr>
            <a:normAutofit/>
          </a:bodyPr>
          <a:lstStyle/>
          <a:p>
            <a:pPr marL="498348" lvl="1" indent="-182880">
              <a:lnSpc>
                <a:spcPct val="110000"/>
              </a:lnSpc>
              <a:spcBef>
                <a:spcPts val="0"/>
              </a:spcBef>
              <a:spcAft>
                <a:spcPts val="0"/>
              </a:spcAft>
              <a:buFont typeface="Arial" panose="020B0604020202020204" pitchFamily="34" charset="0"/>
              <a:buChar char="•"/>
              <a:tabLst>
                <a:tab pos="457200" algn="l"/>
              </a:tabLst>
              <a:defRPr/>
            </a:pPr>
            <a:r>
              <a:rPr lang="en-US" sz="2400" b="1" dirty="0">
                <a:latin typeface="Calibri" panose="020F0502020204030204" pitchFamily="34" charset="0"/>
                <a:cs typeface="Times New Roman" panose="02020603050405020304" pitchFamily="18" charset="0"/>
              </a:rPr>
              <a:t>Please share this training PPT with any staff/volunteers who will be completing PIT surveys or completing the Housing Inventory Survey in your organization.</a:t>
            </a:r>
          </a:p>
          <a:p>
            <a:pPr marL="498348" lvl="1" indent="-182880">
              <a:lnSpc>
                <a:spcPct val="110000"/>
              </a:lnSpc>
              <a:spcBef>
                <a:spcPts val="0"/>
              </a:spcBef>
              <a:spcAft>
                <a:spcPts val="0"/>
              </a:spcAft>
              <a:buFont typeface="Arial" panose="020B0604020202020204" pitchFamily="34" charset="0"/>
              <a:buChar char="•"/>
              <a:tabLst>
                <a:tab pos="457200" algn="l"/>
              </a:tabLst>
              <a:defRPr/>
            </a:pPr>
            <a:r>
              <a:rPr lang="en-US" sz="2400" dirty="0">
                <a:latin typeface="Calibri" panose="020F0502020204030204" pitchFamily="34" charset="0"/>
                <a:cs typeface="Times New Roman" panose="02020603050405020304" pitchFamily="18" charset="0"/>
              </a:rPr>
              <a:t>You will also receive a one-page PIT “what to expect” document summarizing what is needed from all homeless service organizations.</a:t>
            </a:r>
          </a:p>
        </p:txBody>
      </p:sp>
      <p:sp>
        <p:nvSpPr>
          <p:cNvPr id="2" name="Slide Number Placeholder 1">
            <a:extLst>
              <a:ext uri="{FF2B5EF4-FFF2-40B4-BE49-F238E27FC236}">
                <a16:creationId xmlns:a16="http://schemas.microsoft.com/office/drawing/2014/main" id="{7212A07F-C287-4F6D-BAF3-D3C6E217F871}"/>
              </a:ext>
            </a:extLst>
          </p:cNvPr>
          <p:cNvSpPr>
            <a:spLocks noGrp="1"/>
          </p:cNvSpPr>
          <p:nvPr>
            <p:ph type="sldNum" sz="quarter" idx="12"/>
          </p:nvPr>
        </p:nvSpPr>
        <p:spPr/>
        <p:txBody>
          <a:bodyPr/>
          <a:lstStyle/>
          <a:p>
            <a:pPr>
              <a:defRPr/>
            </a:pPr>
            <a:fld id="{835A4528-469D-4B23-9475-7EF959A02A44}" type="slidenum">
              <a:rPr lang="en-US" altLang="en-US" smtClean="0"/>
              <a:pPr>
                <a:defRPr/>
              </a:pPr>
              <a:t>34</a:t>
            </a:fld>
            <a:endParaRPr lang="en-US" altLang="en-US" dirty="0"/>
          </a:p>
        </p:txBody>
      </p:sp>
      <p:pic>
        <p:nvPicPr>
          <p:cNvPr id="7" name="Picture 6" descr="A document with blue and black text&#10;&#10;AI-generated content may be incorrect.">
            <a:extLst>
              <a:ext uri="{FF2B5EF4-FFF2-40B4-BE49-F238E27FC236}">
                <a16:creationId xmlns:a16="http://schemas.microsoft.com/office/drawing/2014/main" id="{FADB0633-C490-F596-138A-108A947BDCCF}"/>
              </a:ext>
            </a:extLst>
          </p:cNvPr>
          <p:cNvPicPr>
            <a:picLocks noChangeAspect="1"/>
          </p:cNvPicPr>
          <p:nvPr/>
        </p:nvPicPr>
        <p:blipFill>
          <a:blip r:embed="rId3"/>
          <a:stretch>
            <a:fillRect/>
          </a:stretch>
        </p:blipFill>
        <p:spPr>
          <a:xfrm>
            <a:off x="6806974" y="984738"/>
            <a:ext cx="3811284" cy="4888523"/>
          </a:xfrm>
          <a:prstGeom prst="rect">
            <a:avLst/>
          </a:prstGeom>
          <a:ln>
            <a:solidFill>
              <a:schemeClr val="tx1"/>
            </a:solidFill>
          </a:ln>
        </p:spPr>
      </p:pic>
    </p:spTree>
    <p:extLst>
      <p:ext uri="{BB962C8B-B14F-4D97-AF65-F5344CB8AC3E}">
        <p14:creationId xmlns:p14="http://schemas.microsoft.com/office/powerpoint/2010/main" val="2740661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a:extLst>
              <a:ext uri="{FF2B5EF4-FFF2-40B4-BE49-F238E27FC236}">
                <a16:creationId xmlns:a16="http://schemas.microsoft.com/office/drawing/2014/main" id="{5857676B-C12C-4A50-ABBE-B273EF2D2026}"/>
              </a:ext>
            </a:extLst>
          </p:cNvPr>
          <p:cNvSpPr>
            <a:spLocks noGrp="1" noChangeArrowheads="1"/>
          </p:cNvSpPr>
          <p:nvPr>
            <p:ph type="title"/>
          </p:nvPr>
        </p:nvSpPr>
        <p:spPr/>
        <p:txBody>
          <a:bodyPr/>
          <a:lstStyle/>
          <a:p>
            <a:r>
              <a:rPr lang="en-US" altLang="en-US" dirty="0"/>
              <a:t>Contact Info</a:t>
            </a:r>
          </a:p>
        </p:txBody>
      </p:sp>
      <p:sp>
        <p:nvSpPr>
          <p:cNvPr id="71683" name="Content Placeholder 5">
            <a:extLst>
              <a:ext uri="{FF2B5EF4-FFF2-40B4-BE49-F238E27FC236}">
                <a16:creationId xmlns:a16="http://schemas.microsoft.com/office/drawing/2014/main" id="{83C5F290-01E1-4E70-90FE-FB2A9D74BBF9}"/>
              </a:ext>
            </a:extLst>
          </p:cNvPr>
          <p:cNvSpPr>
            <a:spLocks noGrp="1" noChangeArrowheads="1"/>
          </p:cNvSpPr>
          <p:nvPr>
            <p:ph idx="1"/>
          </p:nvPr>
        </p:nvSpPr>
        <p:spPr>
          <a:xfrm>
            <a:off x="1024127" y="1947509"/>
            <a:ext cx="9643873" cy="4114800"/>
          </a:xfrm>
        </p:spPr>
        <p:txBody>
          <a:bodyPr>
            <a:normAutofit/>
          </a:bodyPr>
          <a:lstStyle/>
          <a:p>
            <a:pPr marL="201168" lvl="1" indent="0">
              <a:lnSpc>
                <a:spcPct val="80000"/>
              </a:lnSpc>
              <a:buNone/>
              <a:tabLst>
                <a:tab pos="457200" algn="l"/>
              </a:tabLst>
              <a:defRPr/>
            </a:pPr>
            <a:r>
              <a:rPr lang="en-US" altLang="en-US" sz="2800" dirty="0"/>
              <a:t>Please contact Framework Strategies staff with questions</a:t>
            </a:r>
          </a:p>
          <a:p>
            <a:pPr lvl="1" indent="-182880">
              <a:lnSpc>
                <a:spcPct val="100000"/>
              </a:lnSpc>
              <a:buFont typeface="Arial" panose="020B0604020202020204" pitchFamily="34" charset="0"/>
              <a:buChar char="•"/>
              <a:tabLst>
                <a:tab pos="457200" algn="l"/>
              </a:tabLst>
              <a:defRPr/>
            </a:pPr>
            <a:r>
              <a:rPr lang="en-US" altLang="en-US" sz="2600" b="1" dirty="0"/>
              <a:t>Email: </a:t>
            </a:r>
            <a:r>
              <a:rPr lang="en-US" altLang="en-US" sz="2600" dirty="0">
                <a:hlinkClick r:id="rId3"/>
              </a:rPr>
              <a:t>pahomelesscount@framework-strategies.com</a:t>
            </a:r>
            <a:r>
              <a:rPr lang="en-US" altLang="en-US" sz="2600" dirty="0"/>
              <a:t> (email is fastest way to reach us)</a:t>
            </a:r>
          </a:p>
          <a:p>
            <a:pPr lvl="1" indent="-182880">
              <a:lnSpc>
                <a:spcPct val="100000"/>
              </a:lnSpc>
              <a:buFont typeface="Arial" panose="020B0604020202020204" pitchFamily="34" charset="0"/>
              <a:buChar char="•"/>
              <a:tabLst>
                <a:tab pos="457200" algn="l"/>
              </a:tabLst>
              <a:defRPr/>
            </a:pPr>
            <a:r>
              <a:rPr lang="en-US" altLang="en-US" sz="2600" b="1" dirty="0"/>
              <a:t>Phone: </a:t>
            </a:r>
            <a:r>
              <a:rPr lang="en-US" altLang="en-US" sz="2600" dirty="0"/>
              <a:t>(215) 576-1558</a:t>
            </a:r>
          </a:p>
          <a:p>
            <a:r>
              <a:rPr lang="en-US" altLang="en-US" sz="2800" b="1" dirty="0"/>
              <a:t>CoC PIT Count website</a:t>
            </a:r>
            <a:r>
              <a:rPr lang="en-US" altLang="en-US" sz="2800" dirty="0"/>
              <a:t>:</a:t>
            </a:r>
          </a:p>
          <a:p>
            <a:pPr lvl="1" indent="-182880">
              <a:buFont typeface="Arial" panose="020B0604020202020204" pitchFamily="34" charset="0"/>
              <a:buChar char="•"/>
              <a:defRPr/>
            </a:pPr>
            <a:r>
              <a:rPr lang="en-US" altLang="en-US" sz="2600" dirty="0">
                <a:hlinkClick r:id="rId4"/>
              </a:rPr>
              <a:t>https://pennsylvaniacoc.org/2026-point-time-pit-count-and-housing-inventory-count-hic</a:t>
            </a:r>
            <a:endParaRPr lang="en-US" altLang="en-US" sz="2600" dirty="0"/>
          </a:p>
          <a:p>
            <a:pPr lvl="1" indent="-182880">
              <a:buFont typeface="Arial" panose="020B0604020202020204" pitchFamily="34" charset="0"/>
              <a:buChar char="•"/>
              <a:defRPr/>
            </a:pPr>
            <a:r>
              <a:rPr lang="en-US" altLang="en-US" sz="2600" dirty="0"/>
              <a:t>All PIT materials will be posted here</a:t>
            </a:r>
          </a:p>
          <a:p>
            <a:pPr lvl="2">
              <a:lnSpc>
                <a:spcPct val="80000"/>
              </a:lnSpc>
              <a:buFont typeface="Arial" panose="020B0604020202020204" pitchFamily="34" charset="0"/>
              <a:buChar char="•"/>
              <a:tabLst>
                <a:tab pos="457200" algn="l"/>
              </a:tabLst>
              <a:defRPr/>
            </a:pPr>
            <a:endParaRPr lang="en-US" altLang="en-US" sz="2400" dirty="0">
              <a:highlight>
                <a:srgbClr val="FFFF00"/>
              </a:highlight>
            </a:endParaRPr>
          </a:p>
        </p:txBody>
      </p:sp>
      <p:sp>
        <p:nvSpPr>
          <p:cNvPr id="71684" name="Slide Number Placeholder 3">
            <a:extLst>
              <a:ext uri="{FF2B5EF4-FFF2-40B4-BE49-F238E27FC236}">
                <a16:creationId xmlns:a16="http://schemas.microsoft.com/office/drawing/2014/main" id="{1BF37004-EEDA-4E93-9979-E6C5DFA821EB}"/>
              </a:ext>
            </a:extLst>
          </p:cNvPr>
          <p:cNvSpPr>
            <a:spLocks noGrp="1" noChangeArrowheads="1"/>
          </p:cNvSpPr>
          <p:nvPr>
            <p:ph type="sldNum" sz="quarter" idx="12"/>
          </p:nvPr>
        </p:nvSpPr>
        <p:spPr>
          <a:xfrm>
            <a:off x="8763000" y="6342796"/>
            <a:ext cx="1295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fld id="{454C9D8D-7A8F-44FB-B640-7CFCAE761B64}" type="slidenum">
              <a:rPr lang="en-US" altLang="en-US" sz="1050">
                <a:solidFill>
                  <a:schemeClr val="bg1"/>
                </a:solidFill>
                <a:latin typeface="+mn-lt"/>
              </a:rPr>
              <a:pPr>
                <a:spcBef>
                  <a:spcPct val="0"/>
                </a:spcBef>
                <a:buClrTx/>
                <a:buSzTx/>
                <a:buFontTx/>
                <a:buNone/>
              </a:pPr>
              <a:t>35</a:t>
            </a:fld>
            <a:endParaRPr lang="en-US" altLang="en-US" sz="1050" dirty="0">
              <a:solidFill>
                <a:schemeClr val="bg1"/>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Thank You So Much GIF by megan motown">
            <a:extLst>
              <a:ext uri="{FF2B5EF4-FFF2-40B4-BE49-F238E27FC236}">
                <a16:creationId xmlns:a16="http://schemas.microsoft.com/office/drawing/2014/main" id="{38F0A8B3-5F21-5908-66E9-68A9FE574C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9594" y="1787327"/>
            <a:ext cx="4088720" cy="40887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0DDB349-8263-450A-A833-43BE03DD54DB}"/>
              </a:ext>
            </a:extLst>
          </p:cNvPr>
          <p:cNvSpPr>
            <a:spLocks noGrp="1"/>
          </p:cNvSpPr>
          <p:nvPr>
            <p:ph type="sldNum" sz="quarter" idx="12"/>
          </p:nvPr>
        </p:nvSpPr>
        <p:spPr/>
        <p:txBody>
          <a:bodyPr>
            <a:normAutofit/>
          </a:bodyPr>
          <a:lstStyle/>
          <a:p>
            <a:pPr>
              <a:spcAft>
                <a:spcPts val="600"/>
              </a:spcAft>
              <a:defRPr/>
            </a:pPr>
            <a:fld id="{835A4528-469D-4B23-9475-7EF959A02A44}" type="slidenum">
              <a:rPr lang="en-US" altLang="en-US" smtClean="0"/>
              <a:pPr>
                <a:spcAft>
                  <a:spcPts val="600"/>
                </a:spcAft>
                <a:defRPr/>
              </a:pPr>
              <a:t>36</a:t>
            </a:fld>
            <a:endParaRPr lang="en-US" altLang="en-US"/>
          </a:p>
        </p:txBody>
      </p:sp>
      <p:sp>
        <p:nvSpPr>
          <p:cNvPr id="18434" name="Rectangle 3"/>
          <p:cNvSpPr>
            <a:spLocks noGrp="1" noChangeArrowheads="1"/>
          </p:cNvSpPr>
          <p:nvPr>
            <p:ph idx="4294967295"/>
          </p:nvPr>
        </p:nvSpPr>
        <p:spPr>
          <a:xfrm>
            <a:off x="6340682" y="1433829"/>
            <a:ext cx="3844925" cy="3670300"/>
          </a:xfrm>
        </p:spPr>
        <p:txBody>
          <a:bodyPr>
            <a:normAutofit/>
          </a:bodyPr>
          <a:lstStyle/>
          <a:p>
            <a:pPr>
              <a:buFont typeface="Wingdings" panose="05000000000000000000" pitchFamily="2" charset="2"/>
              <a:buNone/>
            </a:pPr>
            <a:endParaRPr lang="en-US" altLang="en-US" b="1" dirty="0"/>
          </a:p>
          <a:p>
            <a:pPr>
              <a:buFont typeface="Wingdings" panose="05000000000000000000" pitchFamily="2" charset="2"/>
              <a:buNone/>
            </a:pPr>
            <a:endParaRPr lang="en-US" altLang="en-US" b="1" dirty="0"/>
          </a:p>
          <a:p>
            <a:pPr marL="0" indent="0">
              <a:buNone/>
            </a:pPr>
            <a:r>
              <a:rPr lang="en-US" altLang="en-US" sz="3600" b="1" dirty="0"/>
              <a:t>THANK YOU FOR BEING PART OF THE PIT COUNT IN 2026!</a:t>
            </a:r>
            <a:endParaRPr lang="en-US" alt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DA8A8C-9981-B797-FFFA-CCE37AFB5EC5}"/>
              </a:ext>
            </a:extLst>
          </p:cNvPr>
          <p:cNvSpPr>
            <a:spLocks noGrp="1"/>
          </p:cNvSpPr>
          <p:nvPr>
            <p:ph type="title"/>
          </p:nvPr>
        </p:nvSpPr>
        <p:spPr/>
        <p:txBody>
          <a:bodyPr/>
          <a:lstStyle/>
          <a:p>
            <a:pPr algn="l"/>
            <a:r>
              <a:rPr lang="en-US" b="0" dirty="0">
                <a:solidFill>
                  <a:srgbClr val="FFFFFF"/>
                </a:solidFill>
              </a:rPr>
              <a:t>What is the PIT count?</a:t>
            </a:r>
            <a:endParaRPr lang="en-US" b="0" dirty="0"/>
          </a:p>
        </p:txBody>
      </p:sp>
      <p:sp>
        <p:nvSpPr>
          <p:cNvPr id="3" name="Footer Placeholder 2">
            <a:extLst>
              <a:ext uri="{FF2B5EF4-FFF2-40B4-BE49-F238E27FC236}">
                <a16:creationId xmlns:a16="http://schemas.microsoft.com/office/drawing/2014/main" id="{9283CF65-C743-AB5F-2C7C-EAC13E108C63}"/>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79A83DD8-90D1-2E54-2D42-60DB0D46641C}"/>
              </a:ext>
            </a:extLst>
          </p:cNvPr>
          <p:cNvSpPr>
            <a:spLocks noGrp="1"/>
          </p:cNvSpPr>
          <p:nvPr>
            <p:ph type="sldNum" sz="quarter" idx="12"/>
          </p:nvPr>
        </p:nvSpPr>
        <p:spPr/>
        <p:txBody>
          <a:bodyPr/>
          <a:lstStyle/>
          <a:p>
            <a:fld id="{00000000-1234-1234-1234-123412341234}" type="slidenum">
              <a:rPr lang="en-US" smtClean="0"/>
              <a:pPr/>
              <a:t>4</a:t>
            </a:fld>
            <a:endParaRPr lang="en-US" dirty="0"/>
          </a:p>
        </p:txBody>
      </p:sp>
      <p:grpSp>
        <p:nvGrpSpPr>
          <p:cNvPr id="12" name="Google Shape;132;p4">
            <a:extLst>
              <a:ext uri="{FF2B5EF4-FFF2-40B4-BE49-F238E27FC236}">
                <a16:creationId xmlns:a16="http://schemas.microsoft.com/office/drawing/2014/main" id="{3EF96D8F-53D9-72AB-5454-CA860BB3CB6F}"/>
              </a:ext>
            </a:extLst>
          </p:cNvPr>
          <p:cNvGrpSpPr/>
          <p:nvPr/>
        </p:nvGrpSpPr>
        <p:grpSpPr>
          <a:xfrm>
            <a:off x="4853656" y="636671"/>
            <a:ext cx="5901458" cy="5252665"/>
            <a:chOff x="0" y="2567"/>
            <a:chExt cx="4868863" cy="5252665"/>
          </a:xfrm>
        </p:grpSpPr>
        <p:cxnSp>
          <p:nvCxnSpPr>
            <p:cNvPr id="13" name="Google Shape;133;p4">
              <a:extLst>
                <a:ext uri="{FF2B5EF4-FFF2-40B4-BE49-F238E27FC236}">
                  <a16:creationId xmlns:a16="http://schemas.microsoft.com/office/drawing/2014/main" id="{0A401F64-C803-A86D-3967-E68E3ECCEDFC}"/>
                </a:ext>
              </a:extLst>
            </p:cNvPr>
            <p:cNvCxnSpPr/>
            <p:nvPr/>
          </p:nvCxnSpPr>
          <p:spPr>
            <a:xfrm>
              <a:off x="0" y="2567"/>
              <a:ext cx="4868863" cy="0"/>
            </a:xfrm>
            <a:prstGeom prst="straightConnector1">
              <a:avLst/>
            </a:prstGeom>
            <a:solidFill>
              <a:srgbClr val="92CD50"/>
            </a:solidFill>
            <a:ln w="15875" cap="flat" cmpd="sng">
              <a:solidFill>
                <a:srgbClr val="92CD50"/>
              </a:solidFill>
              <a:prstDash val="solid"/>
              <a:round/>
              <a:headEnd type="none" w="sm" len="sm"/>
              <a:tailEnd type="none" w="sm" len="sm"/>
            </a:ln>
          </p:spPr>
        </p:cxnSp>
        <p:sp>
          <p:nvSpPr>
            <p:cNvPr id="14" name="Google Shape;134;p4">
              <a:extLst>
                <a:ext uri="{FF2B5EF4-FFF2-40B4-BE49-F238E27FC236}">
                  <a16:creationId xmlns:a16="http://schemas.microsoft.com/office/drawing/2014/main" id="{1FF1FE10-3E0D-1B42-D0F9-F3A79113BFF5}"/>
                </a:ext>
              </a:extLst>
            </p:cNvPr>
            <p:cNvSpPr/>
            <p:nvPr/>
          </p:nvSpPr>
          <p:spPr>
            <a:xfrm>
              <a:off x="0" y="2567"/>
              <a:ext cx="4868863" cy="1750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5;p4">
              <a:extLst>
                <a:ext uri="{FF2B5EF4-FFF2-40B4-BE49-F238E27FC236}">
                  <a16:creationId xmlns:a16="http://schemas.microsoft.com/office/drawing/2014/main" id="{A9D1C188-7E8A-4D48-086F-B3B43DD6D492}"/>
                </a:ext>
              </a:extLst>
            </p:cNvPr>
            <p:cNvSpPr txBox="1"/>
            <p:nvPr/>
          </p:nvSpPr>
          <p:spPr>
            <a:xfrm>
              <a:off x="0" y="2567"/>
              <a:ext cx="4868863" cy="1750888"/>
            </a:xfrm>
            <a:prstGeom prst="rect">
              <a:avLst/>
            </a:prstGeom>
            <a:noFill/>
            <a:ln>
              <a:noFill/>
            </a:ln>
          </p:spPr>
          <p:txBody>
            <a:bodyPr spcFirstLastPara="1" wrap="square" lIns="72375" tIns="72375" rIns="72375" bIns="72375" anchor="ctr" anchorCtr="0">
              <a:noAutofit/>
            </a:bodyPr>
            <a:lstStyle/>
            <a:p>
              <a:pPr lvl="0" algn="ctr"/>
              <a:r>
                <a:rPr lang="en-US" altLang="en-US" sz="2400" dirty="0"/>
                <a:t>“Point-in-Time” (PIT) = a </a:t>
              </a:r>
              <a:r>
                <a:rPr lang="en-US" altLang="en-US" sz="2400" b="1" u="sng" dirty="0"/>
                <a:t>snapshot</a:t>
              </a:r>
              <a:r>
                <a:rPr lang="en-US" altLang="en-US" sz="2400" dirty="0"/>
                <a:t> of the number of people experiencing homelessness on a given night </a:t>
              </a:r>
            </a:p>
          </p:txBody>
        </p:sp>
        <p:cxnSp>
          <p:nvCxnSpPr>
            <p:cNvPr id="16" name="Google Shape;136;p4">
              <a:extLst>
                <a:ext uri="{FF2B5EF4-FFF2-40B4-BE49-F238E27FC236}">
                  <a16:creationId xmlns:a16="http://schemas.microsoft.com/office/drawing/2014/main" id="{08588B04-EE0B-AE38-D246-E17F4F915893}"/>
                </a:ext>
              </a:extLst>
            </p:cNvPr>
            <p:cNvCxnSpPr/>
            <p:nvPr/>
          </p:nvCxnSpPr>
          <p:spPr>
            <a:xfrm>
              <a:off x="0" y="1753455"/>
              <a:ext cx="4868863" cy="0"/>
            </a:xfrm>
            <a:prstGeom prst="straightConnector1">
              <a:avLst/>
            </a:prstGeom>
            <a:solidFill>
              <a:srgbClr val="DEE325"/>
            </a:solidFill>
            <a:ln w="15875" cap="flat" cmpd="sng">
              <a:solidFill>
                <a:srgbClr val="DEE325"/>
              </a:solidFill>
              <a:prstDash val="solid"/>
              <a:round/>
              <a:headEnd type="none" w="sm" len="sm"/>
              <a:tailEnd type="none" w="sm" len="sm"/>
            </a:ln>
          </p:spPr>
        </p:cxnSp>
        <p:sp>
          <p:nvSpPr>
            <p:cNvPr id="17" name="Google Shape;137;p4">
              <a:extLst>
                <a:ext uri="{FF2B5EF4-FFF2-40B4-BE49-F238E27FC236}">
                  <a16:creationId xmlns:a16="http://schemas.microsoft.com/office/drawing/2014/main" id="{5A8865BC-BD6C-0E06-8CC3-5DBBB9C06412}"/>
                </a:ext>
              </a:extLst>
            </p:cNvPr>
            <p:cNvSpPr/>
            <p:nvPr/>
          </p:nvSpPr>
          <p:spPr>
            <a:xfrm>
              <a:off x="0" y="1753455"/>
              <a:ext cx="4868863" cy="1750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p4">
              <a:extLst>
                <a:ext uri="{FF2B5EF4-FFF2-40B4-BE49-F238E27FC236}">
                  <a16:creationId xmlns:a16="http://schemas.microsoft.com/office/drawing/2014/main" id="{826A7733-6952-47CC-C575-B1C946E4F903}"/>
                </a:ext>
              </a:extLst>
            </p:cNvPr>
            <p:cNvSpPr txBox="1"/>
            <p:nvPr/>
          </p:nvSpPr>
          <p:spPr>
            <a:xfrm>
              <a:off x="0" y="1753455"/>
              <a:ext cx="4868863" cy="1750888"/>
            </a:xfrm>
            <a:prstGeom prst="rect">
              <a:avLst/>
            </a:prstGeom>
            <a:noFill/>
            <a:ln>
              <a:noFill/>
            </a:ln>
          </p:spPr>
          <p:txBody>
            <a:bodyPr spcFirstLastPara="1" wrap="square" lIns="72375" tIns="72375" rIns="72375" bIns="72375" anchor="ctr" anchorCtr="0">
              <a:noAutofit/>
            </a:bodyPr>
            <a:lstStyle/>
            <a:p>
              <a:pPr algn="ctr">
                <a:lnSpc>
                  <a:spcPct val="90000"/>
                </a:lnSpc>
                <a:buClr>
                  <a:schemeClr val="dk1"/>
                </a:buClr>
                <a:buSzPts val="1900"/>
              </a:pPr>
              <a:r>
                <a:rPr lang="en-US" altLang="en-US" sz="2400" dirty="0"/>
                <a:t>Required by HUD nationally during last 10 days of January</a:t>
              </a:r>
            </a:p>
          </p:txBody>
        </p:sp>
        <p:cxnSp>
          <p:nvCxnSpPr>
            <p:cNvPr id="19" name="Google Shape;139;p4">
              <a:extLst>
                <a:ext uri="{FF2B5EF4-FFF2-40B4-BE49-F238E27FC236}">
                  <a16:creationId xmlns:a16="http://schemas.microsoft.com/office/drawing/2014/main" id="{0C502A42-26A3-52AB-57F5-0087923C3D90}"/>
                </a:ext>
              </a:extLst>
            </p:cNvPr>
            <p:cNvCxnSpPr/>
            <p:nvPr/>
          </p:nvCxnSpPr>
          <p:spPr>
            <a:xfrm>
              <a:off x="0" y="3504344"/>
              <a:ext cx="4868863" cy="0"/>
            </a:xfrm>
            <a:prstGeom prst="straightConnector1">
              <a:avLst/>
            </a:prstGeom>
            <a:solidFill>
              <a:srgbClr val="F28F01"/>
            </a:solidFill>
            <a:ln w="15875" cap="flat" cmpd="sng">
              <a:solidFill>
                <a:srgbClr val="F28F01"/>
              </a:solidFill>
              <a:prstDash val="solid"/>
              <a:round/>
              <a:headEnd type="none" w="sm" len="sm"/>
              <a:tailEnd type="none" w="sm" len="sm"/>
            </a:ln>
          </p:spPr>
        </p:cxnSp>
        <p:sp>
          <p:nvSpPr>
            <p:cNvPr id="20" name="Google Shape;140;p4">
              <a:extLst>
                <a:ext uri="{FF2B5EF4-FFF2-40B4-BE49-F238E27FC236}">
                  <a16:creationId xmlns:a16="http://schemas.microsoft.com/office/drawing/2014/main" id="{B2B900C2-1C92-C4E6-AF3C-7FBCAB96F18E}"/>
                </a:ext>
              </a:extLst>
            </p:cNvPr>
            <p:cNvSpPr/>
            <p:nvPr/>
          </p:nvSpPr>
          <p:spPr>
            <a:xfrm>
              <a:off x="0" y="3504344"/>
              <a:ext cx="4868863" cy="1750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1;p4">
              <a:extLst>
                <a:ext uri="{FF2B5EF4-FFF2-40B4-BE49-F238E27FC236}">
                  <a16:creationId xmlns:a16="http://schemas.microsoft.com/office/drawing/2014/main" id="{7CF2E92F-F270-725A-3CD7-FC8433052643}"/>
                </a:ext>
              </a:extLst>
            </p:cNvPr>
            <p:cNvSpPr txBox="1"/>
            <p:nvPr/>
          </p:nvSpPr>
          <p:spPr>
            <a:xfrm>
              <a:off x="0" y="3504344"/>
              <a:ext cx="4868863" cy="1750888"/>
            </a:xfrm>
            <a:prstGeom prst="rect">
              <a:avLst/>
            </a:prstGeom>
            <a:noFill/>
            <a:ln>
              <a:noFill/>
            </a:ln>
          </p:spPr>
          <p:txBody>
            <a:bodyPr spcFirstLastPara="1" wrap="square" lIns="72375" tIns="72375" rIns="72375" bIns="72375" anchor="ctr" anchorCtr="0">
              <a:noAutofit/>
            </a:bodyPr>
            <a:lstStyle/>
            <a:p>
              <a:pPr lvl="0" algn="ctr"/>
              <a:r>
                <a:rPr lang="en-US" altLang="en-US" sz="2000" dirty="0"/>
                <a:t>Includes people sleeping in:</a:t>
              </a:r>
            </a:p>
            <a:p>
              <a:pPr lvl="0" algn="ctr"/>
              <a:r>
                <a:rPr lang="en-US" altLang="en-US" sz="2000" b="1" cap="all" dirty="0"/>
                <a:t>sheltered</a:t>
              </a:r>
              <a:r>
                <a:rPr lang="en-US" altLang="en-US" sz="2000" dirty="0"/>
                <a:t> locations. This can include emergency shelters, domestic violence shelters, sometimes motels, transitional housing, &amp;</a:t>
              </a:r>
            </a:p>
            <a:p>
              <a:pPr algn="ctr"/>
              <a:r>
                <a:rPr lang="en-US" altLang="en-US" sz="2000" b="1" cap="all" dirty="0"/>
                <a:t>unsheltered </a:t>
              </a:r>
              <a:r>
                <a:rPr lang="en-US" altLang="en-US" sz="2000" dirty="0"/>
                <a:t>locations</a:t>
              </a:r>
              <a:endParaRPr sz="1900" b="0" i="0" u="none" strike="noStrike" cap="none" dirty="0">
                <a:solidFill>
                  <a:schemeClr val="dk1"/>
                </a:solidFill>
                <a:ea typeface="Calibri"/>
                <a:cs typeface="Calibri"/>
                <a:sym typeface="Calibri"/>
              </a:endParaRPr>
            </a:p>
          </p:txBody>
        </p:sp>
      </p:grpSp>
    </p:spTree>
    <p:extLst>
      <p:ext uri="{BB962C8B-B14F-4D97-AF65-F5344CB8AC3E}">
        <p14:creationId xmlns:p14="http://schemas.microsoft.com/office/powerpoint/2010/main" val="279942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FF34-5DE3-B79C-CF7D-C05DD094C1C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7E5A4C2-E1D8-F9B7-F0CB-D7218E937E12}"/>
              </a:ext>
            </a:extLst>
          </p:cNvPr>
          <p:cNvSpPr>
            <a:spLocks noGrp="1"/>
          </p:cNvSpPr>
          <p:nvPr>
            <p:ph type="title"/>
          </p:nvPr>
        </p:nvSpPr>
        <p:spPr/>
        <p:txBody>
          <a:bodyPr/>
          <a:lstStyle/>
          <a:p>
            <a:pPr algn="l"/>
            <a:r>
              <a:rPr lang="en-US" b="0" dirty="0">
                <a:solidFill>
                  <a:srgbClr val="FFFFFF"/>
                </a:solidFill>
              </a:rPr>
              <a:t>What is the PIT count?</a:t>
            </a:r>
            <a:endParaRPr lang="en-US" b="0" dirty="0"/>
          </a:p>
        </p:txBody>
      </p:sp>
      <p:sp>
        <p:nvSpPr>
          <p:cNvPr id="3" name="Footer Placeholder 2">
            <a:extLst>
              <a:ext uri="{FF2B5EF4-FFF2-40B4-BE49-F238E27FC236}">
                <a16:creationId xmlns:a16="http://schemas.microsoft.com/office/drawing/2014/main" id="{4E423BF6-A357-22AC-B43B-B525054FD3B8}"/>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643734DA-4E6A-B856-3085-4B9AD52ACD4A}"/>
              </a:ext>
            </a:extLst>
          </p:cNvPr>
          <p:cNvSpPr>
            <a:spLocks noGrp="1"/>
          </p:cNvSpPr>
          <p:nvPr>
            <p:ph type="sldNum" sz="quarter" idx="12"/>
          </p:nvPr>
        </p:nvSpPr>
        <p:spPr/>
        <p:txBody>
          <a:bodyPr/>
          <a:lstStyle/>
          <a:p>
            <a:fld id="{00000000-1234-1234-1234-123412341234}" type="slidenum">
              <a:rPr lang="en-US" smtClean="0"/>
              <a:pPr/>
              <a:t>5</a:t>
            </a:fld>
            <a:endParaRPr lang="en-US" dirty="0"/>
          </a:p>
        </p:txBody>
      </p:sp>
      <p:graphicFrame>
        <p:nvGraphicFramePr>
          <p:cNvPr id="2" name="Content Placeholder 5">
            <a:extLst>
              <a:ext uri="{FF2B5EF4-FFF2-40B4-BE49-F238E27FC236}">
                <a16:creationId xmlns:a16="http://schemas.microsoft.com/office/drawing/2014/main" id="{BFBC57F2-646B-CA1E-0D27-EC319A09EA87}"/>
              </a:ext>
            </a:extLst>
          </p:cNvPr>
          <p:cNvGraphicFramePr>
            <a:graphicFrameLocks noGrp="1"/>
          </p:cNvGraphicFramePr>
          <p:nvPr>
            <p:ph idx="1"/>
            <p:extLst>
              <p:ext uri="{D42A27DB-BD31-4B8C-83A1-F6EECF244321}">
                <p14:modId xmlns:p14="http://schemas.microsoft.com/office/powerpoint/2010/main" val="2182272090"/>
              </p:ext>
            </p:extLst>
          </p:nvPr>
        </p:nvGraphicFramePr>
        <p:xfrm>
          <a:off x="5102376" y="604044"/>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10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EFE0-E2DD-4565-9105-C3FAA4528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730EB-9031-CAFB-FB28-064CB869909F}"/>
              </a:ext>
            </a:extLst>
          </p:cNvPr>
          <p:cNvSpPr>
            <a:spLocks noGrp="1"/>
          </p:cNvSpPr>
          <p:nvPr>
            <p:ph type="title"/>
          </p:nvPr>
        </p:nvSpPr>
        <p:spPr/>
        <p:txBody>
          <a:bodyPr/>
          <a:lstStyle/>
          <a:p>
            <a:r>
              <a:rPr lang="en-US" dirty="0"/>
              <a:t>Why do we do a PIT count?</a:t>
            </a:r>
          </a:p>
        </p:txBody>
      </p:sp>
      <p:sp>
        <p:nvSpPr>
          <p:cNvPr id="20" name="Pentagon 4">
            <a:extLst>
              <a:ext uri="{FF2B5EF4-FFF2-40B4-BE49-F238E27FC236}">
                <a16:creationId xmlns:a16="http://schemas.microsoft.com/office/drawing/2014/main" id="{9DE8E0DC-7624-5CA6-F547-40E059DC3CF0}"/>
              </a:ext>
            </a:extLst>
          </p:cNvPr>
          <p:cNvSpPr/>
          <p:nvPr/>
        </p:nvSpPr>
        <p:spPr>
          <a:xfrm>
            <a:off x="1187669" y="1900737"/>
            <a:ext cx="8857633" cy="1076599"/>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474751" tIns="82868" rIns="154686" bIns="82868" numCol="1" spcCol="1270" anchor="ctr" anchorCtr="0">
            <a:noAutofit/>
          </a:bodyPr>
          <a:lstStyle/>
          <a:p>
            <a:pPr algn="ctr" defTabSz="966788">
              <a:lnSpc>
                <a:spcPct val="90000"/>
              </a:lnSpc>
              <a:spcAft>
                <a:spcPct val="35000"/>
              </a:spcAft>
            </a:pPr>
            <a:r>
              <a:rPr lang="en-US" sz="2175" dirty="0">
                <a:solidFill>
                  <a:schemeClr val="tx1"/>
                </a:solidFill>
              </a:rPr>
              <a:t>To measure and monitor trends and changes in homelessness on local and national levels</a:t>
            </a:r>
          </a:p>
        </p:txBody>
      </p:sp>
      <p:sp>
        <p:nvSpPr>
          <p:cNvPr id="18" name="Pentagon 7" descr="Background.">
            <a:extLst>
              <a:ext uri="{FF2B5EF4-FFF2-40B4-BE49-F238E27FC236}">
                <a16:creationId xmlns:a16="http://schemas.microsoft.com/office/drawing/2014/main" id="{46346645-C10E-6D5E-AF98-1F6B4CEF8E53}"/>
              </a:ext>
            </a:extLst>
          </p:cNvPr>
          <p:cNvSpPr/>
          <p:nvPr/>
        </p:nvSpPr>
        <p:spPr>
          <a:xfrm>
            <a:off x="1187669" y="3298710"/>
            <a:ext cx="8857633" cy="1076599"/>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474751" tIns="82868" rIns="154686" bIns="82868" numCol="1" spcCol="1270" anchor="ctr" anchorCtr="0">
            <a:noAutofit/>
          </a:bodyPr>
          <a:lstStyle/>
          <a:p>
            <a:pPr algn="ctr" defTabSz="966788">
              <a:lnSpc>
                <a:spcPct val="90000"/>
              </a:lnSpc>
              <a:spcAft>
                <a:spcPct val="35000"/>
              </a:spcAft>
            </a:pPr>
            <a:r>
              <a:rPr lang="en-US" sz="2175" dirty="0">
                <a:solidFill>
                  <a:schemeClr val="tx1"/>
                </a:solidFill>
              </a:rPr>
              <a:t>To help our community understand what resources we need and strategize the best ways to use them to end homelessness</a:t>
            </a:r>
          </a:p>
        </p:txBody>
      </p:sp>
      <p:sp>
        <p:nvSpPr>
          <p:cNvPr id="16" name="Pentagon 10" descr="Background.">
            <a:extLst>
              <a:ext uri="{FF2B5EF4-FFF2-40B4-BE49-F238E27FC236}">
                <a16:creationId xmlns:a16="http://schemas.microsoft.com/office/drawing/2014/main" id="{656C6B65-4350-44C4-4EEE-B63E810036FF}"/>
              </a:ext>
            </a:extLst>
          </p:cNvPr>
          <p:cNvSpPr/>
          <p:nvPr/>
        </p:nvSpPr>
        <p:spPr>
          <a:xfrm>
            <a:off x="354915" y="186569"/>
            <a:ext cx="6810552" cy="1076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751" tIns="82868" rIns="154686" bIns="82868" numCol="1" spcCol="1270" anchor="ctr" anchorCtr="0">
            <a:noAutofit/>
          </a:bodyPr>
          <a:lstStyle/>
          <a:p>
            <a:pPr algn="ctr" defTabSz="966788">
              <a:lnSpc>
                <a:spcPct val="90000"/>
              </a:lnSpc>
              <a:spcAft>
                <a:spcPct val="35000"/>
              </a:spcAft>
            </a:pPr>
            <a:endParaRPr lang="en-US" sz="2175" dirty="0">
              <a:solidFill>
                <a:schemeClr val="tx1"/>
              </a:solidFill>
            </a:endParaRPr>
          </a:p>
        </p:txBody>
      </p:sp>
      <p:sp>
        <p:nvSpPr>
          <p:cNvPr id="3" name="Slide Number Placeholder 2">
            <a:extLst>
              <a:ext uri="{FF2B5EF4-FFF2-40B4-BE49-F238E27FC236}">
                <a16:creationId xmlns:a16="http://schemas.microsoft.com/office/drawing/2014/main" id="{4439EE31-1F33-FD9A-2DE9-DB53C2D4AEF2}"/>
              </a:ext>
            </a:extLst>
          </p:cNvPr>
          <p:cNvSpPr>
            <a:spLocks noGrp="1"/>
          </p:cNvSpPr>
          <p:nvPr>
            <p:ph type="sldNum" sz="quarter" idx="12"/>
          </p:nvPr>
        </p:nvSpPr>
        <p:spPr/>
        <p:txBody>
          <a:bodyPr/>
          <a:lstStyle/>
          <a:p>
            <a:pPr>
              <a:defRPr/>
            </a:pPr>
            <a:fld id="{A9DB807E-C2C4-4749-82B8-1BBD323B4CD5}" type="slidenum">
              <a:rPr lang="en-US" altLang="en-US" smtClean="0"/>
              <a:pPr>
                <a:defRPr/>
              </a:pPr>
              <a:t>6</a:t>
            </a:fld>
            <a:endParaRPr lang="en-US" altLang="en-US" dirty="0"/>
          </a:p>
        </p:txBody>
      </p:sp>
      <p:sp>
        <p:nvSpPr>
          <p:cNvPr id="4" name="Footer Placeholder 3">
            <a:extLst>
              <a:ext uri="{FF2B5EF4-FFF2-40B4-BE49-F238E27FC236}">
                <a16:creationId xmlns:a16="http://schemas.microsoft.com/office/drawing/2014/main" id="{0D8ED995-8682-4F55-D27C-FAC1BB0D1261}"/>
              </a:ext>
            </a:extLst>
          </p:cNvPr>
          <p:cNvSpPr>
            <a:spLocks noGrp="1"/>
          </p:cNvSpPr>
          <p:nvPr>
            <p:ph type="ftr" sz="quarter" idx="11"/>
          </p:nvPr>
        </p:nvSpPr>
        <p:spPr/>
        <p:txBody>
          <a:bodyPr/>
          <a:lstStyle/>
          <a:p>
            <a:r>
              <a:rPr lang="en-US"/>
              <a:t>2026 Sheltered PIT Training</a:t>
            </a:r>
            <a:endParaRPr lang="en-US" dirty="0"/>
          </a:p>
        </p:txBody>
      </p:sp>
      <p:sp>
        <p:nvSpPr>
          <p:cNvPr id="5" name="Pentagon 7" descr="Background.">
            <a:extLst>
              <a:ext uri="{FF2B5EF4-FFF2-40B4-BE49-F238E27FC236}">
                <a16:creationId xmlns:a16="http://schemas.microsoft.com/office/drawing/2014/main" id="{FFEB377C-9AA7-1195-D7FD-BCD82A00FF8A}"/>
              </a:ext>
            </a:extLst>
          </p:cNvPr>
          <p:cNvSpPr/>
          <p:nvPr/>
        </p:nvSpPr>
        <p:spPr>
          <a:xfrm>
            <a:off x="1187669" y="4696681"/>
            <a:ext cx="8846180" cy="1076599"/>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474751" tIns="82868" rIns="154686" bIns="82868" numCol="1" spcCol="1270" anchor="ctr" anchorCtr="0">
            <a:noAutofit/>
          </a:bodyPr>
          <a:lstStyle/>
          <a:p>
            <a:pPr algn="ctr" defTabSz="966788">
              <a:lnSpc>
                <a:spcPct val="90000"/>
              </a:lnSpc>
              <a:spcAft>
                <a:spcPct val="35000"/>
              </a:spcAft>
            </a:pPr>
            <a:r>
              <a:rPr lang="en-US" sz="2175" dirty="0">
                <a:solidFill>
                  <a:schemeClr val="tx1"/>
                </a:solidFill>
              </a:rPr>
              <a:t>To comply  with federal regulations and requirements</a:t>
            </a:r>
          </a:p>
        </p:txBody>
      </p:sp>
    </p:spTree>
    <p:extLst>
      <p:ext uri="{BB962C8B-B14F-4D97-AF65-F5344CB8AC3E}">
        <p14:creationId xmlns:p14="http://schemas.microsoft.com/office/powerpoint/2010/main" val="16987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9DC0-EF2D-72C9-4CAD-0A64A45B103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53AFF37-ABB7-567B-540E-A723922BF019}"/>
              </a:ext>
            </a:extLst>
          </p:cNvPr>
          <p:cNvSpPr>
            <a:spLocks noGrp="1"/>
          </p:cNvSpPr>
          <p:nvPr>
            <p:ph type="title"/>
          </p:nvPr>
        </p:nvSpPr>
        <p:spPr/>
        <p:txBody>
          <a:bodyPr>
            <a:normAutofit/>
          </a:bodyPr>
          <a:lstStyle/>
          <a:p>
            <a:pPr algn="l"/>
            <a:r>
              <a:rPr lang="en-US" sz="3600" b="0" dirty="0"/>
              <a:t>When is the PIT count conducted?</a:t>
            </a:r>
          </a:p>
        </p:txBody>
      </p:sp>
      <p:sp>
        <p:nvSpPr>
          <p:cNvPr id="3" name="Footer Placeholder 2">
            <a:extLst>
              <a:ext uri="{FF2B5EF4-FFF2-40B4-BE49-F238E27FC236}">
                <a16:creationId xmlns:a16="http://schemas.microsoft.com/office/drawing/2014/main" id="{EF1183E2-5916-0B61-FFBE-E799852BF145}"/>
              </a:ext>
            </a:extLst>
          </p:cNvPr>
          <p:cNvSpPr>
            <a:spLocks noGrp="1"/>
          </p:cNvSpPr>
          <p:nvPr>
            <p:ph type="ftr" sz="quarter" idx="11"/>
          </p:nvPr>
        </p:nvSpPr>
        <p:spPr/>
        <p:txBody>
          <a:bodyPr/>
          <a:lstStyle/>
          <a:p>
            <a:r>
              <a:rPr lang="en-US" dirty="0"/>
              <a:t>2026 Sheltered PIT Training</a:t>
            </a:r>
          </a:p>
        </p:txBody>
      </p:sp>
      <p:sp>
        <p:nvSpPr>
          <p:cNvPr id="4" name="Slide Number Placeholder 3">
            <a:extLst>
              <a:ext uri="{FF2B5EF4-FFF2-40B4-BE49-F238E27FC236}">
                <a16:creationId xmlns:a16="http://schemas.microsoft.com/office/drawing/2014/main" id="{001BAD16-DD96-8493-3199-2B8E75E7FBAD}"/>
              </a:ext>
            </a:extLst>
          </p:cNvPr>
          <p:cNvSpPr>
            <a:spLocks noGrp="1"/>
          </p:cNvSpPr>
          <p:nvPr>
            <p:ph type="sldNum" sz="quarter" idx="12"/>
          </p:nvPr>
        </p:nvSpPr>
        <p:spPr/>
        <p:txBody>
          <a:bodyPr/>
          <a:lstStyle/>
          <a:p>
            <a:fld id="{00000000-1234-1234-1234-123412341234}" type="slidenum">
              <a:rPr lang="en-US" smtClean="0"/>
              <a:pPr/>
              <a:t>7</a:t>
            </a:fld>
            <a:endParaRPr lang="en-US" dirty="0"/>
          </a:p>
        </p:txBody>
      </p:sp>
      <p:sp>
        <p:nvSpPr>
          <p:cNvPr id="6" name="Content Placeholder 3">
            <a:extLst>
              <a:ext uri="{FF2B5EF4-FFF2-40B4-BE49-F238E27FC236}">
                <a16:creationId xmlns:a16="http://schemas.microsoft.com/office/drawing/2014/main" id="{6ED3A08E-BCE5-2FEC-A708-E1B98DBCE37C}"/>
              </a:ext>
            </a:extLst>
          </p:cNvPr>
          <p:cNvSpPr txBox="1">
            <a:spLocks/>
          </p:cNvSpPr>
          <p:nvPr/>
        </p:nvSpPr>
        <p:spPr>
          <a:xfrm>
            <a:off x="5052790" y="708660"/>
            <a:ext cx="6361444" cy="5440680"/>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en-US" altLang="en-US" sz="3900" dirty="0">
                <a:solidFill>
                  <a:srgbClr val="000000"/>
                </a:solidFill>
              </a:rPr>
              <a:t>2026 PIT Count Date:</a:t>
            </a:r>
            <a:br>
              <a:rPr lang="en-US" altLang="en-US" sz="3900" dirty="0">
                <a:solidFill>
                  <a:srgbClr val="000000"/>
                </a:solidFill>
              </a:rPr>
            </a:br>
            <a:r>
              <a:rPr lang="en-US" altLang="en-US" sz="3900" b="1" dirty="0">
                <a:solidFill>
                  <a:srgbClr val="000000"/>
                </a:solidFill>
              </a:rPr>
              <a:t>Wednesday, January 21, 2026</a:t>
            </a:r>
          </a:p>
          <a:p>
            <a:pPr algn="ctr"/>
            <a:endParaRPr lang="en-US" altLang="en-US" sz="4800" b="1" dirty="0">
              <a:solidFill>
                <a:srgbClr val="000000"/>
              </a:solidFill>
            </a:endParaRPr>
          </a:p>
          <a:p>
            <a:pPr algn="ctr">
              <a:buFont typeface="Wingdings" panose="05000000000000000000" pitchFamily="2" charset="2"/>
              <a:buNone/>
            </a:pPr>
            <a:r>
              <a:rPr lang="en-US" altLang="en-US" sz="3500" dirty="0"/>
              <a:t>This refers to where someone slept during overnight hours on Wednesday night Jan. 21</a:t>
            </a:r>
            <a:r>
              <a:rPr lang="en-US" altLang="en-US" sz="3500" baseline="30000" dirty="0"/>
              <a:t>st</a:t>
            </a:r>
            <a:r>
              <a:rPr lang="en-US" altLang="en-US" sz="3500" dirty="0"/>
              <a:t>  through Thursday morning Jan. 22</a:t>
            </a:r>
            <a:r>
              <a:rPr lang="en-US" altLang="en-US" sz="3500" baseline="30000" dirty="0"/>
              <a:t>nd</a:t>
            </a:r>
            <a:r>
              <a:rPr lang="en-US" altLang="en-US" sz="3500" dirty="0"/>
              <a:t>.</a:t>
            </a:r>
          </a:p>
          <a:p>
            <a:pPr algn="ctr">
              <a:buFont typeface="Wingdings" panose="05000000000000000000" pitchFamily="2" charset="2"/>
              <a:buNone/>
            </a:pPr>
            <a:endParaRPr lang="en-US" altLang="en-US" sz="3600" dirty="0"/>
          </a:p>
          <a:p>
            <a:pPr indent="0">
              <a:buFont typeface="Tw Cen MT" panose="020B0602020104020603" pitchFamily="34" charset="0"/>
              <a:buNone/>
            </a:pPr>
            <a:r>
              <a:rPr lang="en-US" altLang="en-US" b="1" dirty="0"/>
              <a:t>NOTE:  </a:t>
            </a:r>
            <a:r>
              <a:rPr lang="en-US" altLang="en-US" dirty="0"/>
              <a:t>The date cannot be changed by one county, RHAB, or program.  The entire CoC must conduct the count on the same date.  </a:t>
            </a:r>
          </a:p>
          <a:p>
            <a:endParaRPr lang="en-US" dirty="0"/>
          </a:p>
        </p:txBody>
      </p:sp>
    </p:spTree>
    <p:extLst>
      <p:ext uri="{BB962C8B-B14F-4D97-AF65-F5344CB8AC3E}">
        <p14:creationId xmlns:p14="http://schemas.microsoft.com/office/powerpoint/2010/main" val="226947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8DEA-7C18-1B93-48CD-CE49C6C6F5D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5DC4EE6-83D0-7A3B-2B45-B4B2F7E6D73A}"/>
              </a:ext>
            </a:extLst>
          </p:cNvPr>
          <p:cNvSpPr>
            <a:spLocks noGrp="1"/>
          </p:cNvSpPr>
          <p:nvPr>
            <p:ph type="title"/>
          </p:nvPr>
        </p:nvSpPr>
        <p:spPr/>
        <p:txBody>
          <a:bodyPr>
            <a:normAutofit/>
          </a:bodyPr>
          <a:lstStyle/>
          <a:p>
            <a:pPr algn="l"/>
            <a:r>
              <a:rPr lang="en-US" sz="3600" b="0" dirty="0">
                <a:solidFill>
                  <a:srgbClr val="FFFFFF"/>
                </a:solidFill>
              </a:rPr>
              <a:t>What’s new for the 2026 sheltered PIT COUNT?</a:t>
            </a:r>
            <a:endParaRPr lang="en-US" sz="3600" b="0" dirty="0"/>
          </a:p>
        </p:txBody>
      </p:sp>
      <p:sp>
        <p:nvSpPr>
          <p:cNvPr id="7" name="Content Placeholder 6">
            <a:extLst>
              <a:ext uri="{FF2B5EF4-FFF2-40B4-BE49-F238E27FC236}">
                <a16:creationId xmlns:a16="http://schemas.microsoft.com/office/drawing/2014/main" id="{5296F427-F158-32EB-932D-9912B36848F9}"/>
              </a:ext>
            </a:extLst>
          </p:cNvPr>
          <p:cNvSpPr>
            <a:spLocks noGrp="1"/>
          </p:cNvSpPr>
          <p:nvPr>
            <p:ph idx="1"/>
          </p:nvPr>
        </p:nvSpPr>
        <p:spPr>
          <a:xfrm>
            <a:off x="4693539" y="1569719"/>
            <a:ext cx="7110226" cy="4337095"/>
          </a:xfrm>
        </p:spPr>
        <p:txBody>
          <a:bodyPr>
            <a:normAutofit fontScale="25000" lnSpcReduction="20000"/>
          </a:bodyPr>
          <a:lstStyle/>
          <a:p>
            <a:pPr algn="ctr"/>
            <a:r>
              <a:rPr lang="en-US" sz="12000" dirty="0"/>
              <a:t>No significant changes for the 2026 PIT Count.</a:t>
            </a:r>
          </a:p>
          <a:p>
            <a:pPr algn="ctr"/>
            <a:endParaRPr lang="en-US" sz="12000" dirty="0"/>
          </a:p>
          <a:p>
            <a:pPr algn="ctr"/>
            <a:r>
              <a:rPr lang="en-US" sz="12000" dirty="0"/>
              <a:t>We are using HUD’s most recently published PIT/HIC Data Submission Guidance from 2023. If HUD publishes more updated guidance, we may need to revise the PIT Count surveys.</a:t>
            </a:r>
          </a:p>
          <a:p>
            <a:pPr algn="ctr"/>
            <a:endParaRPr lang="en-US" sz="4000" dirty="0"/>
          </a:p>
          <a:p>
            <a:pPr algn="ctr"/>
            <a:r>
              <a:rPr lang="en-US" sz="7200" dirty="0">
                <a:hlinkClick r:id="rId3"/>
              </a:rPr>
              <a:t>https://www.hud.gov/sites/dfiles/OCHCO/documents/2023-11cpdn.pdf</a:t>
            </a:r>
            <a:r>
              <a:rPr lang="en-US" sz="7200" dirty="0"/>
              <a:t> </a:t>
            </a:r>
          </a:p>
          <a:p>
            <a:endParaRPr lang="en-US" dirty="0"/>
          </a:p>
        </p:txBody>
      </p:sp>
      <p:sp>
        <p:nvSpPr>
          <p:cNvPr id="3" name="Footer Placeholder 2">
            <a:extLst>
              <a:ext uri="{FF2B5EF4-FFF2-40B4-BE49-F238E27FC236}">
                <a16:creationId xmlns:a16="http://schemas.microsoft.com/office/drawing/2014/main" id="{16E1CFF7-A7F7-0B91-5774-DACA278CED38}"/>
              </a:ext>
            </a:extLst>
          </p:cNvPr>
          <p:cNvSpPr>
            <a:spLocks noGrp="1"/>
          </p:cNvSpPr>
          <p:nvPr>
            <p:ph type="ftr" sz="quarter" idx="11"/>
          </p:nvPr>
        </p:nvSpPr>
        <p:spPr/>
        <p:txBody>
          <a:bodyPr/>
          <a:lstStyle/>
          <a:p>
            <a:r>
              <a:rPr lang="en-US"/>
              <a:t>2026 Unsheltered PIT Training for County Coordinators</a:t>
            </a:r>
            <a:endParaRPr lang="en-US" dirty="0"/>
          </a:p>
        </p:txBody>
      </p:sp>
      <p:sp>
        <p:nvSpPr>
          <p:cNvPr id="4" name="Slide Number Placeholder 3">
            <a:extLst>
              <a:ext uri="{FF2B5EF4-FFF2-40B4-BE49-F238E27FC236}">
                <a16:creationId xmlns:a16="http://schemas.microsoft.com/office/drawing/2014/main" id="{8EF140D6-8DC6-AB66-FF5C-28969D1F6F1C}"/>
              </a:ext>
            </a:extLst>
          </p:cNvPr>
          <p:cNvSpPr>
            <a:spLocks noGrp="1"/>
          </p:cNvSpPr>
          <p:nvPr>
            <p:ph type="sldNum" sz="quarter" idx="12"/>
          </p:nvPr>
        </p:nvSpPr>
        <p:spPr/>
        <p:txBody>
          <a:bodyPr/>
          <a:lstStyle/>
          <a:p>
            <a:fld id="{00000000-1234-1234-1234-123412341234}" type="slidenum">
              <a:rPr lang="en-US" smtClean="0"/>
              <a:pPr/>
              <a:t>8</a:t>
            </a:fld>
            <a:endParaRPr lang="en-US" dirty="0"/>
          </a:p>
        </p:txBody>
      </p:sp>
    </p:spTree>
    <p:extLst>
      <p:ext uri="{BB962C8B-B14F-4D97-AF65-F5344CB8AC3E}">
        <p14:creationId xmlns:p14="http://schemas.microsoft.com/office/powerpoint/2010/main" val="400704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64B7F-5BB9-E8CE-953E-B3C60990AEF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98CD8BC-50E7-AD76-1DAB-A8A50540E766}"/>
              </a:ext>
            </a:extLst>
          </p:cNvPr>
          <p:cNvSpPr>
            <a:spLocks noGrp="1"/>
          </p:cNvSpPr>
          <p:nvPr>
            <p:ph type="title"/>
          </p:nvPr>
        </p:nvSpPr>
        <p:spPr/>
        <p:txBody>
          <a:bodyPr>
            <a:noAutofit/>
          </a:bodyPr>
          <a:lstStyle/>
          <a:p>
            <a:r>
              <a:rPr lang="en-US" sz="4000" spc="-50" dirty="0">
                <a:latin typeface="Nirmala Text" panose="020B0502040204020203" pitchFamily="34" charset="0"/>
                <a:ea typeface="Nirmala Text" panose="020B0502040204020203" pitchFamily="34" charset="0"/>
                <a:cs typeface="Nirmala Text" panose="020B0502040204020203" pitchFamily="34" charset="0"/>
              </a:rPr>
              <a:t>Roles and Responsibilities for homeless-dedicated housing providers (HIC and PIT) </a:t>
            </a:r>
            <a:endParaRPr lang="en-US" sz="3600" dirty="0">
              <a:latin typeface="Nirmala Text" panose="020B0502040204020203" pitchFamily="34" charset="0"/>
              <a:ea typeface="Nirmala Text" panose="020B0502040204020203" pitchFamily="34" charset="0"/>
              <a:cs typeface="Nirmala Text" panose="020B0502040204020203" pitchFamily="34" charset="0"/>
            </a:endParaRPr>
          </a:p>
        </p:txBody>
      </p:sp>
      <p:sp>
        <p:nvSpPr>
          <p:cNvPr id="2" name="Text Placeholder 1">
            <a:extLst>
              <a:ext uri="{FF2B5EF4-FFF2-40B4-BE49-F238E27FC236}">
                <a16:creationId xmlns:a16="http://schemas.microsoft.com/office/drawing/2014/main" id="{4480D22F-3162-FBB9-9989-C3A98116AE0B}"/>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D1899F22-DE84-1B57-219C-2431258F74BE}"/>
              </a:ext>
            </a:extLst>
          </p:cNvPr>
          <p:cNvSpPr>
            <a:spLocks noGrp="1"/>
          </p:cNvSpPr>
          <p:nvPr>
            <p:ph type="ftr" sz="quarter" idx="11"/>
          </p:nvPr>
        </p:nvSpPr>
        <p:spPr/>
        <p:txBody>
          <a:bodyPr/>
          <a:lstStyle/>
          <a:p>
            <a:r>
              <a:rPr lang="en-US"/>
              <a:t>2026 Sheltered PIT Training</a:t>
            </a:r>
            <a:endParaRPr lang="en-US" dirty="0"/>
          </a:p>
        </p:txBody>
      </p:sp>
      <p:sp>
        <p:nvSpPr>
          <p:cNvPr id="4" name="Slide Number Placeholder 3">
            <a:extLst>
              <a:ext uri="{FF2B5EF4-FFF2-40B4-BE49-F238E27FC236}">
                <a16:creationId xmlns:a16="http://schemas.microsoft.com/office/drawing/2014/main" id="{64BC7CD9-B3BA-49CD-3D93-68EE17BED0A7}"/>
              </a:ext>
            </a:extLst>
          </p:cNvPr>
          <p:cNvSpPr>
            <a:spLocks noGrp="1"/>
          </p:cNvSpPr>
          <p:nvPr>
            <p:ph type="sldNum" sz="quarter" idx="12"/>
          </p:nvPr>
        </p:nvSpPr>
        <p:spPr/>
        <p:txBody>
          <a:bodyPr/>
          <a:lstStyle/>
          <a:p>
            <a:fld id="{00000000-1234-1234-1234-123412341234}" type="slidenum">
              <a:rPr lang="en-US" smtClean="0"/>
              <a:pPr/>
              <a:t>9</a:t>
            </a:fld>
            <a:endParaRPr lang="en-US" dirty="0"/>
          </a:p>
        </p:txBody>
      </p:sp>
    </p:spTree>
    <p:extLst>
      <p:ext uri="{BB962C8B-B14F-4D97-AF65-F5344CB8AC3E}">
        <p14:creationId xmlns:p14="http://schemas.microsoft.com/office/powerpoint/2010/main" val="21660128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84">
      <a:dk1>
        <a:sysClr val="windowText" lastClr="000000"/>
      </a:dk1>
      <a:lt1>
        <a:sysClr val="window" lastClr="FFFFFF"/>
      </a:lt1>
      <a:dk2>
        <a:srgbClr val="11073C"/>
      </a:dk2>
      <a:lt2>
        <a:srgbClr val="E8E8E8"/>
      </a:lt2>
      <a:accent1>
        <a:srgbClr val="757F64"/>
      </a:accent1>
      <a:accent2>
        <a:srgbClr val="CB7A5C"/>
      </a:accent2>
      <a:accent3>
        <a:srgbClr val="E9E2D8"/>
      </a:accent3>
      <a:accent4>
        <a:srgbClr val="C7CDBF"/>
      </a:accent4>
      <a:accent5>
        <a:srgbClr val="5C757A"/>
      </a:accent5>
      <a:accent6>
        <a:srgbClr val="96607D"/>
      </a:accent6>
      <a:hlink>
        <a:srgbClr val="467886"/>
      </a:hlink>
      <a:folHlink>
        <a:srgbClr val="96607D"/>
      </a:folHlink>
    </a:clrScheme>
    <a:fontScheme name="Custom 9">
      <a:majorFont>
        <a:latin typeface="Nirmala Text"/>
        <a:ea typeface=""/>
        <a:cs typeface=""/>
      </a:majorFont>
      <a:minorFont>
        <a:latin typeface="Aptos"/>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Framework-Strategies-Template1" id="{B53498F9-7EBC-498C-A821-4CD17452E481}" vid="{9A330D41-BF45-46A3-B37C-E2337F646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Framework-Strategies-Template1</Template>
  <TotalTime>322</TotalTime>
  <Words>3189</Words>
  <Application>Microsoft Macintosh PowerPoint</Application>
  <PresentationFormat>Widescreen</PresentationFormat>
  <Paragraphs>299</Paragraphs>
  <Slides>36</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Calibri</vt:lpstr>
      <vt:lpstr>High Tower Text</vt:lpstr>
      <vt:lpstr>Nirmala Text</vt:lpstr>
      <vt:lpstr>Tw Cen MT</vt:lpstr>
      <vt:lpstr>Wingdings</vt:lpstr>
      <vt:lpstr>Wingdings 3</vt:lpstr>
      <vt:lpstr>Integral</vt:lpstr>
      <vt:lpstr>2026 Point-in-Time (PIT) Count of Persons Experiencing Homelessness:  Training for Sheltered PIT Count  (for homeless assistance project staff and volunteers) </vt:lpstr>
      <vt:lpstr>Agenda</vt:lpstr>
      <vt:lpstr>PIT Count overview</vt:lpstr>
      <vt:lpstr>What is the PIT count?</vt:lpstr>
      <vt:lpstr>What is the PIT count?</vt:lpstr>
      <vt:lpstr>Why do we do a PIT count?</vt:lpstr>
      <vt:lpstr>When is the PIT count conducted?</vt:lpstr>
      <vt:lpstr>What’s new for the 2026 sheltered PIT COUNT?</vt:lpstr>
      <vt:lpstr>Roles and Responsibilities for homeless-dedicated housing providers (HIC and PIT) </vt:lpstr>
      <vt:lpstr>Sheltered PIT Count Overview</vt:lpstr>
      <vt:lpstr>Sheltered PIT Count Overview</vt:lpstr>
      <vt:lpstr>Requirements for ALL Housing Providers</vt:lpstr>
      <vt:lpstr>Requirements for Emergency SHELTERS, Hotel/motel programs, transitional housing programs</vt:lpstr>
      <vt:lpstr>When is PIT Count Data Due?</vt:lpstr>
      <vt:lpstr>Housing Inventory Count (HIC) instructions</vt:lpstr>
      <vt:lpstr>HIC Instructions</vt:lpstr>
      <vt:lpstr>PIT Survey Instructions  (Emergency shelters &amp; transitional housing providers only, including hotel/motel and DV)</vt:lpstr>
      <vt:lpstr>Overview: Sheltered PIT Count</vt:lpstr>
      <vt:lpstr>Data Source for Sheltered PIT Count</vt:lpstr>
      <vt:lpstr>Data Source for Sheltered PIT Count</vt:lpstr>
      <vt:lpstr>Data Source for Sheltered PIT Count</vt:lpstr>
      <vt:lpstr>Data Source for Sheltered PIT Count</vt:lpstr>
      <vt:lpstr>PIT Count Survey:  What Information are we Collecting?</vt:lpstr>
      <vt:lpstr>PIT Count Survey Instructions: Demographics</vt:lpstr>
      <vt:lpstr>PIT Count Survey Instructions:  Homeless History</vt:lpstr>
      <vt:lpstr>PIT Count Survey Instructions:  Domestic Violence</vt:lpstr>
      <vt:lpstr>PIT Count Survey Instructions: Disability</vt:lpstr>
      <vt:lpstr>PIT Count Survey Instructions: Additional Reminders</vt:lpstr>
      <vt:lpstr>PIT Count Survey Instructions: Additional Reminders</vt:lpstr>
      <vt:lpstr>Walk through the survey</vt:lpstr>
      <vt:lpstr>PIT mobile app quick demo</vt:lpstr>
      <vt:lpstr>Mobile App Testing</vt:lpstr>
      <vt:lpstr>Next Steps</vt:lpstr>
      <vt:lpstr>Reminders</vt:lpstr>
      <vt:lpstr>Contact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Sones</dc:creator>
  <cp:lastModifiedBy>Leigh Howard</cp:lastModifiedBy>
  <cp:revision>21</cp:revision>
  <dcterms:created xsi:type="dcterms:W3CDTF">2025-11-11T18:14:48Z</dcterms:created>
  <dcterms:modified xsi:type="dcterms:W3CDTF">2025-12-16T17:02:28Z</dcterms:modified>
</cp:coreProperties>
</file>